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charts/chart2.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256" r:id="rId2"/>
    <p:sldId id="257" r:id="rId3"/>
    <p:sldId id="258" r:id="rId4"/>
    <p:sldId id="259" r:id="rId5"/>
    <p:sldId id="261" r:id="rId6"/>
    <p:sldId id="294" r:id="rId7"/>
    <p:sldId id="293" r:id="rId8"/>
    <p:sldId id="357" r:id="rId9"/>
    <p:sldId id="295" r:id="rId10"/>
    <p:sldId id="296" r:id="rId11"/>
    <p:sldId id="308" r:id="rId12"/>
    <p:sldId id="309" r:id="rId13"/>
    <p:sldId id="264" r:id="rId14"/>
    <p:sldId id="266" r:id="rId15"/>
    <p:sldId id="270" r:id="rId16"/>
    <p:sldId id="269" r:id="rId17"/>
    <p:sldId id="272" r:id="rId18"/>
    <p:sldId id="316" r:id="rId19"/>
    <p:sldId id="366" r:id="rId20"/>
    <p:sldId id="367" r:id="rId21"/>
    <p:sldId id="368" r:id="rId22"/>
    <p:sldId id="359" r:id="rId23"/>
    <p:sldId id="276" r:id="rId24"/>
    <p:sldId id="315" r:id="rId25"/>
    <p:sldId id="282" r:id="rId26"/>
    <p:sldId id="277" r:id="rId27"/>
    <p:sldId id="345" r:id="rId28"/>
    <p:sldId id="363" r:id="rId29"/>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3333FF"/>
    <a:srgbClr val="6600CC"/>
    <a:srgbClr val="000066"/>
    <a:srgbClr val="00FFFF"/>
    <a:srgbClr val="660066"/>
    <a:srgbClr val="0000CC"/>
    <a:srgbClr val="333300"/>
    <a:srgbClr val="003300"/>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925" autoAdjust="0"/>
    <p:restoredTop sz="82577" autoAdjust="0"/>
  </p:normalViewPr>
  <p:slideViewPr>
    <p:cSldViewPr>
      <p:cViewPr>
        <p:scale>
          <a:sx n="70" d="100"/>
          <a:sy n="70" d="100"/>
        </p:scale>
        <p:origin x="-2202" y="-216"/>
      </p:cViewPr>
      <p:guideLst>
        <p:guide orient="horz" pos="2160"/>
        <p:guide pos="288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100" d="100"/>
        <a:sy n="100" d="100"/>
      </p:scale>
      <p:origin x="0" y="0"/>
    </p:cViewPr>
  </p:sorterViewPr>
  <p:notesViewPr>
    <p:cSldViewPr>
      <p:cViewPr varScale="1">
        <p:scale>
          <a:sx n="73" d="100"/>
          <a:sy n="73" d="100"/>
        </p:scale>
        <p:origin x="-2148" y="-108"/>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dPt>
            <c:idx val="0"/>
            <c:bubble3D val="0"/>
            <c:spPr>
              <a:solidFill>
                <a:srgbClr val="0000FF"/>
              </a:solidFill>
            </c:spPr>
          </c:dPt>
          <c:dPt>
            <c:idx val="1"/>
            <c:bubble3D val="0"/>
            <c:spPr>
              <a:solidFill>
                <a:srgbClr val="C00000"/>
              </a:solidFill>
            </c:spPr>
          </c:dPt>
          <c:dPt>
            <c:idx val="2"/>
            <c:bubble3D val="0"/>
            <c:spPr>
              <a:solidFill>
                <a:srgbClr val="0000FF"/>
              </a:solidFill>
            </c:spPr>
          </c:dPt>
          <c:cat>
            <c:strRef>
              <c:f>Sheet1!$B$3:$B$5</c:f>
              <c:strCache>
                <c:ptCount val="3"/>
                <c:pt idx="0">
                  <c:v>Permitted</c:v>
                </c:pt>
                <c:pt idx="1">
                  <c:v>Prohibited</c:v>
                </c:pt>
                <c:pt idx="2">
                  <c:v>other</c:v>
                </c:pt>
              </c:strCache>
            </c:strRef>
          </c:cat>
          <c:val>
            <c:numRef>
              <c:f>Sheet1!$C$3:$C$5</c:f>
              <c:numCache>
                <c:formatCode>0%</c:formatCode>
                <c:ptCount val="3"/>
                <c:pt idx="0">
                  <c:v>0.96</c:v>
                </c:pt>
                <c:pt idx="1">
                  <c:v>0.03</c:v>
                </c:pt>
                <c:pt idx="2">
                  <c:v>0.01</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spPr>
    <a:noFill/>
    <a:ln w="0">
      <a:no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dPt>
            <c:idx val="0"/>
            <c:bubble3D val="0"/>
            <c:spPr>
              <a:solidFill>
                <a:srgbClr val="0000FF"/>
              </a:solidFill>
            </c:spPr>
          </c:dPt>
          <c:dPt>
            <c:idx val="1"/>
            <c:bubble3D val="0"/>
            <c:spPr>
              <a:solidFill>
                <a:srgbClr val="7030A0"/>
              </a:solidFill>
            </c:spPr>
          </c:dPt>
          <c:dPt>
            <c:idx val="2"/>
            <c:bubble3D val="0"/>
            <c:spPr>
              <a:solidFill>
                <a:schemeClr val="bg1">
                  <a:lumMod val="50000"/>
                </a:schemeClr>
              </a:solidFill>
            </c:spPr>
          </c:dPt>
          <c:cat>
            <c:strRef>
              <c:f>Sheet1!$B$10:$B$12</c:f>
              <c:strCache>
                <c:ptCount val="3"/>
                <c:pt idx="0">
                  <c:v>Commonly traded</c:v>
                </c:pt>
                <c:pt idx="1">
                  <c:v>Highly traded</c:v>
                </c:pt>
                <c:pt idx="2">
                  <c:v>Other</c:v>
                </c:pt>
              </c:strCache>
            </c:strRef>
          </c:cat>
          <c:val>
            <c:numRef>
              <c:f>Sheet1!$C$10:$C$12</c:f>
              <c:numCache>
                <c:formatCode>0%</c:formatCode>
                <c:ptCount val="3"/>
                <c:pt idx="0">
                  <c:v>0.04</c:v>
                </c:pt>
                <c:pt idx="1">
                  <c:v>0.01</c:v>
                </c:pt>
                <c:pt idx="2">
                  <c:v>0.95</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9B79BF3A-010F-4302-927A-F74C4E643A62}" type="datetimeFigureOut">
              <a:rPr lang="en-GB" smtClean="0"/>
              <a:t>13/07/2015</a:t>
            </a:fld>
            <a:endParaRPr lang="en-GB"/>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E4B22527-3878-413F-81E7-2AE45B4BA61D}" type="slidenum">
              <a:rPr lang="en-GB" smtClean="0"/>
              <a:t>‹nº›</a:t>
            </a:fld>
            <a:endParaRPr lang="en-GB"/>
          </a:p>
        </p:txBody>
      </p:sp>
    </p:spTree>
    <p:extLst>
      <p:ext uri="{BB962C8B-B14F-4D97-AF65-F5344CB8AC3E}">
        <p14:creationId xmlns:p14="http://schemas.microsoft.com/office/powerpoint/2010/main" val="13477446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91620F67-519F-4249-8A26-8DEF34A80D0C}" type="datetimeFigureOut">
              <a:rPr lang="en-GB" smtClean="0"/>
              <a:t>13/07/2015</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46C54DDB-FBB2-41CD-AEDD-D6EA4BA1FB6C}" type="slidenum">
              <a:rPr lang="en-GB" smtClean="0"/>
              <a:t>‹nº›</a:t>
            </a:fld>
            <a:endParaRPr lang="en-GB"/>
          </a:p>
        </p:txBody>
      </p:sp>
    </p:spTree>
    <p:extLst>
      <p:ext uri="{BB962C8B-B14F-4D97-AF65-F5344CB8AC3E}">
        <p14:creationId xmlns:p14="http://schemas.microsoft.com/office/powerpoint/2010/main" val="14411237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C54DDB-FBB2-41CD-AEDD-D6EA4BA1FB6C}" type="slidenum">
              <a:rPr lang="en-GB" smtClean="0"/>
              <a:t>1</a:t>
            </a:fld>
            <a:endParaRPr lang="en-GB" dirty="0"/>
          </a:p>
        </p:txBody>
      </p:sp>
    </p:spTree>
    <p:extLst>
      <p:ext uri="{BB962C8B-B14F-4D97-AF65-F5344CB8AC3E}">
        <p14:creationId xmlns:p14="http://schemas.microsoft.com/office/powerpoint/2010/main" val="3172319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dirty="0" smtClean="0"/>
              <a:t>Talvez possa conhecer melhor os grandes mamíferos CITES - elefantes, tigres, e assim por diante. No entanto, o comércio da vida selvagem regulado pela CITES pode-se cruzar com diversos sectores diferentes</a:t>
            </a:r>
          </a:p>
          <a:p>
            <a:r>
              <a:rPr lang="pt-PT" dirty="0" smtClean="0"/>
              <a:t>Aqui estão alguns exemplos.</a:t>
            </a:r>
            <a:endParaRPr lang="en-GB" dirty="0"/>
          </a:p>
        </p:txBody>
      </p:sp>
      <p:sp>
        <p:nvSpPr>
          <p:cNvPr id="4" name="Slide Number Placeholder 3"/>
          <p:cNvSpPr>
            <a:spLocks noGrp="1"/>
          </p:cNvSpPr>
          <p:nvPr>
            <p:ph type="sldNum" sz="quarter" idx="10"/>
          </p:nvPr>
        </p:nvSpPr>
        <p:spPr/>
        <p:txBody>
          <a:bodyPr/>
          <a:lstStyle/>
          <a:p>
            <a:fld id="{46C54DDB-FBB2-41CD-AEDD-D6EA4BA1FB6C}" type="slidenum">
              <a:rPr lang="en-GB" smtClean="0"/>
              <a:t>11</a:t>
            </a:fld>
            <a:endParaRPr lang="en-GB"/>
          </a:p>
        </p:txBody>
      </p:sp>
    </p:spTree>
    <p:extLst>
      <p:ext uri="{BB962C8B-B14F-4D97-AF65-F5344CB8AC3E}">
        <p14:creationId xmlns:p14="http://schemas.microsoft.com/office/powerpoint/2010/main" val="26954061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C54DDB-FBB2-41CD-AEDD-D6EA4BA1FB6C}" type="slidenum">
              <a:rPr lang="en-GB" smtClean="0"/>
              <a:t>12</a:t>
            </a:fld>
            <a:endParaRPr lang="en-GB"/>
          </a:p>
        </p:txBody>
      </p:sp>
    </p:spTree>
    <p:extLst>
      <p:ext uri="{BB962C8B-B14F-4D97-AF65-F5344CB8AC3E}">
        <p14:creationId xmlns:p14="http://schemas.microsoft.com/office/powerpoint/2010/main" val="11333602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Agora </a:t>
            </a:r>
            <a:r>
              <a:rPr lang="en-US" dirty="0" err="1" smtClean="0"/>
              <a:t>vamos</a:t>
            </a:r>
            <a:r>
              <a:rPr lang="en-US" dirty="0" smtClean="0"/>
              <a:t> </a:t>
            </a:r>
            <a:r>
              <a:rPr lang="en-US" dirty="0" err="1" smtClean="0"/>
              <a:t>ver</a:t>
            </a:r>
            <a:r>
              <a:rPr lang="en-US" dirty="0" smtClean="0"/>
              <a:t> </a:t>
            </a:r>
            <a:r>
              <a:rPr lang="en-US" dirty="0" err="1" smtClean="0"/>
              <a:t>como</a:t>
            </a:r>
            <a:r>
              <a:rPr lang="en-US" dirty="0" smtClean="0"/>
              <a:t> a </a:t>
            </a:r>
            <a:r>
              <a:rPr lang="en-US" noProof="0" dirty="0" smtClean="0"/>
              <a:t>CITES é </a:t>
            </a:r>
            <a:r>
              <a:rPr lang="en-US" noProof="0" dirty="0" err="1" smtClean="0"/>
              <a:t>regulada</a:t>
            </a:r>
            <a:r>
              <a:rPr lang="en-US" noProof="0" dirty="0" smtClean="0"/>
              <a:t>. As </a:t>
            </a:r>
            <a:r>
              <a:rPr lang="en-US" noProof="0" dirty="0" err="1" smtClean="0"/>
              <a:t>espécies</a:t>
            </a:r>
            <a:r>
              <a:rPr lang="en-US" noProof="0" dirty="0" smtClean="0"/>
              <a:t> </a:t>
            </a:r>
            <a:r>
              <a:rPr lang="en-US" noProof="0" dirty="0" err="1" smtClean="0"/>
              <a:t>reguladas</a:t>
            </a:r>
            <a:r>
              <a:rPr lang="en-US" noProof="0" dirty="0" smtClean="0"/>
              <a:t> pela CITES </a:t>
            </a:r>
            <a:r>
              <a:rPr lang="en-US" noProof="0" dirty="0" err="1" smtClean="0"/>
              <a:t>estão</a:t>
            </a:r>
            <a:r>
              <a:rPr lang="en-US" noProof="0" dirty="0" smtClean="0"/>
              <a:t> </a:t>
            </a:r>
            <a:r>
              <a:rPr lang="en-US" noProof="0" dirty="0" err="1" smtClean="0"/>
              <a:t>divididas</a:t>
            </a:r>
            <a:r>
              <a:rPr lang="en-US" noProof="0" dirty="0" smtClean="0"/>
              <a:t> </a:t>
            </a:r>
            <a:r>
              <a:rPr lang="en-US" noProof="0" dirty="0" err="1" smtClean="0"/>
              <a:t>em</a:t>
            </a:r>
            <a:r>
              <a:rPr lang="en-US" noProof="0" dirty="0" smtClean="0"/>
              <a:t> 3 </a:t>
            </a:r>
            <a:r>
              <a:rPr lang="en-US" noProof="0" dirty="0" err="1" smtClean="0"/>
              <a:t>Anexos</a:t>
            </a:r>
            <a:endParaRPr lang="en-US" noProof="0" dirty="0" smtClean="0"/>
          </a:p>
          <a:p>
            <a:endParaRPr lang="en-US" noProof="0" dirty="0"/>
          </a:p>
        </p:txBody>
      </p:sp>
      <p:sp>
        <p:nvSpPr>
          <p:cNvPr id="4" name="Slide Number Placeholder 3"/>
          <p:cNvSpPr>
            <a:spLocks noGrp="1"/>
          </p:cNvSpPr>
          <p:nvPr>
            <p:ph type="sldNum" sz="quarter" idx="10"/>
          </p:nvPr>
        </p:nvSpPr>
        <p:spPr/>
        <p:txBody>
          <a:bodyPr/>
          <a:lstStyle/>
          <a:p>
            <a:fld id="{46C54DDB-FBB2-41CD-AEDD-D6EA4BA1FB6C}" type="slidenum">
              <a:rPr lang="en-GB" smtClean="0"/>
              <a:t>13</a:t>
            </a:fld>
            <a:endParaRPr lang="en-GB"/>
          </a:p>
        </p:txBody>
      </p:sp>
    </p:spTree>
    <p:extLst>
      <p:ext uri="{BB962C8B-B14F-4D97-AF65-F5344CB8AC3E}">
        <p14:creationId xmlns:p14="http://schemas.microsoft.com/office/powerpoint/2010/main" val="30297144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pt-PT" noProof="0" dirty="0" smtClean="0"/>
              <a:t>Anexo I da CITES inclui as espécies ameaçadas de extinção, que são ou possam ser </a:t>
            </a:r>
            <a:r>
              <a:rPr lang="pt-PT" noProof="0" dirty="0" err="1" smtClean="0"/>
              <a:t>afetados</a:t>
            </a:r>
            <a:r>
              <a:rPr lang="pt-PT" noProof="0" dirty="0" smtClean="0"/>
              <a:t> pelo comércio.</a:t>
            </a:r>
          </a:p>
          <a:p>
            <a:pPr marL="171450" indent="-171450">
              <a:buFont typeface="Arial" panose="020B0604020202020204" pitchFamily="34" charset="0"/>
              <a:buChar char="•"/>
            </a:pPr>
            <a:r>
              <a:rPr lang="pt-PT" noProof="0" dirty="0" smtClean="0"/>
              <a:t>Relativamente a estas espécies, o comércio internacional de espécimes selvagens é geralmente proibido. Como mencionado anteriormente, estas espécies constituem 3% de todas as listadas.</a:t>
            </a:r>
          </a:p>
          <a:p>
            <a:pPr marL="171450" indent="-171450">
              <a:buFont typeface="Arial" panose="020B0604020202020204" pitchFamily="34" charset="0"/>
              <a:buChar char="•"/>
            </a:pPr>
            <a:r>
              <a:rPr lang="pt-PT" noProof="0" dirty="0" smtClean="0"/>
              <a:t>Para adicionar novas espécies a esta categoria ou remover uma espécie de anexo I (ou para excluí-lo dos anexos da CITES completamente, ou a "desclassificação" para o Anexo II): é necessária uma decisão da Conferência das Partes da CITES.</a:t>
            </a:r>
          </a:p>
          <a:p>
            <a:pPr marL="171450" indent="-171450">
              <a:buFont typeface="Arial" panose="020B0604020202020204" pitchFamily="34" charset="0"/>
              <a:buChar char="•"/>
            </a:pPr>
            <a:r>
              <a:rPr lang="pt-PT" noProof="0" dirty="0" smtClean="0"/>
              <a:t>Um exemplo de espécies marinhas constantes do Anexo I da CITES são as várias espécies de tubarão-serra, o </a:t>
            </a:r>
            <a:r>
              <a:rPr lang="pt-PT" i="1" noProof="0" dirty="0" err="1" smtClean="0"/>
              <a:t>Pristidae</a:t>
            </a:r>
            <a:r>
              <a:rPr lang="pt-PT" noProof="0" dirty="0" smtClean="0"/>
              <a:t>.</a:t>
            </a:r>
            <a:endParaRPr lang="en-US" noProof="0" dirty="0"/>
          </a:p>
        </p:txBody>
      </p:sp>
      <p:sp>
        <p:nvSpPr>
          <p:cNvPr id="4" name="Slide Number Placeholder 3"/>
          <p:cNvSpPr>
            <a:spLocks noGrp="1"/>
          </p:cNvSpPr>
          <p:nvPr>
            <p:ph type="sldNum" sz="quarter" idx="10"/>
          </p:nvPr>
        </p:nvSpPr>
        <p:spPr/>
        <p:txBody>
          <a:bodyPr/>
          <a:lstStyle/>
          <a:p>
            <a:fld id="{46C54DDB-FBB2-41CD-AEDD-D6EA4BA1FB6C}" type="slidenum">
              <a:rPr lang="en-GB" smtClean="0"/>
              <a:t>14</a:t>
            </a:fld>
            <a:endParaRPr lang="en-GB"/>
          </a:p>
        </p:txBody>
      </p:sp>
    </p:spTree>
    <p:extLst>
      <p:ext uri="{BB962C8B-B14F-4D97-AF65-F5344CB8AC3E}">
        <p14:creationId xmlns:p14="http://schemas.microsoft.com/office/powerpoint/2010/main" val="29771633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pt-PT" noProof="0" dirty="0" smtClean="0"/>
              <a:t>O Anexo II da CITES, por outro lado, inclui espécies não necessariamente ameaçadas de extinção, mas que se podem tornar a menos que o comércio seja estritamente regulamentado a fim de evitar uma exploração incompatível com a sua sobrevivência.</a:t>
            </a:r>
          </a:p>
          <a:p>
            <a:pPr marL="171450" indent="-171450">
              <a:buFont typeface="Arial" panose="020B0604020202020204" pitchFamily="34" charset="0"/>
              <a:buChar char="•"/>
            </a:pPr>
            <a:r>
              <a:rPr lang="pt-PT" noProof="0" dirty="0" smtClean="0"/>
              <a:t>Anexo II também contém o que é chamado a espécie «sósia», que são espécies que se assemelham a espécies já incluídas no Anexo II, de tal forma que agentes de aplicação não são capazes de os distinguir.</a:t>
            </a:r>
          </a:p>
          <a:p>
            <a:pPr marL="171450" indent="-171450">
              <a:buFont typeface="Arial" panose="020B0604020202020204" pitchFamily="34" charset="0"/>
              <a:buChar char="•"/>
            </a:pPr>
            <a:r>
              <a:rPr lang="pt-PT" noProof="0" dirty="0" smtClean="0"/>
              <a:t>Relativamente a estas espécies, o comércio internacional de espécimes selvagens é geralmente permitido, mas regulado através de um sistema de licenças e certificados. Tais espécies constituem 96% de todas as listadas.</a:t>
            </a:r>
          </a:p>
          <a:p>
            <a:pPr marL="171450" indent="-171450">
              <a:buFont typeface="Arial" panose="020B0604020202020204" pitchFamily="34" charset="0"/>
              <a:buChar char="•"/>
            </a:pPr>
            <a:r>
              <a:rPr lang="pt-PT" noProof="0" dirty="0" smtClean="0"/>
              <a:t>Como para o Anexo I, é necessária uma decisão da Conferência das Partes na CITES para adicionar novas espécies a esta categoria, ou para remover uma espécie de categoria (para excluí-la dos anexos da CITES, ou para '</a:t>
            </a:r>
            <a:r>
              <a:rPr lang="pt-PT" noProof="0" dirty="0" err="1" smtClean="0"/>
              <a:t>uplist</a:t>
            </a:r>
            <a:r>
              <a:rPr lang="pt-PT" noProof="0" dirty="0" smtClean="0"/>
              <a:t>' para o Anexo I).</a:t>
            </a:r>
            <a:endParaRPr lang="en-US" dirty="0"/>
          </a:p>
        </p:txBody>
      </p:sp>
      <p:sp>
        <p:nvSpPr>
          <p:cNvPr id="4" name="Slide Number Placeholder 3"/>
          <p:cNvSpPr>
            <a:spLocks noGrp="1"/>
          </p:cNvSpPr>
          <p:nvPr>
            <p:ph type="sldNum" sz="quarter" idx="10"/>
          </p:nvPr>
        </p:nvSpPr>
        <p:spPr/>
        <p:txBody>
          <a:bodyPr/>
          <a:lstStyle/>
          <a:p>
            <a:fld id="{46C54DDB-FBB2-41CD-AEDD-D6EA4BA1FB6C}" type="slidenum">
              <a:rPr lang="en-GB" smtClean="0"/>
              <a:t>15</a:t>
            </a:fld>
            <a:endParaRPr lang="en-GB"/>
          </a:p>
        </p:txBody>
      </p:sp>
    </p:spTree>
    <p:extLst>
      <p:ext uri="{BB962C8B-B14F-4D97-AF65-F5344CB8AC3E}">
        <p14:creationId xmlns:p14="http://schemas.microsoft.com/office/powerpoint/2010/main" val="29034315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dirty="0" smtClean="0"/>
              <a:t>Estes são exemplos de tubarões e raias listadas no Anexo II da CITES. As espécies na linha pontilhada são aqueles </a:t>
            </a:r>
            <a:r>
              <a:rPr lang="pt-PT" dirty="0" err="1" smtClean="0"/>
              <a:t>adotados</a:t>
            </a:r>
            <a:r>
              <a:rPr lang="pt-PT" dirty="0" smtClean="0"/>
              <a:t> na CITES CoP16, e para o qual as Partes decidiram</a:t>
            </a:r>
            <a:r>
              <a:rPr lang="pt-PT" baseline="0" dirty="0" smtClean="0"/>
              <a:t> </a:t>
            </a:r>
            <a:r>
              <a:rPr lang="pt-PT" dirty="0" smtClean="0"/>
              <a:t>adiar a entrada em vigor até 14 de Setembro de 2014.</a:t>
            </a:r>
            <a:endParaRPr lang="en-US" dirty="0"/>
          </a:p>
        </p:txBody>
      </p:sp>
      <p:sp>
        <p:nvSpPr>
          <p:cNvPr id="4" name="Slide Number Placeholder 3"/>
          <p:cNvSpPr>
            <a:spLocks noGrp="1"/>
          </p:cNvSpPr>
          <p:nvPr>
            <p:ph type="sldNum" sz="quarter" idx="10"/>
          </p:nvPr>
        </p:nvSpPr>
        <p:spPr/>
        <p:txBody>
          <a:bodyPr/>
          <a:lstStyle/>
          <a:p>
            <a:fld id="{46C54DDB-FBB2-41CD-AEDD-D6EA4BA1FB6C}" type="slidenum">
              <a:rPr lang="en-GB" smtClean="0"/>
              <a:t>16</a:t>
            </a:fld>
            <a:endParaRPr lang="en-GB"/>
          </a:p>
        </p:txBody>
      </p:sp>
    </p:spTree>
    <p:extLst>
      <p:ext uri="{BB962C8B-B14F-4D97-AF65-F5344CB8AC3E}">
        <p14:creationId xmlns:p14="http://schemas.microsoft.com/office/powerpoint/2010/main" val="13998759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1" indent="-171450">
              <a:buFont typeface="Arial" panose="020B0604020202020204" pitchFamily="34" charset="0"/>
              <a:buChar char="•"/>
            </a:pPr>
            <a:r>
              <a:rPr lang="pt-PT" altLang="en-US" noProof="0" dirty="0" smtClean="0"/>
              <a:t>Por último, o Anexo III da CITES consiste em espécies cuja exploração se encontra regulamentada por uma Parte que precisa da cooperação de outras Partes para o controle do comércio.</a:t>
            </a:r>
          </a:p>
          <a:p>
            <a:pPr marL="171450" lvl="1" indent="-171450">
              <a:buFont typeface="Arial" panose="020B0604020202020204" pitchFamily="34" charset="0"/>
              <a:buChar char="•"/>
            </a:pPr>
            <a:r>
              <a:rPr lang="pt-PT" altLang="en-US" noProof="0" dirty="0" smtClean="0"/>
              <a:t>É permitido o Comércio Internacional, mas regulamentado (menos restritivo que o Anexo II).</a:t>
            </a:r>
          </a:p>
          <a:p>
            <a:pPr marL="171450" lvl="1" indent="-171450">
              <a:buFont typeface="Arial" panose="020B0604020202020204" pitchFamily="34" charset="0"/>
              <a:buChar char="•"/>
            </a:pPr>
            <a:r>
              <a:rPr lang="pt-PT" altLang="en-US" noProof="0" dirty="0" smtClean="0"/>
              <a:t>Tais espécies constituem 1% de todas as listadas. Ao contrário da inclusão nos outros dois anexos, não é necessária uma decisão da Conferência das Partes para adicionar uma espécie a este anexo. A listagem é decidida pela Parte ou Partes em causa.</a:t>
            </a:r>
            <a:endParaRPr lang="en-US" altLang="en-US" i="0" noProof="0" dirty="0" smtClean="0"/>
          </a:p>
        </p:txBody>
      </p:sp>
      <p:sp>
        <p:nvSpPr>
          <p:cNvPr id="4" name="Slide Number Placeholder 3"/>
          <p:cNvSpPr>
            <a:spLocks noGrp="1"/>
          </p:cNvSpPr>
          <p:nvPr>
            <p:ph type="sldNum" sz="quarter" idx="10"/>
          </p:nvPr>
        </p:nvSpPr>
        <p:spPr/>
        <p:txBody>
          <a:bodyPr/>
          <a:lstStyle/>
          <a:p>
            <a:fld id="{46C54DDB-FBB2-41CD-AEDD-D6EA4BA1FB6C}" type="slidenum">
              <a:rPr lang="en-GB" smtClean="0"/>
              <a:t>17</a:t>
            </a:fld>
            <a:endParaRPr lang="en-GB"/>
          </a:p>
        </p:txBody>
      </p:sp>
    </p:spTree>
    <p:extLst>
      <p:ext uri="{BB962C8B-B14F-4D97-AF65-F5344CB8AC3E}">
        <p14:creationId xmlns:p14="http://schemas.microsoft.com/office/powerpoint/2010/main" val="11778422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Diversas</a:t>
            </a:r>
            <a:r>
              <a:rPr lang="en-GB" dirty="0" smtClean="0"/>
              <a:t> </a:t>
            </a:r>
            <a:r>
              <a:rPr lang="en-GB" dirty="0" err="1" smtClean="0"/>
              <a:t>outras</a:t>
            </a:r>
            <a:r>
              <a:rPr lang="en-GB" dirty="0" smtClean="0"/>
              <a:t> </a:t>
            </a:r>
            <a:r>
              <a:rPr lang="en-GB" dirty="0" err="1" smtClean="0"/>
              <a:t>espécies</a:t>
            </a:r>
            <a:r>
              <a:rPr lang="en-GB" dirty="0" smtClean="0"/>
              <a:t> </a:t>
            </a:r>
            <a:r>
              <a:rPr lang="en-GB" dirty="0" err="1" smtClean="0"/>
              <a:t>marinhas</a:t>
            </a:r>
            <a:r>
              <a:rPr lang="en-GB" dirty="0" smtClean="0"/>
              <a:t> com </a:t>
            </a:r>
            <a:r>
              <a:rPr lang="en-GB" dirty="0" err="1" smtClean="0"/>
              <a:t>importância</a:t>
            </a:r>
            <a:r>
              <a:rPr lang="en-GB" dirty="0" smtClean="0"/>
              <a:t> </a:t>
            </a:r>
            <a:r>
              <a:rPr lang="en-GB" dirty="0" err="1" smtClean="0"/>
              <a:t>comercial</a:t>
            </a:r>
            <a:r>
              <a:rPr lang="en-GB" dirty="0" smtClean="0"/>
              <a:t>, </a:t>
            </a:r>
            <a:r>
              <a:rPr lang="en-GB" dirty="0" err="1" smtClean="0"/>
              <a:t>são</a:t>
            </a:r>
            <a:r>
              <a:rPr lang="en-GB" dirty="0" smtClean="0"/>
              <a:t> </a:t>
            </a:r>
            <a:r>
              <a:rPr lang="en-GB" dirty="0" err="1" smtClean="0"/>
              <a:t>também</a:t>
            </a:r>
            <a:r>
              <a:rPr lang="en-GB" dirty="0" smtClean="0"/>
              <a:t> </a:t>
            </a:r>
            <a:r>
              <a:rPr lang="en-GB" dirty="0" err="1" smtClean="0"/>
              <a:t>reguladas</a:t>
            </a:r>
            <a:r>
              <a:rPr lang="en-GB" dirty="0" smtClean="0"/>
              <a:t> pela CITES.</a:t>
            </a:r>
          </a:p>
          <a:p>
            <a:r>
              <a:rPr lang="en-GB" dirty="0" err="1" smtClean="0"/>
              <a:t>Aqui</a:t>
            </a:r>
            <a:r>
              <a:rPr lang="en-GB" dirty="0" smtClean="0"/>
              <a:t> </a:t>
            </a:r>
            <a:r>
              <a:rPr lang="en-GB" dirty="0" err="1" smtClean="0"/>
              <a:t>estão</a:t>
            </a:r>
            <a:r>
              <a:rPr lang="en-GB" dirty="0" smtClean="0"/>
              <a:t> </a:t>
            </a:r>
            <a:r>
              <a:rPr lang="en-GB" dirty="0" err="1" smtClean="0"/>
              <a:t>alguns</a:t>
            </a:r>
            <a:r>
              <a:rPr lang="en-GB" dirty="0" smtClean="0"/>
              <a:t> </a:t>
            </a:r>
            <a:r>
              <a:rPr lang="en-GB" dirty="0" err="1" smtClean="0"/>
              <a:t>exemplos</a:t>
            </a:r>
            <a:r>
              <a:rPr lang="en-GB" baseline="0" dirty="0" smtClean="0"/>
              <a:t>.</a:t>
            </a:r>
            <a:endParaRPr lang="en-GB" dirty="0"/>
          </a:p>
        </p:txBody>
      </p:sp>
      <p:sp>
        <p:nvSpPr>
          <p:cNvPr id="4" name="Slide Number Placeholder 3"/>
          <p:cNvSpPr>
            <a:spLocks noGrp="1"/>
          </p:cNvSpPr>
          <p:nvPr>
            <p:ph type="sldNum" sz="quarter" idx="10"/>
          </p:nvPr>
        </p:nvSpPr>
        <p:spPr/>
        <p:txBody>
          <a:bodyPr/>
          <a:lstStyle/>
          <a:p>
            <a:fld id="{46C54DDB-FBB2-41CD-AEDD-D6EA4BA1FB6C}" type="slidenum">
              <a:rPr lang="en-GB" smtClean="0"/>
              <a:t>18</a:t>
            </a:fld>
            <a:endParaRPr lang="en-GB"/>
          </a:p>
        </p:txBody>
      </p:sp>
    </p:spTree>
    <p:extLst>
      <p:ext uri="{BB962C8B-B14F-4D97-AF65-F5344CB8AC3E}">
        <p14:creationId xmlns:p14="http://schemas.microsoft.com/office/powerpoint/2010/main" val="30210287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pt-PT" altLang="en-US" sz="2000" dirty="0" smtClean="0"/>
              <a:t>Os critérios biológicos e comerciais devem estar</a:t>
            </a:r>
            <a:r>
              <a:rPr lang="pt-PT" altLang="en-US" sz="2000" baseline="0" dirty="0" smtClean="0"/>
              <a:t> </a:t>
            </a:r>
            <a:r>
              <a:rPr lang="pt-PT" altLang="en-US" sz="2000" dirty="0" smtClean="0"/>
              <a:t>cumpridos para todas as espécies a serem considerados para listagem nos anexos da CITES - estes critérios aplicam-se</a:t>
            </a:r>
            <a:r>
              <a:rPr lang="pt-PT" altLang="en-US" sz="2000" baseline="0" dirty="0" smtClean="0"/>
              <a:t> também às</a:t>
            </a:r>
            <a:r>
              <a:rPr lang="pt-PT" altLang="en-US" sz="2000" dirty="0" smtClean="0"/>
              <a:t> novas espécies de tubarões e raias.</a:t>
            </a:r>
          </a:p>
          <a:p>
            <a:pPr lvl="0"/>
            <a:endParaRPr lang="pt-PT" altLang="en-US" sz="2000" dirty="0" smtClean="0"/>
          </a:p>
          <a:p>
            <a:pPr lvl="0"/>
            <a:r>
              <a:rPr lang="pt-PT" altLang="en-US" sz="2000" dirty="0" smtClean="0"/>
              <a:t>Para os tubarões e raias, foram considerados os seguintes </a:t>
            </a:r>
            <a:r>
              <a:rPr lang="pt-PT" altLang="en-US" sz="2000" dirty="0" err="1" smtClean="0"/>
              <a:t>fatores</a:t>
            </a:r>
            <a:r>
              <a:rPr lang="pt-PT" altLang="en-US" sz="2000" dirty="0" smtClean="0"/>
              <a:t> :</a:t>
            </a:r>
          </a:p>
          <a:p>
            <a:pPr lvl="0"/>
            <a:endParaRPr lang="pt-PT" altLang="en-US" sz="2000" dirty="0" smtClean="0"/>
          </a:p>
          <a:p>
            <a:pPr lvl="0"/>
            <a:r>
              <a:rPr lang="pt-PT" altLang="en-US" sz="2000" dirty="0" smtClean="0"/>
              <a:t>Critérios biológico: A baixa produtividade (de crescimento lento, pequeno número de filhotes), vulnerabilidade comportamental para colheita/captura</a:t>
            </a:r>
          </a:p>
          <a:p>
            <a:pPr lvl="0"/>
            <a:endParaRPr lang="pt-PT" altLang="en-US" sz="2000" dirty="0" smtClean="0"/>
          </a:p>
          <a:p>
            <a:pPr lvl="0"/>
            <a:r>
              <a:rPr lang="pt-PT" altLang="en-US" sz="2000" dirty="0" smtClean="0"/>
              <a:t>Critérios comerciais: Os declínios populacionais históricos relacionados com o comércio internacional de barbatanas, carne e capturas acessórias</a:t>
            </a:r>
          </a:p>
          <a:p>
            <a:pPr lvl="0"/>
            <a:endParaRPr lang="pt-PT" altLang="en-US" sz="2000" dirty="0" smtClean="0"/>
          </a:p>
          <a:p>
            <a:pPr lvl="0"/>
            <a:endParaRPr lang="pt-PT" altLang="en-US" sz="2000" dirty="0" smtClean="0"/>
          </a:p>
          <a:p>
            <a:pPr lvl="0"/>
            <a:r>
              <a:rPr lang="pt-PT" altLang="en-US" sz="2000" dirty="0" smtClean="0"/>
              <a:t>Além disso tubarões-martelo Grandes e suave foram incluídos porque cumprem encontraram um critério comercial particular, em que os espécimes no comércio se parecem com os dos tubarões-martelo-recortado, de tal forma que agentes da não são capazes de os distinguir.</a:t>
            </a:r>
            <a:endParaRPr lang="en-US" dirty="0"/>
          </a:p>
        </p:txBody>
      </p:sp>
      <p:sp>
        <p:nvSpPr>
          <p:cNvPr id="4" name="Slide Number Placeholder 3"/>
          <p:cNvSpPr>
            <a:spLocks noGrp="1"/>
          </p:cNvSpPr>
          <p:nvPr>
            <p:ph type="sldNum" sz="quarter" idx="10"/>
          </p:nvPr>
        </p:nvSpPr>
        <p:spPr/>
        <p:txBody>
          <a:bodyPr/>
          <a:lstStyle/>
          <a:p>
            <a:fld id="{46C54DDB-FBB2-41CD-AEDD-D6EA4BA1FB6C}" type="slidenum">
              <a:rPr lang="en-GB" smtClean="0"/>
              <a:t>19</a:t>
            </a:fld>
            <a:endParaRPr lang="en-GB"/>
          </a:p>
        </p:txBody>
      </p:sp>
    </p:spTree>
    <p:extLst>
      <p:ext uri="{BB962C8B-B14F-4D97-AF65-F5344CB8AC3E}">
        <p14:creationId xmlns:p14="http://schemas.microsoft.com/office/powerpoint/2010/main" val="702795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dirty="0" smtClean="0"/>
              <a:t>Como referido antes, na CoP16 as Partes decidiram adiar a entrada em vigor dos tubarões e raias listados até 14 de Setembro de 2014. Isto significa que os países que desejam exportar, </a:t>
            </a:r>
            <a:r>
              <a:rPr lang="pt-PT" dirty="0" err="1" smtClean="0"/>
              <a:t>re-exportar</a:t>
            </a:r>
            <a:r>
              <a:rPr lang="pt-PT" dirty="0" smtClean="0"/>
              <a:t> ou importar espécimes de tubarões e raias recentemente listadas na CITES após 14 de </a:t>
            </a:r>
            <a:r>
              <a:rPr lang="pt-PT" dirty="0" err="1" smtClean="0"/>
              <a:t>setembro</a:t>
            </a:r>
            <a:r>
              <a:rPr lang="pt-PT" dirty="0" smtClean="0"/>
              <a:t> de 2014 têm de cumprir com os requisitos da CITES.</a:t>
            </a:r>
            <a:endParaRPr lang="en-GB" baseline="0" dirty="0" smtClean="0"/>
          </a:p>
          <a:p>
            <a:r>
              <a:rPr lang="en-GB" baseline="0" dirty="0" err="1" smtClean="0"/>
              <a:t>Vamos</a:t>
            </a:r>
            <a:r>
              <a:rPr lang="en-GB" baseline="0" dirty="0" smtClean="0"/>
              <a:t> </a:t>
            </a:r>
            <a:r>
              <a:rPr lang="en-GB" baseline="0" dirty="0" err="1" smtClean="0"/>
              <a:t>ver</a:t>
            </a:r>
            <a:r>
              <a:rPr lang="en-GB" baseline="0" dirty="0" smtClean="0"/>
              <a:t> </a:t>
            </a:r>
            <a:r>
              <a:rPr lang="en-GB" baseline="0" dirty="0" err="1" smtClean="0"/>
              <a:t>que</a:t>
            </a:r>
            <a:r>
              <a:rPr lang="en-GB" baseline="0" dirty="0" smtClean="0"/>
              <a:t> </a:t>
            </a:r>
            <a:r>
              <a:rPr lang="en-GB" baseline="0" dirty="0" err="1" smtClean="0"/>
              <a:t>critérios</a:t>
            </a:r>
            <a:r>
              <a:rPr lang="en-GB" baseline="0" dirty="0" smtClean="0"/>
              <a:t> </a:t>
            </a:r>
            <a:r>
              <a:rPr lang="en-GB" baseline="0" dirty="0" err="1" smtClean="0"/>
              <a:t>poderão</a:t>
            </a:r>
            <a:r>
              <a:rPr lang="en-GB" baseline="0" dirty="0" smtClean="0"/>
              <a:t> </a:t>
            </a:r>
            <a:r>
              <a:rPr lang="en-GB" baseline="0" dirty="0" err="1" smtClean="0"/>
              <a:t>ser</a:t>
            </a:r>
            <a:r>
              <a:rPr lang="en-GB" baseline="0" dirty="0" smtClean="0"/>
              <a:t> </a:t>
            </a:r>
            <a:r>
              <a:rPr lang="en-GB" baseline="0" dirty="0" err="1" smtClean="0"/>
              <a:t>esses</a:t>
            </a:r>
            <a:r>
              <a:rPr lang="en-GB" baseline="0" dirty="0" smtClean="0"/>
              <a:t>.</a:t>
            </a:r>
            <a:endParaRPr lang="en-US" dirty="0"/>
          </a:p>
        </p:txBody>
      </p:sp>
      <p:sp>
        <p:nvSpPr>
          <p:cNvPr id="4" name="Slide Number Placeholder 3"/>
          <p:cNvSpPr>
            <a:spLocks noGrp="1"/>
          </p:cNvSpPr>
          <p:nvPr>
            <p:ph type="sldNum" sz="quarter" idx="10"/>
          </p:nvPr>
        </p:nvSpPr>
        <p:spPr/>
        <p:txBody>
          <a:bodyPr/>
          <a:lstStyle/>
          <a:p>
            <a:fld id="{46C54DDB-FBB2-41CD-AEDD-D6EA4BA1FB6C}" type="slidenum">
              <a:rPr lang="en-GB" smtClean="0"/>
              <a:t>20</a:t>
            </a:fld>
            <a:endParaRPr lang="en-GB"/>
          </a:p>
        </p:txBody>
      </p:sp>
    </p:spTree>
    <p:extLst>
      <p:ext uri="{BB962C8B-B14F-4D97-AF65-F5344CB8AC3E}">
        <p14:creationId xmlns:p14="http://schemas.microsoft.com/office/powerpoint/2010/main" val="4817716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ln w="18415" cmpd="sng">
                  <a:solidFill>
                    <a:srgbClr val="FFFF00"/>
                  </a:solidFill>
                  <a:prstDash val="solid"/>
                </a:ln>
                <a:solidFill>
                  <a:srgbClr val="FFFF00"/>
                </a:solidFill>
                <a:effectLst/>
              </a:rPr>
              <a:t>Convention on International Trade in Endangered Species of Wild Fauna and Flora, </a:t>
            </a:r>
            <a:r>
              <a:rPr lang="en-US" sz="1200" dirty="0" err="1" smtClean="0">
                <a:ln w="18415" cmpd="sng">
                  <a:solidFill>
                    <a:srgbClr val="FFFF00"/>
                  </a:solidFill>
                  <a:prstDash val="solid"/>
                </a:ln>
                <a:solidFill>
                  <a:srgbClr val="FFFF00"/>
                </a:solidFill>
                <a:effectLst/>
              </a:rPr>
              <a:t>conhecida</a:t>
            </a:r>
            <a:r>
              <a:rPr lang="en-US" sz="1200" dirty="0" smtClean="0">
                <a:ln w="18415" cmpd="sng">
                  <a:solidFill>
                    <a:srgbClr val="FFFF00"/>
                  </a:solidFill>
                  <a:prstDash val="solid"/>
                </a:ln>
                <a:solidFill>
                  <a:srgbClr val="FFFF00"/>
                </a:solidFill>
                <a:effectLst/>
              </a:rPr>
              <a:t> </a:t>
            </a:r>
            <a:r>
              <a:rPr lang="en-US" sz="1200" dirty="0" err="1" smtClean="0">
                <a:ln w="18415" cmpd="sng">
                  <a:solidFill>
                    <a:srgbClr val="FFFF00"/>
                  </a:solidFill>
                  <a:prstDash val="solid"/>
                </a:ln>
                <a:solidFill>
                  <a:srgbClr val="FFFF00"/>
                </a:solidFill>
                <a:effectLst/>
              </a:rPr>
              <a:t>como</a:t>
            </a:r>
            <a:r>
              <a:rPr lang="en-US" sz="1200" dirty="0" smtClean="0">
                <a:ln w="18415" cmpd="sng">
                  <a:solidFill>
                    <a:srgbClr val="FFFF00"/>
                  </a:solidFill>
                  <a:prstDash val="solid"/>
                </a:ln>
                <a:solidFill>
                  <a:srgbClr val="FFFF00"/>
                </a:solidFill>
                <a:effectLst/>
              </a:rPr>
              <a:t> CITES</a:t>
            </a:r>
            <a:r>
              <a:rPr lang="en-US" sz="1200" baseline="0" dirty="0" smtClean="0">
                <a:ln w="18415" cmpd="sng">
                  <a:solidFill>
                    <a:srgbClr val="FFFF00"/>
                  </a:solidFill>
                  <a:prstDash val="solid"/>
                </a:ln>
                <a:solidFill>
                  <a:srgbClr val="FFFF00"/>
                </a:solidFill>
                <a:effectLst/>
              </a:rPr>
              <a:t> </a:t>
            </a:r>
            <a:r>
              <a:rPr lang="en-US" sz="1200" baseline="0" dirty="0" err="1" smtClean="0">
                <a:ln w="18415" cmpd="sng">
                  <a:solidFill>
                    <a:srgbClr val="FFFF00"/>
                  </a:solidFill>
                  <a:prstDash val="solid"/>
                </a:ln>
                <a:solidFill>
                  <a:srgbClr val="FFFF00"/>
                </a:solidFill>
                <a:effectLst/>
              </a:rPr>
              <a:t>ou</a:t>
            </a:r>
            <a:r>
              <a:rPr lang="en-US" sz="1200" baseline="0" dirty="0" smtClean="0">
                <a:ln w="18415" cmpd="sng">
                  <a:solidFill>
                    <a:srgbClr val="FFFF00"/>
                  </a:solidFill>
                  <a:prstDash val="solid"/>
                </a:ln>
                <a:solidFill>
                  <a:srgbClr val="FFFF00"/>
                </a:solidFill>
                <a:effectLst/>
              </a:rPr>
              <a:t> </a:t>
            </a:r>
            <a:r>
              <a:rPr lang="en-US" sz="1200" baseline="0" dirty="0" err="1" smtClean="0">
                <a:ln w="18415" cmpd="sng">
                  <a:solidFill>
                    <a:srgbClr val="FFFF00"/>
                  </a:solidFill>
                  <a:prstDash val="solid"/>
                </a:ln>
                <a:solidFill>
                  <a:srgbClr val="FFFF00"/>
                </a:solidFill>
                <a:effectLst/>
              </a:rPr>
              <a:t>Convenção</a:t>
            </a:r>
            <a:r>
              <a:rPr lang="en-US" sz="1200" baseline="0" dirty="0" smtClean="0">
                <a:ln w="18415" cmpd="sng">
                  <a:solidFill>
                    <a:srgbClr val="FFFF00"/>
                  </a:solidFill>
                  <a:prstDash val="solid"/>
                </a:ln>
                <a:solidFill>
                  <a:srgbClr val="FFFF00"/>
                </a:solidFill>
                <a:effectLst/>
              </a:rPr>
              <a:t> de Washington</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200" baseline="0" dirty="0" smtClean="0">
              <a:ln w="18415" cmpd="sng">
                <a:solidFill>
                  <a:srgbClr val="FFFF00"/>
                </a:solidFill>
                <a:prstDash val="solid"/>
              </a:ln>
              <a:solidFill>
                <a:srgbClr val="FFFF00"/>
              </a:solidFill>
              <a:effectLst/>
            </a:endParaRP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ln w="18415" cmpd="sng">
                  <a:solidFill>
                    <a:srgbClr val="FFFFFF"/>
                  </a:solidFill>
                  <a:prstDash val="solid"/>
                </a:ln>
                <a:solidFill>
                  <a:srgbClr val="FFFFFF"/>
                </a:solidFill>
                <a:effectLst/>
              </a:rPr>
              <a:t>CITES </a:t>
            </a:r>
            <a:r>
              <a:rPr lang="en-US" sz="1200" dirty="0" err="1" smtClean="0">
                <a:ln w="18415" cmpd="sng">
                  <a:solidFill>
                    <a:srgbClr val="FFFFFF"/>
                  </a:solidFill>
                  <a:prstDash val="solid"/>
                </a:ln>
                <a:solidFill>
                  <a:srgbClr val="FFFFFF"/>
                </a:solidFill>
                <a:effectLst/>
              </a:rPr>
              <a:t>assinada</a:t>
            </a:r>
            <a:r>
              <a:rPr lang="en-US" sz="1200" dirty="0" smtClean="0">
                <a:ln w="18415" cmpd="sng">
                  <a:solidFill>
                    <a:srgbClr val="FFFFFF"/>
                  </a:solidFill>
                  <a:prstDash val="solid"/>
                </a:ln>
                <a:solidFill>
                  <a:srgbClr val="FFFFFF"/>
                </a:solidFill>
                <a:effectLst/>
              </a:rPr>
              <a:t> </a:t>
            </a:r>
            <a:r>
              <a:rPr lang="en-US" sz="1200" dirty="0" err="1" smtClean="0">
                <a:ln w="18415" cmpd="sng">
                  <a:solidFill>
                    <a:srgbClr val="FFFFFF"/>
                  </a:solidFill>
                  <a:prstDash val="solid"/>
                </a:ln>
                <a:solidFill>
                  <a:srgbClr val="FFFFFF"/>
                </a:solidFill>
                <a:effectLst/>
              </a:rPr>
              <a:t>em</a:t>
            </a:r>
            <a:r>
              <a:rPr lang="en-US" sz="1200" dirty="0" smtClean="0">
                <a:ln w="18415" cmpd="sng">
                  <a:solidFill>
                    <a:srgbClr val="FFFFFF"/>
                  </a:solidFill>
                  <a:prstDash val="solid"/>
                </a:ln>
                <a:solidFill>
                  <a:srgbClr val="FFFFFF"/>
                </a:solidFill>
                <a:effectLst/>
              </a:rPr>
              <a:t> 3 </a:t>
            </a:r>
            <a:r>
              <a:rPr lang="en-US" sz="1200" dirty="0" err="1" smtClean="0">
                <a:ln w="18415" cmpd="sng">
                  <a:solidFill>
                    <a:srgbClr val="FFFFFF"/>
                  </a:solidFill>
                  <a:prstDash val="solid"/>
                </a:ln>
                <a:solidFill>
                  <a:srgbClr val="FFFFFF"/>
                </a:solidFill>
                <a:effectLst/>
              </a:rPr>
              <a:t>Março</a:t>
            </a:r>
            <a:r>
              <a:rPr lang="en-US" sz="1200" dirty="0" smtClean="0">
                <a:ln w="18415" cmpd="sng">
                  <a:solidFill>
                    <a:srgbClr val="FFFFFF"/>
                  </a:solidFill>
                  <a:prstDash val="solid"/>
                </a:ln>
                <a:solidFill>
                  <a:srgbClr val="FFFFFF"/>
                </a:solidFill>
                <a:effectLst/>
              </a:rPr>
              <a:t> de 1973, e </a:t>
            </a:r>
            <a:r>
              <a:rPr lang="en-US" sz="1200" dirty="0" err="1" smtClean="0">
                <a:ln w="18415" cmpd="sng">
                  <a:solidFill>
                    <a:srgbClr val="FFFFFF"/>
                  </a:solidFill>
                  <a:prstDash val="solid"/>
                </a:ln>
                <a:solidFill>
                  <a:srgbClr val="FFFFFF"/>
                </a:solidFill>
                <a:effectLst/>
              </a:rPr>
              <a:t>entrada</a:t>
            </a:r>
            <a:r>
              <a:rPr lang="en-US" sz="1200" dirty="0" smtClean="0">
                <a:ln w="18415" cmpd="sng">
                  <a:solidFill>
                    <a:srgbClr val="FFFFFF"/>
                  </a:solidFill>
                  <a:prstDash val="solid"/>
                </a:ln>
                <a:solidFill>
                  <a:srgbClr val="FFFFFF"/>
                </a:solidFill>
                <a:effectLst/>
              </a:rPr>
              <a:t> </a:t>
            </a:r>
            <a:r>
              <a:rPr lang="en-US" sz="1200" dirty="0" err="1" smtClean="0">
                <a:ln w="18415" cmpd="sng">
                  <a:solidFill>
                    <a:srgbClr val="FFFFFF"/>
                  </a:solidFill>
                  <a:prstDash val="solid"/>
                </a:ln>
                <a:solidFill>
                  <a:srgbClr val="FFFFFF"/>
                </a:solidFill>
                <a:effectLst/>
              </a:rPr>
              <a:t>em</a:t>
            </a:r>
            <a:r>
              <a:rPr lang="en-US" sz="1200" dirty="0" smtClean="0">
                <a:ln w="18415" cmpd="sng">
                  <a:solidFill>
                    <a:srgbClr val="FFFFFF"/>
                  </a:solidFill>
                  <a:prstDash val="solid"/>
                </a:ln>
                <a:solidFill>
                  <a:srgbClr val="FFFFFF"/>
                </a:solidFill>
                <a:effectLst/>
              </a:rPr>
              <a:t> vigor a 1 </a:t>
            </a:r>
            <a:r>
              <a:rPr lang="en-US" sz="1200" dirty="0" err="1" smtClean="0">
                <a:ln w="18415" cmpd="sng">
                  <a:solidFill>
                    <a:srgbClr val="FFFFFF"/>
                  </a:solidFill>
                  <a:prstDash val="solid"/>
                </a:ln>
                <a:solidFill>
                  <a:srgbClr val="FFFFFF"/>
                </a:solidFill>
                <a:effectLst/>
              </a:rPr>
              <a:t>Julho</a:t>
            </a:r>
            <a:r>
              <a:rPr lang="en-US" sz="1200" dirty="0" smtClean="0">
                <a:ln w="18415" cmpd="sng">
                  <a:solidFill>
                    <a:srgbClr val="FFFFFF"/>
                  </a:solidFill>
                  <a:prstDash val="solid"/>
                </a:ln>
                <a:solidFill>
                  <a:srgbClr val="FFFFFF"/>
                </a:solidFill>
                <a:effectLst/>
              </a:rPr>
              <a:t> de 1975.</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200" dirty="0" smtClean="0">
              <a:ln w="18415" cmpd="sng">
                <a:solidFill>
                  <a:srgbClr val="FFFF00"/>
                </a:solidFill>
                <a:prstDash val="solid"/>
              </a:ln>
              <a:solidFill>
                <a:srgbClr val="FFFF00"/>
              </a:solidFill>
              <a:effectLst/>
            </a:endParaRP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ln w="18415" cmpd="sng">
                  <a:solidFill>
                    <a:srgbClr val="FFFF00"/>
                  </a:solidFill>
                  <a:prstDash val="solid"/>
                </a:ln>
                <a:solidFill>
                  <a:srgbClr val="FFFF00"/>
                </a:solidFill>
                <a:effectLst/>
              </a:rPr>
              <a:t>CITES a </a:t>
            </a:r>
            <a:r>
              <a:rPr lang="en-US" sz="1200" dirty="0" err="1" smtClean="0">
                <a:ln w="18415" cmpd="sng">
                  <a:solidFill>
                    <a:srgbClr val="FFFF00"/>
                  </a:solidFill>
                  <a:prstDash val="solid"/>
                </a:ln>
                <a:solidFill>
                  <a:srgbClr val="FFFF00"/>
                </a:solidFill>
                <a:effectLst/>
              </a:rPr>
              <a:t>operar</a:t>
            </a:r>
            <a:r>
              <a:rPr lang="en-US" sz="1200" dirty="0" smtClean="0">
                <a:ln w="18415" cmpd="sng">
                  <a:solidFill>
                    <a:srgbClr val="FFFF00"/>
                  </a:solidFill>
                  <a:prstDash val="solid"/>
                </a:ln>
                <a:solidFill>
                  <a:srgbClr val="FFFF00"/>
                </a:solidFill>
                <a:effectLst/>
              </a:rPr>
              <a:t> à 40 </a:t>
            </a:r>
            <a:r>
              <a:rPr lang="en-US" sz="1200" dirty="0" err="1" smtClean="0">
                <a:ln w="18415" cmpd="sng">
                  <a:solidFill>
                    <a:srgbClr val="FFFF00"/>
                  </a:solidFill>
                  <a:prstDash val="solid"/>
                </a:ln>
                <a:solidFill>
                  <a:srgbClr val="FFFF00"/>
                </a:solidFill>
                <a:effectLst/>
              </a:rPr>
              <a:t>anos</a:t>
            </a:r>
            <a:endParaRPr lang="en-US" sz="1200" dirty="0" smtClean="0">
              <a:ln w="18415" cmpd="sng">
                <a:solidFill>
                  <a:srgbClr val="FFFF00"/>
                </a:solidFill>
                <a:prstDash val="solid"/>
              </a:ln>
              <a:solidFill>
                <a:srgbClr val="FFFF00"/>
              </a:solidFill>
              <a:effectLst/>
            </a:endParaRPr>
          </a:p>
          <a:p>
            <a:endParaRPr lang="en-GB" dirty="0"/>
          </a:p>
        </p:txBody>
      </p:sp>
      <p:sp>
        <p:nvSpPr>
          <p:cNvPr id="4" name="Slide Number Placeholder 3"/>
          <p:cNvSpPr>
            <a:spLocks noGrp="1"/>
          </p:cNvSpPr>
          <p:nvPr>
            <p:ph type="sldNum" sz="quarter" idx="10"/>
          </p:nvPr>
        </p:nvSpPr>
        <p:spPr/>
        <p:txBody>
          <a:bodyPr/>
          <a:lstStyle/>
          <a:p>
            <a:fld id="{46C54DDB-FBB2-41CD-AEDD-D6EA4BA1FB6C}" type="slidenum">
              <a:rPr lang="en-GB" smtClean="0"/>
              <a:t>2</a:t>
            </a:fld>
            <a:endParaRPr lang="en-GB" dirty="0"/>
          </a:p>
        </p:txBody>
      </p:sp>
    </p:spTree>
    <p:extLst>
      <p:ext uri="{BB962C8B-B14F-4D97-AF65-F5344CB8AC3E}">
        <p14:creationId xmlns:p14="http://schemas.microsoft.com/office/powerpoint/2010/main" val="28263290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dirty="0" smtClean="0"/>
              <a:t>Os requisitos da implementação da CITES podem ser divididos em três </a:t>
            </a:r>
            <a:r>
              <a:rPr lang="pt-PT" dirty="0" err="1" smtClean="0"/>
              <a:t>objetivos</a:t>
            </a:r>
            <a:r>
              <a:rPr lang="pt-PT" dirty="0" smtClean="0"/>
              <a:t> principais: assegurar a legalidade, a sustentabilidade  e a rastreabilidade. Sobre cada um deles, há uma série de processos e ferramentas que poderiam ser consideradas pelos os países.</a:t>
            </a:r>
            <a:endParaRPr lang="en-US" baseline="0" dirty="0" smtClean="0"/>
          </a:p>
        </p:txBody>
      </p:sp>
      <p:sp>
        <p:nvSpPr>
          <p:cNvPr id="4" name="Slide Number Placeholder 3"/>
          <p:cNvSpPr>
            <a:spLocks noGrp="1"/>
          </p:cNvSpPr>
          <p:nvPr>
            <p:ph type="sldNum" sz="quarter" idx="10"/>
          </p:nvPr>
        </p:nvSpPr>
        <p:spPr/>
        <p:txBody>
          <a:bodyPr/>
          <a:lstStyle/>
          <a:p>
            <a:fld id="{46C54DDB-FBB2-41CD-AEDD-D6EA4BA1FB6C}" type="slidenum">
              <a:rPr lang="en-GB" smtClean="0"/>
              <a:t>21</a:t>
            </a:fld>
            <a:endParaRPr lang="en-GB"/>
          </a:p>
        </p:txBody>
      </p:sp>
    </p:spTree>
    <p:extLst>
      <p:ext uri="{BB962C8B-B14F-4D97-AF65-F5344CB8AC3E}">
        <p14:creationId xmlns:p14="http://schemas.microsoft.com/office/powerpoint/2010/main" val="25345479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pt-PT" dirty="0" smtClean="0">
                <a:ln w="18415" cmpd="sng">
                  <a:noFill/>
                  <a:prstDash val="solid"/>
                </a:ln>
              </a:rPr>
              <a:t>CITES regulamenta a exportação, reexportação, importação e introdução proveniente do mar de animais e plantas vivos e mortos, suas partes e derivados (espécies constantes somente) através de um sistema de licenças e certificados</a:t>
            </a:r>
          </a:p>
          <a:p>
            <a:pPr marL="171450" indent="-171450">
              <a:buFont typeface="Arial" pitchFamily="34" charset="0"/>
              <a:buChar char="•"/>
            </a:pPr>
            <a:endParaRPr lang="pt-PT" dirty="0" smtClean="0">
              <a:ln w="18415" cmpd="sng">
                <a:noFill/>
                <a:prstDash val="solid"/>
              </a:ln>
            </a:endParaRPr>
          </a:p>
          <a:p>
            <a:pPr marL="171450" indent="-171450">
              <a:buFont typeface="Arial" pitchFamily="34" charset="0"/>
              <a:buChar char="•"/>
            </a:pPr>
            <a:r>
              <a:rPr lang="pt-PT" dirty="0" smtClean="0">
                <a:ln w="18415" cmpd="sng">
                  <a:noFill/>
                  <a:prstDash val="solid"/>
                </a:ln>
              </a:rPr>
              <a:t>Estas licenças e certificados só podem ser emitidos se forem respeitadas determinadas condições.</a:t>
            </a:r>
            <a:r>
              <a:rPr lang="pt-PT" baseline="0" dirty="0" smtClean="0">
                <a:ln w="18415" cmpd="sng">
                  <a:noFill/>
                  <a:prstDash val="solid"/>
                </a:ln>
              </a:rPr>
              <a:t> O</a:t>
            </a:r>
            <a:r>
              <a:rPr lang="pt-PT" dirty="0" smtClean="0">
                <a:ln w="18415" cmpd="sng">
                  <a:noFill/>
                  <a:prstDash val="solid"/>
                </a:ln>
              </a:rPr>
              <a:t>s documentos devem ser apresentados ao sair ou entrar num país.</a:t>
            </a:r>
          </a:p>
          <a:p>
            <a:pPr marL="171450" indent="-171450">
              <a:buFont typeface="Arial" pitchFamily="34" charset="0"/>
              <a:buChar char="•"/>
            </a:pPr>
            <a:endParaRPr lang="pt-PT" dirty="0" smtClean="0">
              <a:ln w="18415" cmpd="sng">
                <a:noFill/>
                <a:prstDash val="solid"/>
              </a:ln>
            </a:endParaRPr>
          </a:p>
          <a:p>
            <a:pPr marL="171450" indent="-171450">
              <a:buFont typeface="Arial" pitchFamily="34" charset="0"/>
              <a:buChar char="•"/>
            </a:pPr>
            <a:r>
              <a:rPr lang="pt-PT" dirty="0" smtClean="0">
                <a:ln w="18415" cmpd="sng">
                  <a:noFill/>
                  <a:prstDash val="solid"/>
                </a:ln>
              </a:rPr>
              <a:t>Para Anexo I e II espécies, as condições mais importantes são</a:t>
            </a:r>
          </a:p>
          <a:p>
            <a:pPr marL="171450" indent="-171450">
              <a:buFont typeface="Arial" pitchFamily="34" charset="0"/>
              <a:buChar char="•"/>
            </a:pPr>
            <a:r>
              <a:rPr lang="pt-PT" dirty="0" smtClean="0">
                <a:ln w="18415" cmpd="sng">
                  <a:noFill/>
                  <a:prstDash val="solid"/>
                </a:ln>
              </a:rPr>
              <a:t>aquisição legal e</a:t>
            </a:r>
          </a:p>
          <a:p>
            <a:pPr marL="171450" indent="-171450">
              <a:buFont typeface="Arial" pitchFamily="34" charset="0"/>
              <a:buChar char="•"/>
            </a:pPr>
            <a:r>
              <a:rPr lang="pt-PT" dirty="0" smtClean="0">
                <a:ln w="18415" cmpd="sng">
                  <a:noFill/>
                  <a:prstDash val="solid"/>
                </a:ln>
              </a:rPr>
              <a:t>que o comércio internacional não deve ser prejudicial para a sobrevivência da espécie</a:t>
            </a:r>
            <a:endParaRPr lang="en-GB" dirty="0"/>
          </a:p>
        </p:txBody>
      </p:sp>
      <p:sp>
        <p:nvSpPr>
          <p:cNvPr id="4" name="Slide Number Placeholder 3"/>
          <p:cNvSpPr>
            <a:spLocks noGrp="1"/>
          </p:cNvSpPr>
          <p:nvPr>
            <p:ph type="sldNum" sz="quarter" idx="10"/>
          </p:nvPr>
        </p:nvSpPr>
        <p:spPr/>
        <p:txBody>
          <a:bodyPr/>
          <a:lstStyle/>
          <a:p>
            <a:fld id="{46C54DDB-FBB2-41CD-AEDD-D6EA4BA1FB6C}" type="slidenum">
              <a:rPr lang="en-GB" smtClean="0"/>
              <a:t>23</a:t>
            </a:fld>
            <a:endParaRPr lang="en-GB"/>
          </a:p>
        </p:txBody>
      </p:sp>
    </p:spTree>
    <p:extLst>
      <p:ext uri="{BB962C8B-B14F-4D97-AF65-F5344CB8AC3E}">
        <p14:creationId xmlns:p14="http://schemas.microsoft.com/office/powerpoint/2010/main" val="1442296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dirty="0" smtClean="0"/>
              <a:t>As licenças e certificados CITES fornecem</a:t>
            </a:r>
            <a:r>
              <a:rPr lang="pt-PT" baseline="0" dirty="0" smtClean="0"/>
              <a:t> normalmente</a:t>
            </a:r>
            <a:r>
              <a:rPr lang="pt-PT" dirty="0" smtClean="0"/>
              <a:t> as seguintes informações.</a:t>
            </a:r>
            <a:endParaRPr lang="en-US" dirty="0"/>
          </a:p>
        </p:txBody>
      </p:sp>
      <p:sp>
        <p:nvSpPr>
          <p:cNvPr id="4" name="Slide Number Placeholder 3"/>
          <p:cNvSpPr>
            <a:spLocks noGrp="1"/>
          </p:cNvSpPr>
          <p:nvPr>
            <p:ph type="sldNum" sz="quarter" idx="10"/>
          </p:nvPr>
        </p:nvSpPr>
        <p:spPr/>
        <p:txBody>
          <a:bodyPr/>
          <a:lstStyle/>
          <a:p>
            <a:fld id="{46C54DDB-FBB2-41CD-AEDD-D6EA4BA1FB6C}" type="slidenum">
              <a:rPr lang="en-GB" smtClean="0"/>
              <a:t>24</a:t>
            </a:fld>
            <a:endParaRPr lang="en-GB"/>
          </a:p>
        </p:txBody>
      </p:sp>
    </p:spTree>
    <p:extLst>
      <p:ext uri="{BB962C8B-B14F-4D97-AF65-F5344CB8AC3E}">
        <p14:creationId xmlns:p14="http://schemas.microsoft.com/office/powerpoint/2010/main" val="32286458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pt-PT" sz="1000" dirty="0" smtClean="0">
                <a:ln w="18415" cmpd="sng">
                  <a:noFill/>
                  <a:prstDash val="solid"/>
                </a:ln>
              </a:rPr>
              <a:t>No caso da exportação ou reexportação, ou uma importação proveniente de um país não Parte, é necessária documentação comparável emitida pelas autoridades competentes que esteja substancialmente em conformidade com a CITES e que os requisitos de licenças e certificados possam ser aceites</a:t>
            </a:r>
          </a:p>
          <a:p>
            <a:pPr marL="171450" indent="-171450">
              <a:buFont typeface="Arial" pitchFamily="34" charset="0"/>
              <a:buChar char="•"/>
            </a:pPr>
            <a:endParaRPr lang="pt-PT" sz="1000" dirty="0" smtClean="0">
              <a:ln w="18415" cmpd="sng">
                <a:noFill/>
                <a:prstDash val="solid"/>
              </a:ln>
            </a:endParaRPr>
          </a:p>
          <a:p>
            <a:pPr marL="171450" indent="-171450">
              <a:buFont typeface="Arial" pitchFamily="34" charset="0"/>
              <a:buChar char="•"/>
            </a:pPr>
            <a:r>
              <a:rPr lang="pt-PT" sz="1000" dirty="0" smtClean="0">
                <a:ln w="18415" cmpd="sng">
                  <a:noFill/>
                  <a:prstDash val="solid"/>
                </a:ln>
              </a:rPr>
              <a:t>as Partes aceitam documentação de Estados que não são Partes da Convenção somente se os dados sobre as autoridades competentes e as instituições científicas desses Estados estão incluídos na página Web da CITES</a:t>
            </a:r>
          </a:p>
          <a:p>
            <a:pPr marL="171450" indent="-171450">
              <a:buFont typeface="Arial" pitchFamily="34" charset="0"/>
              <a:buChar char="•"/>
            </a:pPr>
            <a:endParaRPr lang="pt-PT" sz="1000" dirty="0" smtClean="0">
              <a:ln w="18415" cmpd="sng">
                <a:noFill/>
                <a:prstDash val="solid"/>
              </a:ln>
            </a:endParaRPr>
          </a:p>
          <a:p>
            <a:pPr marL="171450" indent="-171450">
              <a:buFont typeface="Arial" pitchFamily="34" charset="0"/>
              <a:buChar char="•"/>
            </a:pPr>
            <a:r>
              <a:rPr lang="pt-PT" sz="1000" dirty="0" smtClean="0">
                <a:ln w="18415" cmpd="sng">
                  <a:noFill/>
                  <a:prstDash val="solid"/>
                </a:ln>
              </a:rPr>
              <a:t>Isto também se aplica aos espécimes em trânsito destinados ou provenientes de não-Partes</a:t>
            </a:r>
            <a:endParaRPr lang="en-GB" sz="1000" dirty="0"/>
          </a:p>
        </p:txBody>
      </p:sp>
      <p:sp>
        <p:nvSpPr>
          <p:cNvPr id="4" name="Slide Number Placeholder 3"/>
          <p:cNvSpPr>
            <a:spLocks noGrp="1"/>
          </p:cNvSpPr>
          <p:nvPr>
            <p:ph type="sldNum" sz="quarter" idx="10"/>
          </p:nvPr>
        </p:nvSpPr>
        <p:spPr/>
        <p:txBody>
          <a:bodyPr/>
          <a:lstStyle/>
          <a:p>
            <a:fld id="{46C54DDB-FBB2-41CD-AEDD-D6EA4BA1FB6C}" type="slidenum">
              <a:rPr lang="en-GB" smtClean="0"/>
              <a:t>25</a:t>
            </a:fld>
            <a:endParaRPr lang="en-GB"/>
          </a:p>
        </p:txBody>
      </p:sp>
    </p:spTree>
    <p:extLst>
      <p:ext uri="{BB962C8B-B14F-4D97-AF65-F5344CB8AC3E}">
        <p14:creationId xmlns:p14="http://schemas.microsoft.com/office/powerpoint/2010/main" val="7956540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dirty="0" smtClean="0"/>
              <a:t>Para uma implementação  bem sucedida da CITES, a colaboração e cooperação entre os diferentes parceiros a nível nacional é essencial. Estes são alguns dos </a:t>
            </a:r>
            <a:r>
              <a:rPr lang="pt-PT" dirty="0" err="1" smtClean="0"/>
              <a:t>setores</a:t>
            </a:r>
            <a:r>
              <a:rPr lang="pt-PT" dirty="0" smtClean="0"/>
              <a:t> em que as Partes CITES interessadas podem estar presentes.</a:t>
            </a:r>
          </a:p>
          <a:p>
            <a:r>
              <a:rPr lang="pt-PT" dirty="0" smtClean="0"/>
              <a:t>A estreita cooperação das Autoridades CITES com esses outros </a:t>
            </a:r>
            <a:r>
              <a:rPr lang="pt-PT" dirty="0" err="1" smtClean="0"/>
              <a:t>setores</a:t>
            </a:r>
            <a:r>
              <a:rPr lang="pt-PT" dirty="0" smtClean="0"/>
              <a:t> é vital.</a:t>
            </a:r>
            <a:endParaRPr lang="en-US" baseline="0" dirty="0" smtClean="0"/>
          </a:p>
        </p:txBody>
      </p:sp>
      <p:sp>
        <p:nvSpPr>
          <p:cNvPr id="4" name="Slide Number Placeholder 3"/>
          <p:cNvSpPr>
            <a:spLocks noGrp="1"/>
          </p:cNvSpPr>
          <p:nvPr>
            <p:ph type="sldNum" sz="quarter" idx="10"/>
          </p:nvPr>
        </p:nvSpPr>
        <p:spPr/>
        <p:txBody>
          <a:bodyPr/>
          <a:lstStyle/>
          <a:p>
            <a:fld id="{46C54DDB-FBB2-41CD-AEDD-D6EA4BA1FB6C}" type="slidenum">
              <a:rPr lang="en-GB" smtClean="0"/>
              <a:t>26</a:t>
            </a:fld>
            <a:endParaRPr lang="en-GB"/>
          </a:p>
        </p:txBody>
      </p:sp>
    </p:spTree>
    <p:extLst>
      <p:ext uri="{BB962C8B-B14F-4D97-AF65-F5344CB8AC3E}">
        <p14:creationId xmlns:p14="http://schemas.microsoft.com/office/powerpoint/2010/main" val="26187518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pt-PT" sz="1200" dirty="0" smtClean="0">
                <a:ln w="18415" cmpd="sng">
                  <a:noFill/>
                  <a:prstDash val="solid"/>
                </a:ln>
              </a:rPr>
              <a:t>CITES é um acordo internacional entre governos, juridicamente vinculativo, destinado a garantir que nenhuma espécie da fauna ou da flora selvagens é insustentavelmente explorada através do comércio internacional.</a:t>
            </a:r>
          </a:p>
          <a:p>
            <a:pPr marL="171450" indent="-171450">
              <a:buFont typeface="Arial" pitchFamily="34" charset="0"/>
              <a:buChar char="•"/>
            </a:pPr>
            <a:r>
              <a:rPr lang="pt-PT" sz="1200" dirty="0" smtClean="0">
                <a:ln w="18415" cmpd="sng">
                  <a:noFill/>
                  <a:prstDash val="solid"/>
                </a:ln>
              </a:rPr>
              <a:t>Destina-se a assegurar a legalidade, rastreabilidade e sustentabilidade.</a:t>
            </a:r>
          </a:p>
          <a:p>
            <a:pPr marL="171450" indent="-171450">
              <a:buFont typeface="Arial" pitchFamily="34" charset="0"/>
              <a:buChar char="•"/>
            </a:pPr>
            <a:r>
              <a:rPr lang="pt-PT" sz="1200" dirty="0" smtClean="0">
                <a:ln w="18415" cmpd="sng">
                  <a:noFill/>
                  <a:prstDash val="solid"/>
                </a:ln>
              </a:rPr>
              <a:t>A Convenção estabelece o quadro jurídico internacional e mecanismos processuais comuns para uma regulação eficaz do comércio internacional de espécies dos Anexos II e III, e para o controlo do comércio internacional de espécies do Anexo I</a:t>
            </a:r>
          </a:p>
          <a:p>
            <a:pPr marL="171450" indent="-171450">
              <a:buFont typeface="Arial" pitchFamily="34" charset="0"/>
              <a:buChar char="•"/>
            </a:pPr>
            <a:r>
              <a:rPr lang="pt-PT" sz="1200" dirty="0" smtClean="0">
                <a:ln w="18415" cmpd="sng">
                  <a:noFill/>
                  <a:prstDash val="solid"/>
                </a:ln>
              </a:rPr>
              <a:t>CITES regulamenta o comércio internacional de fauna e flora selvagens incluídas nos seus anexos, com base em um sistema de licenças e certificados que são emitidos quando estiverem reunidas certas condições, e que deve ser apresentado ao sair e entrar em um país</a:t>
            </a:r>
          </a:p>
          <a:p>
            <a:pPr marL="171450" indent="-171450">
              <a:buFont typeface="Arial" pitchFamily="34" charset="0"/>
              <a:buChar char="•"/>
            </a:pPr>
            <a:r>
              <a:rPr lang="pt-PT" sz="1200" dirty="0" smtClean="0">
                <a:ln w="18415" cmpd="sng">
                  <a:noFill/>
                  <a:prstDash val="solid"/>
                </a:ln>
              </a:rPr>
              <a:t>Interagências e a colaboração </a:t>
            </a:r>
            <a:r>
              <a:rPr lang="pt-PT" sz="1200" dirty="0" err="1" smtClean="0">
                <a:ln w="18415" cmpd="sng">
                  <a:noFill/>
                  <a:prstDash val="solid"/>
                </a:ln>
              </a:rPr>
              <a:t>intersetor</a:t>
            </a:r>
            <a:r>
              <a:rPr lang="pt-PT" sz="1200" dirty="0" smtClean="0">
                <a:ln w="18415" cmpd="sng">
                  <a:noFill/>
                  <a:prstDash val="solid"/>
                </a:ln>
              </a:rPr>
              <a:t> é essencial para a aplicação </a:t>
            </a:r>
            <a:r>
              <a:rPr lang="pt-PT" sz="1200" dirty="0" err="1" smtClean="0">
                <a:ln w="18415" cmpd="sng">
                  <a:noFill/>
                  <a:prstDash val="solid"/>
                </a:ln>
              </a:rPr>
              <a:t>efetiva</a:t>
            </a:r>
            <a:r>
              <a:rPr lang="pt-PT" sz="1200" dirty="0" smtClean="0">
                <a:ln w="18415" cmpd="sng">
                  <a:noFill/>
                  <a:prstDash val="solid"/>
                </a:ln>
              </a:rPr>
              <a:t> da CITES</a:t>
            </a:r>
            <a:endParaRPr lang="en-GB" dirty="0"/>
          </a:p>
        </p:txBody>
      </p:sp>
      <p:sp>
        <p:nvSpPr>
          <p:cNvPr id="4" name="Slide Number Placeholder 3"/>
          <p:cNvSpPr>
            <a:spLocks noGrp="1"/>
          </p:cNvSpPr>
          <p:nvPr>
            <p:ph type="sldNum" sz="quarter" idx="10"/>
          </p:nvPr>
        </p:nvSpPr>
        <p:spPr/>
        <p:txBody>
          <a:bodyPr/>
          <a:lstStyle/>
          <a:p>
            <a:fld id="{46C54DDB-FBB2-41CD-AEDD-D6EA4BA1FB6C}" type="slidenum">
              <a:rPr lang="en-GB" smtClean="0"/>
              <a:t>27</a:t>
            </a:fld>
            <a:endParaRPr lang="en-GB"/>
          </a:p>
        </p:txBody>
      </p:sp>
    </p:spTree>
    <p:extLst>
      <p:ext uri="{BB962C8B-B14F-4D97-AF65-F5344CB8AC3E}">
        <p14:creationId xmlns:p14="http://schemas.microsoft.com/office/powerpoint/2010/main" val="41077935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a:t>
            </a:r>
            <a:r>
              <a:rPr lang="en-US" baseline="0" dirty="0" smtClean="0"/>
              <a:t> </a:t>
            </a:r>
            <a:r>
              <a:rPr lang="en-US" baseline="0" dirty="0" err="1" smtClean="0"/>
              <a:t>objetivo</a:t>
            </a:r>
            <a:r>
              <a:rPr lang="en-US" baseline="0" dirty="0" smtClean="0"/>
              <a:t> da CITES é g</a:t>
            </a:r>
            <a:r>
              <a:rPr lang="pt-PT" baseline="0" dirty="0" err="1" smtClean="0"/>
              <a:t>arantir</a:t>
            </a:r>
            <a:r>
              <a:rPr lang="pt-PT" baseline="0" dirty="0" smtClean="0"/>
              <a:t> que o comércio internacional da fauna e a flora selvagem é explorado de forma sustentável</a:t>
            </a:r>
            <a:r>
              <a:rPr lang="en-US" sz="1200" dirty="0" smtClean="0">
                <a:ln w="18415" cmpd="sng">
                  <a:noFill/>
                  <a:prstDash val="solid"/>
                </a:ln>
                <a:cs typeface="Arial" charset="0"/>
              </a:rPr>
              <a:t>, </a:t>
            </a:r>
            <a:r>
              <a:rPr lang="en-US" sz="1200" dirty="0" err="1" smtClean="0">
                <a:ln w="18415" cmpd="sng">
                  <a:noFill/>
                  <a:prstDash val="solid"/>
                </a:ln>
                <a:cs typeface="Arial" charset="0"/>
              </a:rPr>
              <a:t>assegurando</a:t>
            </a:r>
            <a:r>
              <a:rPr lang="en-US" sz="1200" dirty="0" smtClean="0">
                <a:ln w="18415" cmpd="sng">
                  <a:noFill/>
                  <a:prstDash val="solid"/>
                </a:ln>
                <a:cs typeface="Arial" charset="0"/>
              </a:rPr>
              <a:t> a </a:t>
            </a:r>
            <a:r>
              <a:rPr lang="en-US" sz="1200" dirty="0" err="1" smtClean="0">
                <a:ln w="18415" cmpd="sng">
                  <a:noFill/>
                  <a:prstDash val="solid"/>
                </a:ln>
                <a:cs typeface="Arial" charset="0"/>
              </a:rPr>
              <a:t>sua</a:t>
            </a:r>
            <a:r>
              <a:rPr lang="en-US" sz="1200" dirty="0" smtClean="0">
                <a:ln w="18415" cmpd="sng">
                  <a:noFill/>
                  <a:prstDash val="solid"/>
                </a:ln>
                <a:cs typeface="Arial" charset="0"/>
              </a:rPr>
              <a:t> </a:t>
            </a:r>
            <a:r>
              <a:rPr lang="en-US" sz="1200" dirty="0" err="1" smtClean="0">
                <a:ln w="18415" cmpd="sng">
                  <a:noFill/>
                  <a:prstDash val="solid"/>
                </a:ln>
                <a:cs typeface="Arial" charset="0"/>
              </a:rPr>
              <a:t>legalidade</a:t>
            </a:r>
            <a:r>
              <a:rPr lang="en-US" sz="1200" dirty="0" smtClean="0">
                <a:ln w="18415" cmpd="sng">
                  <a:noFill/>
                  <a:prstDash val="solid"/>
                </a:ln>
                <a:cs typeface="Arial" charset="0"/>
              </a:rPr>
              <a:t>, </a:t>
            </a:r>
            <a:r>
              <a:rPr lang="en-US" sz="1200" dirty="0" err="1" smtClean="0">
                <a:ln w="18415" cmpd="sng">
                  <a:noFill/>
                  <a:prstDash val="solid"/>
                </a:ln>
                <a:cs typeface="Arial" charset="0"/>
              </a:rPr>
              <a:t>sustentabilidade</a:t>
            </a:r>
            <a:r>
              <a:rPr lang="en-US" sz="1200" dirty="0" smtClean="0">
                <a:ln w="18415" cmpd="sng">
                  <a:noFill/>
                  <a:prstDash val="solid"/>
                </a:ln>
                <a:cs typeface="Arial" charset="0"/>
              </a:rPr>
              <a:t> e </a:t>
            </a:r>
            <a:r>
              <a:rPr lang="en-US" sz="1200" dirty="0" err="1" smtClean="0">
                <a:ln w="18415" cmpd="sng">
                  <a:noFill/>
                  <a:prstDash val="solid"/>
                </a:ln>
                <a:cs typeface="Arial" charset="0"/>
              </a:rPr>
              <a:t>rastreabilidade</a:t>
            </a:r>
            <a:endParaRPr lang="en-US" sz="1200" b="1" dirty="0" smtClean="0">
              <a:ln w="18415" cmpd="sng">
                <a:noFill/>
                <a:prstDash val="solid"/>
              </a:ln>
              <a:solidFill>
                <a:srgbClr val="CC0000"/>
              </a:solidFill>
              <a:cs typeface="Arial"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ln w="18415" cmpd="sng">
                <a:noFill/>
                <a:prstDash val="solid"/>
              </a:ln>
              <a:cs typeface="Arial" charset="0"/>
            </a:endParaRPr>
          </a:p>
          <a:p>
            <a:endParaRPr lang="en-US" dirty="0"/>
          </a:p>
        </p:txBody>
      </p:sp>
      <p:sp>
        <p:nvSpPr>
          <p:cNvPr id="4" name="Slide Number Placeholder 3"/>
          <p:cNvSpPr>
            <a:spLocks noGrp="1"/>
          </p:cNvSpPr>
          <p:nvPr>
            <p:ph type="sldNum" sz="quarter" idx="10"/>
          </p:nvPr>
        </p:nvSpPr>
        <p:spPr/>
        <p:txBody>
          <a:bodyPr/>
          <a:lstStyle/>
          <a:p>
            <a:fld id="{46C54DDB-FBB2-41CD-AEDD-D6EA4BA1FB6C}" type="slidenum">
              <a:rPr lang="en-GB" smtClean="0"/>
              <a:t>3</a:t>
            </a:fld>
            <a:endParaRPr lang="en-GB" dirty="0"/>
          </a:p>
        </p:txBody>
      </p:sp>
    </p:spTree>
    <p:extLst>
      <p:ext uri="{BB962C8B-B14F-4D97-AF65-F5344CB8AC3E}">
        <p14:creationId xmlns:p14="http://schemas.microsoft.com/office/powerpoint/2010/main" val="24175736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PT" sz="1200" b="0" noProof="0" dirty="0" smtClean="0"/>
              <a:t>CITES é um acordo multilateral que opera através de um processo intergovernamental, que combina vida selvagem com comércio dentro de um instrumento juridicamente vinculativo, trabalhando no sentido de alcançar os </a:t>
            </a:r>
            <a:r>
              <a:rPr lang="pt-PT" sz="1200" b="0" noProof="0" dirty="0" err="1" smtClean="0"/>
              <a:t>objetivos</a:t>
            </a:r>
            <a:r>
              <a:rPr lang="pt-PT" sz="1200" b="0" noProof="0" dirty="0" smtClean="0"/>
              <a:t> de conservação e utilização sustentável através da criação de mecanismos processuais comuns.</a:t>
            </a:r>
          </a:p>
          <a:p>
            <a:pPr marL="0" marR="0" indent="0" algn="l" defTabSz="914400" rtl="0" eaLnBrk="1" fontAlgn="auto" latinLnBrk="0" hangingPunct="1">
              <a:lnSpc>
                <a:spcPct val="100000"/>
              </a:lnSpc>
              <a:spcBef>
                <a:spcPts val="0"/>
              </a:spcBef>
              <a:spcAft>
                <a:spcPts val="0"/>
              </a:spcAft>
              <a:buClrTx/>
              <a:buSzTx/>
              <a:buFontTx/>
              <a:buNone/>
              <a:tabLst/>
              <a:defRPr/>
            </a:pPr>
            <a:endParaRPr lang="pt-PT" sz="1200" b="0" noProof="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pt-PT" sz="1200" b="0" noProof="0" dirty="0" smtClean="0"/>
              <a:t>CITES mecanismos que são comuns a todas as partes incluem:</a:t>
            </a:r>
          </a:p>
          <a:p>
            <a:pPr marL="0" marR="0" indent="0" algn="l" defTabSz="914400" rtl="0" eaLnBrk="1" fontAlgn="auto" latinLnBrk="0" hangingPunct="1">
              <a:lnSpc>
                <a:spcPct val="100000"/>
              </a:lnSpc>
              <a:spcBef>
                <a:spcPts val="0"/>
              </a:spcBef>
              <a:spcAft>
                <a:spcPts val="0"/>
              </a:spcAft>
              <a:buClrTx/>
              <a:buSzTx/>
              <a:buFontTx/>
              <a:buNone/>
              <a:tabLst/>
              <a:defRPr/>
            </a:pPr>
            <a:r>
              <a:rPr lang="pt-PT" sz="1200" b="0" noProof="0" dirty="0" smtClean="0"/>
              <a:t>Autoridades nacionais CITES similares</a:t>
            </a:r>
          </a:p>
          <a:p>
            <a:pPr marL="0" marR="0" indent="0" algn="l" defTabSz="914400" rtl="0" eaLnBrk="1" fontAlgn="auto" latinLnBrk="0" hangingPunct="1">
              <a:lnSpc>
                <a:spcPct val="100000"/>
              </a:lnSpc>
              <a:spcBef>
                <a:spcPts val="0"/>
              </a:spcBef>
              <a:spcAft>
                <a:spcPts val="0"/>
              </a:spcAft>
              <a:buClrTx/>
              <a:buSzTx/>
              <a:buFontTx/>
              <a:buNone/>
              <a:tabLst/>
              <a:defRPr/>
            </a:pPr>
            <a:r>
              <a:rPr lang="pt-PT" sz="1200" b="0" noProof="0" dirty="0" smtClean="0"/>
              <a:t>Disposições legais similares para aplicação da CITES </a:t>
            </a:r>
          </a:p>
          <a:p>
            <a:pPr marL="0" marR="0" indent="0" algn="l" defTabSz="914400" rtl="0" eaLnBrk="1" fontAlgn="auto" latinLnBrk="0" hangingPunct="1">
              <a:lnSpc>
                <a:spcPct val="100000"/>
              </a:lnSpc>
              <a:spcBef>
                <a:spcPts val="0"/>
              </a:spcBef>
              <a:spcAft>
                <a:spcPts val="0"/>
              </a:spcAft>
              <a:buClrTx/>
              <a:buSzTx/>
              <a:buFontTx/>
              <a:buNone/>
              <a:tabLst/>
              <a:defRPr/>
            </a:pPr>
            <a:r>
              <a:rPr lang="pt-PT" sz="1200" b="0" noProof="0" dirty="0" smtClean="0"/>
              <a:t>Requisitos similares para o comércio de espécies CITES</a:t>
            </a:r>
          </a:p>
          <a:p>
            <a:pPr marL="0" marR="0" indent="0" algn="l" defTabSz="914400" rtl="0" eaLnBrk="1" fontAlgn="auto" latinLnBrk="0" hangingPunct="1">
              <a:lnSpc>
                <a:spcPct val="100000"/>
              </a:lnSpc>
              <a:spcBef>
                <a:spcPts val="0"/>
              </a:spcBef>
              <a:spcAft>
                <a:spcPts val="0"/>
              </a:spcAft>
              <a:buClrTx/>
              <a:buSzTx/>
              <a:buFontTx/>
              <a:buNone/>
              <a:tabLst/>
              <a:defRPr/>
            </a:pPr>
            <a:r>
              <a:rPr lang="pt-PT" sz="1200" b="0" noProof="0" dirty="0" smtClean="0"/>
              <a:t>Regras semelhantes, regulamentos e procedimentos</a:t>
            </a:r>
          </a:p>
          <a:p>
            <a:pPr marL="0" marR="0" indent="0" algn="l" defTabSz="914400" rtl="0" eaLnBrk="1" fontAlgn="auto" latinLnBrk="0" hangingPunct="1">
              <a:lnSpc>
                <a:spcPct val="100000"/>
              </a:lnSpc>
              <a:spcBef>
                <a:spcPts val="0"/>
              </a:spcBef>
              <a:spcAft>
                <a:spcPts val="0"/>
              </a:spcAft>
              <a:buClrTx/>
              <a:buSzTx/>
              <a:buFontTx/>
              <a:buNone/>
              <a:tabLst/>
              <a:defRPr/>
            </a:pPr>
            <a:r>
              <a:rPr lang="pt-PT" sz="1200" b="0" noProof="0" dirty="0" smtClean="0"/>
              <a:t>Licenças e certificados CITES semelhantes </a:t>
            </a:r>
            <a:endParaRPr lang="en-US" altLang="en-US" b="0" noProof="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b="1" noProof="0" dirty="0" smtClean="0">
              <a:solidFill>
                <a:srgbClr val="C00000"/>
              </a:solidFill>
            </a:endParaRPr>
          </a:p>
          <a:p>
            <a:endParaRPr lang="en-GB" dirty="0"/>
          </a:p>
        </p:txBody>
      </p:sp>
      <p:sp>
        <p:nvSpPr>
          <p:cNvPr id="4" name="Slide Number Placeholder 3"/>
          <p:cNvSpPr>
            <a:spLocks noGrp="1"/>
          </p:cNvSpPr>
          <p:nvPr>
            <p:ph type="sldNum" sz="quarter" idx="10"/>
          </p:nvPr>
        </p:nvSpPr>
        <p:spPr/>
        <p:txBody>
          <a:bodyPr/>
          <a:lstStyle/>
          <a:p>
            <a:fld id="{46C54DDB-FBB2-41CD-AEDD-D6EA4BA1FB6C}" type="slidenum">
              <a:rPr lang="en-GB" smtClean="0"/>
              <a:t>4</a:t>
            </a:fld>
            <a:endParaRPr lang="en-GB" dirty="0"/>
          </a:p>
        </p:txBody>
      </p:sp>
    </p:spTree>
    <p:extLst>
      <p:ext uri="{BB962C8B-B14F-4D97-AF65-F5344CB8AC3E}">
        <p14:creationId xmlns:p14="http://schemas.microsoft.com/office/powerpoint/2010/main" val="162462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CITES</a:t>
            </a:r>
            <a:r>
              <a:rPr lang="en-US" baseline="0" dirty="0" smtClean="0"/>
              <a:t> </a:t>
            </a:r>
            <a:r>
              <a:rPr lang="en-US" baseline="0" dirty="0" err="1" smtClean="0"/>
              <a:t>atualmente</a:t>
            </a:r>
            <a:r>
              <a:rPr lang="en-US" baseline="0" dirty="0" smtClean="0"/>
              <a:t> </a:t>
            </a:r>
            <a:r>
              <a:rPr lang="en-US" baseline="0" dirty="0" err="1" smtClean="0"/>
              <a:t>conta</a:t>
            </a:r>
            <a:r>
              <a:rPr lang="en-US" baseline="0" dirty="0" smtClean="0"/>
              <a:t> com 181 </a:t>
            </a:r>
            <a:r>
              <a:rPr lang="en-US" baseline="0" dirty="0" err="1" smtClean="0"/>
              <a:t>Partes</a:t>
            </a:r>
            <a:r>
              <a:rPr lang="en-US" baseline="0" dirty="0" smtClean="0"/>
              <a:t>. A </a:t>
            </a:r>
            <a:r>
              <a:rPr lang="en-US" baseline="0" dirty="0" err="1" smtClean="0"/>
              <a:t>União</a:t>
            </a:r>
            <a:r>
              <a:rPr lang="en-US" baseline="0" dirty="0" smtClean="0"/>
              <a:t> </a:t>
            </a:r>
            <a:r>
              <a:rPr lang="en-US" baseline="0" dirty="0" err="1" smtClean="0"/>
              <a:t>Europeia</a:t>
            </a:r>
            <a:r>
              <a:rPr lang="en-US" baseline="0" dirty="0" smtClean="0"/>
              <a:t> (UE) </a:t>
            </a:r>
            <a:r>
              <a:rPr lang="en-US" baseline="0" dirty="0" err="1" smtClean="0"/>
              <a:t>foi</a:t>
            </a:r>
            <a:r>
              <a:rPr lang="en-US" baseline="0" dirty="0" smtClean="0"/>
              <a:t> a </a:t>
            </a:r>
            <a:r>
              <a:rPr lang="en-US" baseline="0" dirty="0" err="1" smtClean="0"/>
              <a:t>última</a:t>
            </a:r>
            <a:r>
              <a:rPr lang="en-US" baseline="0" dirty="0" smtClean="0"/>
              <a:t> Parte a </a:t>
            </a:r>
            <a:r>
              <a:rPr lang="en-US" baseline="0" dirty="0" err="1" smtClean="0"/>
              <a:t>juntar</a:t>
            </a:r>
            <a:r>
              <a:rPr lang="en-US" baseline="0" dirty="0" smtClean="0"/>
              <a:t>-se à </a:t>
            </a:r>
            <a:r>
              <a:rPr lang="en-US" baseline="0" dirty="0" err="1" smtClean="0"/>
              <a:t>Convenção</a:t>
            </a:r>
            <a:r>
              <a:rPr lang="en-US" baseline="0" dirty="0" smtClean="0"/>
              <a:t>, </a:t>
            </a:r>
            <a:r>
              <a:rPr lang="en-US" baseline="0" dirty="0" err="1" smtClean="0"/>
              <a:t>efectiva</a:t>
            </a:r>
            <a:r>
              <a:rPr lang="en-US" baseline="0" dirty="0" smtClean="0"/>
              <a:t> a </a:t>
            </a:r>
            <a:r>
              <a:rPr lang="pt-PT" b="0" dirty="0" smtClean="0"/>
              <a:t>08/07/2015</a:t>
            </a:r>
            <a:r>
              <a:rPr lang="en-US" sz="1200" b="0" i="0" kern="1200" dirty="0" smtClean="0">
                <a:solidFill>
                  <a:schemeClr val="tx1"/>
                </a:solidFill>
                <a:effectLst/>
                <a:latin typeface="+mn-lt"/>
                <a:ea typeface="+mn-ea"/>
                <a:cs typeface="+mn-cs"/>
              </a:rPr>
              <a:t>.</a:t>
            </a:r>
          </a:p>
          <a:p>
            <a:endParaRPr lang="en-US" sz="1200" b="0" i="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pt-PT" sz="1200" b="0" i="0" kern="1200" dirty="0" smtClean="0">
                <a:solidFill>
                  <a:schemeClr val="tx1"/>
                </a:solidFill>
                <a:effectLst/>
                <a:latin typeface="+mn-lt"/>
                <a:ea typeface="+mn-ea"/>
                <a:cs typeface="+mn-cs"/>
              </a:rPr>
              <a:t>CITES regula o comércio internacional de 35.000 espécies listadas. </a:t>
            </a:r>
            <a:r>
              <a:rPr lang="pt-PT" sz="1200" b="0" i="0" kern="1200" dirty="0" err="1" smtClean="0">
                <a:solidFill>
                  <a:schemeClr val="tx1"/>
                </a:solidFill>
                <a:effectLst/>
                <a:latin typeface="+mn-lt"/>
                <a:ea typeface="+mn-ea"/>
                <a:cs typeface="+mn-cs"/>
              </a:rPr>
              <a:t>TAbrange</a:t>
            </a:r>
            <a:r>
              <a:rPr lang="pt-PT" sz="1200" b="0" i="0" kern="1200" dirty="0" smtClean="0">
                <a:solidFill>
                  <a:schemeClr val="tx1"/>
                </a:solidFill>
                <a:effectLst/>
                <a:latin typeface="+mn-lt"/>
                <a:ea typeface="+mn-ea"/>
                <a:cs typeface="+mn-cs"/>
              </a:rPr>
              <a:t> espécimes vivos ou mortos, bem como suas partes e produtos derivados.</a:t>
            </a:r>
            <a:endParaRPr lang="en-US" dirty="0"/>
          </a:p>
        </p:txBody>
      </p:sp>
      <p:sp>
        <p:nvSpPr>
          <p:cNvPr id="4" name="Slide Number Placeholder 3"/>
          <p:cNvSpPr>
            <a:spLocks noGrp="1"/>
          </p:cNvSpPr>
          <p:nvPr>
            <p:ph type="sldNum" sz="quarter" idx="10"/>
          </p:nvPr>
        </p:nvSpPr>
        <p:spPr/>
        <p:txBody>
          <a:bodyPr/>
          <a:lstStyle/>
          <a:p>
            <a:fld id="{46C54DDB-FBB2-41CD-AEDD-D6EA4BA1FB6C}" type="slidenum">
              <a:rPr lang="en-GB" smtClean="0"/>
              <a:t>5</a:t>
            </a:fld>
            <a:endParaRPr lang="en-GB"/>
          </a:p>
        </p:txBody>
      </p:sp>
    </p:spTree>
    <p:extLst>
      <p:ext uri="{BB962C8B-B14F-4D97-AF65-F5344CB8AC3E}">
        <p14:creationId xmlns:p14="http://schemas.microsoft.com/office/powerpoint/2010/main" val="39648484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pt-PT" dirty="0" smtClean="0"/>
              <a:t>Nem todas as espécies abrangidas pela CITES têm o seu comércio internacional proibido. Na verdade, das mais de 35 mil espécies listadas na CITES, apenas 3% são do Anexo I, para os quais é proibido o comércio internacional de espécimes </a:t>
            </a:r>
            <a:r>
              <a:rPr lang="pt-PT" b="1" dirty="0" smtClean="0"/>
              <a:t>selvagens</a:t>
            </a:r>
            <a:r>
              <a:rPr lang="pt-PT" dirty="0" smtClean="0"/>
              <a:t>. 97% estão no Anexo II ou III, para o qual é permitido o comércio internacional, mas regulado.</a:t>
            </a:r>
            <a:endParaRPr lang="en-US" dirty="0"/>
          </a:p>
        </p:txBody>
      </p:sp>
      <p:sp>
        <p:nvSpPr>
          <p:cNvPr id="4" name="Slide Number Placeholder 3"/>
          <p:cNvSpPr>
            <a:spLocks noGrp="1"/>
          </p:cNvSpPr>
          <p:nvPr>
            <p:ph type="sldNum" sz="quarter" idx="10"/>
          </p:nvPr>
        </p:nvSpPr>
        <p:spPr/>
        <p:txBody>
          <a:bodyPr/>
          <a:lstStyle/>
          <a:p>
            <a:fld id="{46C54DDB-FBB2-41CD-AEDD-D6EA4BA1FB6C}" type="slidenum">
              <a:rPr lang="en-GB" smtClean="0"/>
              <a:t>6</a:t>
            </a:fld>
            <a:endParaRPr lang="en-GB"/>
          </a:p>
        </p:txBody>
      </p:sp>
    </p:spTree>
    <p:extLst>
      <p:ext uri="{BB962C8B-B14F-4D97-AF65-F5344CB8AC3E}">
        <p14:creationId xmlns:p14="http://schemas.microsoft.com/office/powerpoint/2010/main" val="631667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pt-PT" dirty="0" smtClean="0"/>
              <a:t>Das espécies para as quais é permitido o comércio internacional, de forma regulamentada, nem todas são fortemente negociadas</a:t>
            </a:r>
          </a:p>
          <a:p>
            <a:pPr marL="0" marR="0" lvl="1" indent="0" algn="l" defTabSz="914400" rtl="0" eaLnBrk="1" fontAlgn="auto" latinLnBrk="0" hangingPunct="1">
              <a:lnSpc>
                <a:spcPct val="100000"/>
              </a:lnSpc>
              <a:spcBef>
                <a:spcPts val="0"/>
              </a:spcBef>
              <a:spcAft>
                <a:spcPts val="0"/>
              </a:spcAft>
              <a:buClrTx/>
              <a:buSzTx/>
              <a:buFontTx/>
              <a:buNone/>
              <a:tabLst/>
              <a:defRPr/>
            </a:pPr>
            <a:endParaRPr lang="pt-PT"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pt-PT" dirty="0" smtClean="0"/>
              <a:t>Uma análise recente de registos de comércio CITES mostra que das mais de 35.000 espécies abrangidas pela CITES, 4% são comumente negociados, e cerca</a:t>
            </a:r>
            <a:r>
              <a:rPr lang="pt-PT" baseline="0" dirty="0" smtClean="0"/>
              <a:t> </a:t>
            </a:r>
            <a:r>
              <a:rPr lang="pt-PT" dirty="0" smtClean="0"/>
              <a:t>de 1% pode ser considerado como altamente negociadas. Isso é equivalente a cerca de 150 espécies de animais e 1.800 plantas, que representam 90% do comércio de espécimes CITES.</a:t>
            </a:r>
            <a:endParaRPr lang="en-US" dirty="0"/>
          </a:p>
        </p:txBody>
      </p:sp>
      <p:sp>
        <p:nvSpPr>
          <p:cNvPr id="4" name="Slide Number Placeholder 3"/>
          <p:cNvSpPr>
            <a:spLocks noGrp="1"/>
          </p:cNvSpPr>
          <p:nvPr>
            <p:ph type="sldNum" sz="quarter" idx="10"/>
          </p:nvPr>
        </p:nvSpPr>
        <p:spPr/>
        <p:txBody>
          <a:bodyPr/>
          <a:lstStyle/>
          <a:p>
            <a:fld id="{46C54DDB-FBB2-41CD-AEDD-D6EA4BA1FB6C}" type="slidenum">
              <a:rPr lang="en-GB" smtClean="0"/>
              <a:t>7</a:t>
            </a:fld>
            <a:endParaRPr lang="en-GB"/>
          </a:p>
        </p:txBody>
      </p:sp>
    </p:spTree>
    <p:extLst>
      <p:ext uri="{BB962C8B-B14F-4D97-AF65-F5344CB8AC3E}">
        <p14:creationId xmlns:p14="http://schemas.microsoft.com/office/powerpoint/2010/main" val="14176680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dirty="0" smtClean="0"/>
              <a:t>Em termos de volume do comércio de espécies CITES, o Secretariado CITES tem </a:t>
            </a:r>
            <a:r>
              <a:rPr lang="pt-PT" dirty="0" err="1" smtClean="0"/>
              <a:t>atualmente</a:t>
            </a:r>
            <a:r>
              <a:rPr lang="pt-PT" dirty="0" smtClean="0"/>
              <a:t> registos de mais de 13 milhões de </a:t>
            </a:r>
            <a:r>
              <a:rPr lang="pt-PT" dirty="0" err="1" smtClean="0"/>
              <a:t>transações</a:t>
            </a:r>
            <a:r>
              <a:rPr lang="pt-PT" dirty="0" smtClean="0"/>
              <a:t> comerciais. O valor global deste comércio é estimado em vários milhares de milhões de dólares por ano, no final da cadeia de abastecimento.</a:t>
            </a:r>
          </a:p>
          <a:p>
            <a:endParaRPr lang="pt-PT" dirty="0" smtClean="0"/>
          </a:p>
          <a:p>
            <a:r>
              <a:rPr lang="pt-PT" dirty="0" smtClean="0"/>
              <a:t>Por exemplo, o comércio de concha rainha, valorizado pela sua carne, bem como pela sua concha ornamental, vale cerca de 60 milhões dólares americanos por ano. As Pitons, são altamente valorizadas pelas suas peles em bens de luxo, vale 1000 milhões dólares por ano, e o mogno, espécie de madeira preciosa, vale 33 milhões dólares por ano.</a:t>
            </a:r>
            <a:endParaRPr lang="en-US" baseline="0" dirty="0" smtClean="0"/>
          </a:p>
        </p:txBody>
      </p:sp>
      <p:sp>
        <p:nvSpPr>
          <p:cNvPr id="4" name="Slide Number Placeholder 3"/>
          <p:cNvSpPr>
            <a:spLocks noGrp="1"/>
          </p:cNvSpPr>
          <p:nvPr>
            <p:ph type="sldNum" sz="quarter" idx="10"/>
          </p:nvPr>
        </p:nvSpPr>
        <p:spPr/>
        <p:txBody>
          <a:bodyPr/>
          <a:lstStyle/>
          <a:p>
            <a:fld id="{46C54DDB-FBB2-41CD-AEDD-D6EA4BA1FB6C}" type="slidenum">
              <a:rPr lang="en-GB" smtClean="0"/>
              <a:t>9</a:t>
            </a:fld>
            <a:endParaRPr lang="en-GB"/>
          </a:p>
        </p:txBody>
      </p:sp>
    </p:spTree>
    <p:extLst>
      <p:ext uri="{BB962C8B-B14F-4D97-AF65-F5344CB8AC3E}">
        <p14:creationId xmlns:p14="http://schemas.microsoft.com/office/powerpoint/2010/main" val="40618084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dirty="0" smtClean="0"/>
              <a:t>Em virtude do facto de que é ilegal, não existe um método formal para estimar o valor do comércio ilegal.</a:t>
            </a:r>
          </a:p>
          <a:p>
            <a:r>
              <a:rPr lang="pt-PT" dirty="0" smtClean="0"/>
              <a:t>No entanto, acredita-se que o comércio ilegal de espécies selvagens está a aumentar, e pode ser um negócio lucrativo - 5 a 20.000 milhões dólares por ano é estimado como o valor global. </a:t>
            </a:r>
          </a:p>
          <a:p>
            <a:r>
              <a:rPr lang="pt-PT" dirty="0" smtClean="0"/>
              <a:t>Os rendimentos e benefícios relacionados com esse comércio são em grande parte perdidos para as partes interessadas e governos legítimos.</a:t>
            </a:r>
          </a:p>
          <a:p>
            <a:r>
              <a:rPr lang="pt-PT" dirty="0" smtClean="0"/>
              <a:t>O comércio ilegal pode ser agrupado em duas categorias: (1) aqueles espécimes que não podem ser comercializados, mas para os quais existe um mercado ilegal, tais como peles de tigre, chifres de rinoceronte, e assim por diante; e (2) esses espécimes podem ser legalmente comercializado, mas para o qual os espécimes ou </a:t>
            </a:r>
            <a:r>
              <a:rPr lang="pt-PT" dirty="0" err="1" smtClean="0"/>
              <a:t>transações</a:t>
            </a:r>
            <a:r>
              <a:rPr lang="pt-PT" dirty="0" smtClean="0"/>
              <a:t> específicas não são tratados de acordo com os procedimentos CITES.</a:t>
            </a:r>
            <a:endParaRPr lang="en-US" dirty="0"/>
          </a:p>
        </p:txBody>
      </p:sp>
      <p:sp>
        <p:nvSpPr>
          <p:cNvPr id="4" name="Slide Number Placeholder 3"/>
          <p:cNvSpPr>
            <a:spLocks noGrp="1"/>
          </p:cNvSpPr>
          <p:nvPr>
            <p:ph type="sldNum" sz="quarter" idx="10"/>
          </p:nvPr>
        </p:nvSpPr>
        <p:spPr/>
        <p:txBody>
          <a:bodyPr/>
          <a:lstStyle/>
          <a:p>
            <a:fld id="{46C54DDB-FBB2-41CD-AEDD-D6EA4BA1FB6C}" type="slidenum">
              <a:rPr lang="en-GB" smtClean="0"/>
              <a:t>10</a:t>
            </a:fld>
            <a:endParaRPr lang="en-GB"/>
          </a:p>
        </p:txBody>
      </p:sp>
    </p:spTree>
    <p:extLst>
      <p:ext uri="{BB962C8B-B14F-4D97-AF65-F5344CB8AC3E}">
        <p14:creationId xmlns:p14="http://schemas.microsoft.com/office/powerpoint/2010/main" val="3880636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59EA696-CE75-4B15-9A61-142448DCF0BE}" type="datetimeFigureOut">
              <a:rPr lang="en-GB" smtClean="0"/>
              <a:t>13/07/2015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C15A36-AA42-4068-A231-FC45D26FFE79}" type="slidenum">
              <a:rPr lang="en-GB" smtClean="0"/>
              <a:t>‹nº›</a:t>
            </a:fld>
            <a:endParaRPr lang="en-GB"/>
          </a:p>
        </p:txBody>
      </p:sp>
    </p:spTree>
    <p:extLst>
      <p:ext uri="{BB962C8B-B14F-4D97-AF65-F5344CB8AC3E}">
        <p14:creationId xmlns:p14="http://schemas.microsoft.com/office/powerpoint/2010/main" val="16813199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59EA696-CE75-4B15-9A61-142448DCF0BE}" type="datetimeFigureOut">
              <a:rPr lang="en-GB" smtClean="0"/>
              <a:t>13/07/2015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C15A36-AA42-4068-A231-FC45D26FFE79}" type="slidenum">
              <a:rPr lang="en-GB" smtClean="0"/>
              <a:t>‹nº›</a:t>
            </a:fld>
            <a:endParaRPr lang="en-GB"/>
          </a:p>
        </p:txBody>
      </p:sp>
    </p:spTree>
    <p:extLst>
      <p:ext uri="{BB962C8B-B14F-4D97-AF65-F5344CB8AC3E}">
        <p14:creationId xmlns:p14="http://schemas.microsoft.com/office/powerpoint/2010/main" val="2522852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59EA696-CE75-4B15-9A61-142448DCF0BE}" type="datetimeFigureOut">
              <a:rPr lang="en-GB" smtClean="0"/>
              <a:t>13/07/2015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C15A36-AA42-4068-A231-FC45D26FFE79}" type="slidenum">
              <a:rPr lang="en-GB" smtClean="0"/>
              <a:t>‹nº›</a:t>
            </a:fld>
            <a:endParaRPr lang="en-GB"/>
          </a:p>
        </p:txBody>
      </p:sp>
    </p:spTree>
    <p:extLst>
      <p:ext uri="{BB962C8B-B14F-4D97-AF65-F5344CB8AC3E}">
        <p14:creationId xmlns:p14="http://schemas.microsoft.com/office/powerpoint/2010/main" val="3174804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59EA696-CE75-4B15-9A61-142448DCF0BE}" type="datetimeFigureOut">
              <a:rPr lang="en-GB" smtClean="0"/>
              <a:t>13/07/2015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C15A36-AA42-4068-A231-FC45D26FFE79}" type="slidenum">
              <a:rPr lang="en-GB" smtClean="0"/>
              <a:t>‹nº›</a:t>
            </a:fld>
            <a:endParaRPr lang="en-GB"/>
          </a:p>
        </p:txBody>
      </p:sp>
    </p:spTree>
    <p:extLst>
      <p:ext uri="{BB962C8B-B14F-4D97-AF65-F5344CB8AC3E}">
        <p14:creationId xmlns:p14="http://schemas.microsoft.com/office/powerpoint/2010/main" val="35468358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59EA696-CE75-4B15-9A61-142448DCF0BE}" type="datetimeFigureOut">
              <a:rPr lang="en-GB" smtClean="0"/>
              <a:t>13/07/2015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C15A36-AA42-4068-A231-FC45D26FFE79}" type="slidenum">
              <a:rPr lang="en-GB" smtClean="0"/>
              <a:t>‹nº›</a:t>
            </a:fld>
            <a:endParaRPr lang="en-GB"/>
          </a:p>
        </p:txBody>
      </p:sp>
    </p:spTree>
    <p:extLst>
      <p:ext uri="{BB962C8B-B14F-4D97-AF65-F5344CB8AC3E}">
        <p14:creationId xmlns:p14="http://schemas.microsoft.com/office/powerpoint/2010/main" val="597146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59EA696-CE75-4B15-9A61-142448DCF0BE}" type="datetimeFigureOut">
              <a:rPr lang="en-GB" smtClean="0"/>
              <a:t>13/07/2015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2C15A36-AA42-4068-A231-FC45D26FFE79}" type="slidenum">
              <a:rPr lang="en-GB" smtClean="0"/>
              <a:t>‹nº›</a:t>
            </a:fld>
            <a:endParaRPr lang="en-GB"/>
          </a:p>
        </p:txBody>
      </p:sp>
    </p:spTree>
    <p:extLst>
      <p:ext uri="{BB962C8B-B14F-4D97-AF65-F5344CB8AC3E}">
        <p14:creationId xmlns:p14="http://schemas.microsoft.com/office/powerpoint/2010/main" val="6587939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59EA696-CE75-4B15-9A61-142448DCF0BE}" type="datetimeFigureOut">
              <a:rPr lang="en-GB" smtClean="0"/>
              <a:t>13/07/2015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2C15A36-AA42-4068-A231-FC45D26FFE79}" type="slidenum">
              <a:rPr lang="en-GB" smtClean="0"/>
              <a:t>‹nº›</a:t>
            </a:fld>
            <a:endParaRPr lang="en-GB"/>
          </a:p>
        </p:txBody>
      </p:sp>
    </p:spTree>
    <p:extLst>
      <p:ext uri="{BB962C8B-B14F-4D97-AF65-F5344CB8AC3E}">
        <p14:creationId xmlns:p14="http://schemas.microsoft.com/office/powerpoint/2010/main" val="861170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59EA696-CE75-4B15-9A61-142448DCF0BE}" type="datetimeFigureOut">
              <a:rPr lang="en-GB" smtClean="0"/>
              <a:t>13/07/2015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2C15A36-AA42-4068-A231-FC45D26FFE79}" type="slidenum">
              <a:rPr lang="en-GB" smtClean="0"/>
              <a:t>‹nº›</a:t>
            </a:fld>
            <a:endParaRPr lang="en-GB"/>
          </a:p>
        </p:txBody>
      </p:sp>
    </p:spTree>
    <p:extLst>
      <p:ext uri="{BB962C8B-B14F-4D97-AF65-F5344CB8AC3E}">
        <p14:creationId xmlns:p14="http://schemas.microsoft.com/office/powerpoint/2010/main" val="38010336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9EA696-CE75-4B15-9A61-142448DCF0BE}" type="datetimeFigureOut">
              <a:rPr lang="en-GB" smtClean="0"/>
              <a:t>13/07/2015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2C15A36-AA42-4068-A231-FC45D26FFE79}" type="slidenum">
              <a:rPr lang="en-GB" smtClean="0"/>
              <a:t>‹nº›</a:t>
            </a:fld>
            <a:endParaRPr lang="en-GB"/>
          </a:p>
        </p:txBody>
      </p:sp>
    </p:spTree>
    <p:extLst>
      <p:ext uri="{BB962C8B-B14F-4D97-AF65-F5344CB8AC3E}">
        <p14:creationId xmlns:p14="http://schemas.microsoft.com/office/powerpoint/2010/main" val="7743009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9EA696-CE75-4B15-9A61-142448DCF0BE}" type="datetimeFigureOut">
              <a:rPr lang="en-GB" smtClean="0"/>
              <a:t>13/07/2015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2C15A36-AA42-4068-A231-FC45D26FFE79}" type="slidenum">
              <a:rPr lang="en-GB" smtClean="0"/>
              <a:t>‹nº›</a:t>
            </a:fld>
            <a:endParaRPr lang="en-GB"/>
          </a:p>
        </p:txBody>
      </p:sp>
    </p:spTree>
    <p:extLst>
      <p:ext uri="{BB962C8B-B14F-4D97-AF65-F5344CB8AC3E}">
        <p14:creationId xmlns:p14="http://schemas.microsoft.com/office/powerpoint/2010/main" val="25354082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9EA696-CE75-4B15-9A61-142448DCF0BE}" type="datetimeFigureOut">
              <a:rPr lang="en-GB" smtClean="0"/>
              <a:t>13/07/2015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2C15A36-AA42-4068-A231-FC45D26FFE79}" type="slidenum">
              <a:rPr lang="en-GB" smtClean="0"/>
              <a:t>‹nº›</a:t>
            </a:fld>
            <a:endParaRPr lang="en-GB"/>
          </a:p>
        </p:txBody>
      </p:sp>
    </p:spTree>
    <p:extLst>
      <p:ext uri="{BB962C8B-B14F-4D97-AF65-F5344CB8AC3E}">
        <p14:creationId xmlns:p14="http://schemas.microsoft.com/office/powerpoint/2010/main" val="19182280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5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a:ln>
            <a:noFill/>
          </a:ln>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9EA696-CE75-4B15-9A61-142448DCF0BE}" type="datetimeFigureOut">
              <a:rPr lang="en-GB" smtClean="0"/>
              <a:t>13/07/2015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C15A36-AA42-4068-A231-FC45D26FFE79}" type="slidenum">
              <a:rPr lang="en-GB" smtClean="0"/>
              <a:t>‹nº›</a:t>
            </a:fld>
            <a:endParaRPr lang="en-GB"/>
          </a:p>
        </p:txBody>
      </p:sp>
      <p:sp>
        <p:nvSpPr>
          <p:cNvPr id="7" name="Rectangle 6"/>
          <p:cNvSpPr/>
          <p:nvPr userDrawn="1"/>
        </p:nvSpPr>
        <p:spPr>
          <a:xfrm>
            <a:off x="0" y="0"/>
            <a:ext cx="9144000" cy="6858000"/>
          </a:xfrm>
          <a:prstGeom prst="rect">
            <a:avLst/>
          </a:prstGeom>
          <a:solidFill>
            <a:schemeClr val="tx2">
              <a:lumMod val="60000"/>
              <a:lumOff val="40000"/>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729089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b="1" kern="1200">
          <a:ln>
            <a:noFill/>
          </a:ln>
          <a:solidFill>
            <a:schemeClr val="tx1"/>
          </a:solidFill>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png"/><Relationship Id="rId7"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10" Type="http://schemas.openxmlformats.org/officeDocument/2006/relationships/image" Target="../media/image27.jpeg"/><Relationship Id="rId4" Type="http://schemas.openxmlformats.org/officeDocument/2006/relationships/image" Target="../media/image21.jpeg"/><Relationship Id="rId9" Type="http://schemas.openxmlformats.org/officeDocument/2006/relationships/image" Target="../media/image26.jpeg"/></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jpeg"/><Relationship Id="rId7"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jpeg"/><Relationship Id="rId4" Type="http://schemas.openxmlformats.org/officeDocument/2006/relationships/image" Target="../media/image32.jpeg"/><Relationship Id="rId9" Type="http://schemas.openxmlformats.org/officeDocument/2006/relationships/image" Target="../media/image37.png"/></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hyperlink" Target="http://www.google.ch/url?sa=i&amp;rct=j&amp;q=&amp;esrc=s&amp;frm=1&amp;source=images&amp;cd=&amp;cad=rja&amp;docid=QAjCn_JDAiBz9M&amp;tbnid=GNnAJPozq1aImM:&amp;ved=0CAUQjRw&amp;url=http://www.greenpeace.org/canada/en/Blog/shark-week/blog/46172/&amp;ei=WhppUvqvJaOk0QWV-YGQCg&amp;bvm=bv.55123115,d.bGE&amp;psig=AFQjCNF1kD3x1O8t6EeBgsKYbeje17IKVA&amp;ust=1382706112406341"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image" Target="../media/image47.png"/><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google.ch/url?sa=i&amp;rct=j&amp;q=&amp;esrc=s&amp;frm=1&amp;source=images&amp;cd=&amp;cad=rja&amp;docid=wuQ75xMLX060RM&amp;tbnid=OEYQCH_5U1QF4M:&amp;ved=0CAUQjRw&amp;url=http://financebucket.com/category/economy/&amp;ei=8PRoUpjpE8ep0AWV7oH4AQ&amp;bvm=bv.55123115,d.bGE&amp;psig=AFQjCNHDPltYSxsjWJUk95ww7_5RAWnvGw&amp;ust=1382696545744557"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2132856"/>
            <a:ext cx="8062664" cy="1470025"/>
          </a:xfrm>
        </p:spPr>
        <p:txBody>
          <a:bodyPr>
            <a:normAutofit/>
          </a:bodyPr>
          <a:lstStyle/>
          <a:p>
            <a:r>
              <a:rPr lang="en-US" b="1" noProof="0" dirty="0" smtClean="0"/>
              <a:t>CITES: </a:t>
            </a:r>
            <a:r>
              <a:rPr lang="en-US" b="1" noProof="0" dirty="0" err="1" smtClean="0"/>
              <a:t>uma</a:t>
            </a:r>
            <a:r>
              <a:rPr lang="en-US" b="1" noProof="0" dirty="0" smtClean="0"/>
              <a:t> </a:t>
            </a:r>
            <a:r>
              <a:rPr lang="en-US" b="1" noProof="0" dirty="0" err="1" smtClean="0"/>
              <a:t>apresentação</a:t>
            </a:r>
            <a:endParaRPr lang="en-US" b="1" noProof="0" dirty="0"/>
          </a:p>
        </p:txBody>
      </p:sp>
      <p:sp>
        <p:nvSpPr>
          <p:cNvPr id="3" name="Subtitle 2"/>
          <p:cNvSpPr>
            <a:spLocks noGrp="1"/>
          </p:cNvSpPr>
          <p:nvPr>
            <p:ph type="subTitle" idx="1"/>
          </p:nvPr>
        </p:nvSpPr>
        <p:spPr/>
        <p:txBody>
          <a:bodyPr/>
          <a:lstStyle/>
          <a:p>
            <a:r>
              <a:rPr lang="en-US" b="1" dirty="0" err="1">
                <a:solidFill>
                  <a:schemeClr val="tx1"/>
                </a:solidFill>
              </a:rPr>
              <a:t>Secretariado</a:t>
            </a:r>
            <a:r>
              <a:rPr lang="en-US" b="1" dirty="0">
                <a:solidFill>
                  <a:schemeClr val="tx1"/>
                </a:solidFill>
              </a:rPr>
              <a:t> CITES</a:t>
            </a:r>
          </a:p>
          <a:p>
            <a:r>
              <a:rPr lang="en-US" b="1" dirty="0" err="1">
                <a:solidFill>
                  <a:schemeClr val="tx1"/>
                </a:solidFill>
              </a:rPr>
              <a:t>Genebra</a:t>
            </a:r>
            <a:endParaRPr lang="en-US" dirty="0"/>
          </a:p>
          <a:p>
            <a:endParaRPr lang="en-US" noProof="0" dirty="0"/>
          </a:p>
        </p:txBody>
      </p:sp>
    </p:spTree>
    <p:extLst>
      <p:ext uri="{BB962C8B-B14F-4D97-AF65-F5344CB8AC3E}">
        <p14:creationId xmlns:p14="http://schemas.microsoft.com/office/powerpoint/2010/main" val="36941030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smtClean="0"/>
              <a:t>“Valor” do </a:t>
            </a:r>
            <a:r>
              <a:rPr lang="en-US" noProof="0" dirty="0" err="1" smtClean="0"/>
              <a:t>comércio</a:t>
            </a:r>
            <a:r>
              <a:rPr lang="en-US" noProof="0" dirty="0" smtClean="0"/>
              <a:t> </a:t>
            </a:r>
            <a:r>
              <a:rPr lang="en-US" noProof="0" dirty="0" err="1" smtClean="0"/>
              <a:t>ilegal</a:t>
            </a:r>
            <a:r>
              <a:rPr lang="en-US" noProof="0" dirty="0" smtClean="0"/>
              <a:t>…</a:t>
            </a:r>
            <a:endParaRPr lang="en-US" noProof="0" dirty="0"/>
          </a:p>
        </p:txBody>
      </p:sp>
      <p:sp>
        <p:nvSpPr>
          <p:cNvPr id="4" name="Content Placeholder 2"/>
          <p:cNvSpPr>
            <a:spLocks noGrp="1"/>
          </p:cNvSpPr>
          <p:nvPr>
            <p:ph idx="1"/>
          </p:nvPr>
        </p:nvSpPr>
        <p:spPr>
          <a:xfrm>
            <a:off x="837864" y="3476400"/>
            <a:ext cx="7772400" cy="2579712"/>
          </a:xfrm>
        </p:spPr>
        <p:txBody>
          <a:bodyPr>
            <a:noAutofit/>
          </a:bodyPr>
          <a:lstStyle/>
          <a:p>
            <a:r>
              <a:rPr lang="pt-PT" sz="2800" dirty="0"/>
              <a:t>Espécimes que não podem ser transaccionados </a:t>
            </a:r>
            <a:r>
              <a:rPr lang="pt-PT" sz="2800" dirty="0" smtClean="0"/>
              <a:t>comercialmente </a:t>
            </a:r>
            <a:r>
              <a:rPr lang="pt-PT" sz="2800" dirty="0"/>
              <a:t>mas para os quais </a:t>
            </a:r>
            <a:r>
              <a:rPr lang="pt-PT" sz="2800" dirty="0" smtClean="0"/>
              <a:t>existe </a:t>
            </a:r>
            <a:r>
              <a:rPr lang="pt-PT" sz="2800" dirty="0"/>
              <a:t>um mercado ilegal (peles de tigre, chifre de rinoceronte, etc.)</a:t>
            </a:r>
          </a:p>
          <a:p>
            <a:r>
              <a:rPr lang="pt-PT" sz="2800" dirty="0"/>
              <a:t>Espécimes que podem ser legalmente </a:t>
            </a:r>
            <a:r>
              <a:rPr lang="pt-PT" sz="2800" dirty="0" smtClean="0"/>
              <a:t>comercializados </a:t>
            </a:r>
            <a:r>
              <a:rPr lang="pt-PT" sz="2800" dirty="0"/>
              <a:t>mas não </a:t>
            </a:r>
            <a:r>
              <a:rPr lang="pt-PT" sz="2800" dirty="0" smtClean="0"/>
              <a:t>cumprem os procedimentos CITES</a:t>
            </a:r>
            <a:r>
              <a:rPr lang="en-US" sz="2800" noProof="0" dirty="0" smtClean="0"/>
              <a:t/>
            </a:r>
            <a:br>
              <a:rPr lang="en-US" sz="2800" noProof="0" dirty="0" smtClean="0"/>
            </a:br>
            <a:endParaRPr lang="en-US" sz="2800" noProof="0" dirty="0" smtClean="0"/>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490550"/>
            <a:ext cx="3149969" cy="1985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1490550"/>
            <a:ext cx="2984201" cy="1985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AutoShape 10"/>
          <p:cNvSpPr>
            <a:spLocks noChangeArrowheads="1"/>
          </p:cNvSpPr>
          <p:nvPr/>
        </p:nvSpPr>
        <p:spPr bwMode="auto">
          <a:xfrm>
            <a:off x="2362200" y="1947607"/>
            <a:ext cx="4267200" cy="1071736"/>
          </a:xfrm>
          <a:prstGeom prst="roundRect">
            <a:avLst>
              <a:gd name="adj" fmla="val 16667"/>
            </a:avLst>
          </a:prstGeom>
          <a:solidFill>
            <a:srgbClr val="333333"/>
          </a:solidFill>
          <a:ln>
            <a:noFill/>
          </a:ln>
          <a:effectLst>
            <a:glow rad="63500">
              <a:srgbClr val="FFFF00">
                <a:alpha val="40000"/>
              </a:srgbClr>
            </a:glow>
          </a:effectLst>
        </p:spPr>
        <p:txBody>
          <a:bodyPr lIns="90000" tIns="46800" rIns="90000" bIns="46800" anchor="ctr"/>
          <a:lstStyle/>
          <a:p>
            <a:pPr marL="0" lvl="1" fontAlgn="ctr">
              <a:spcBef>
                <a:spcPct val="40000"/>
              </a:spcBef>
              <a:spcAft>
                <a:spcPct val="15000"/>
              </a:spcAft>
            </a:pPr>
            <a:r>
              <a:rPr lang="en-US" sz="2800" b="1" dirty="0" smtClean="0">
                <a:solidFill>
                  <a:schemeClr val="bg1"/>
                </a:solidFill>
                <a:effectLst/>
                <a:cs typeface="Arial" charset="0"/>
              </a:rPr>
              <a:t>USD 5-20 mil </a:t>
            </a:r>
            <a:r>
              <a:rPr lang="en-US" sz="2800" b="1" dirty="0" err="1" smtClean="0">
                <a:solidFill>
                  <a:schemeClr val="bg1"/>
                </a:solidFill>
                <a:effectLst/>
                <a:cs typeface="Arial" charset="0"/>
              </a:rPr>
              <a:t>milhões</a:t>
            </a:r>
            <a:r>
              <a:rPr lang="en-US" sz="2800" b="1" dirty="0" smtClean="0">
                <a:solidFill>
                  <a:schemeClr val="bg1"/>
                </a:solidFill>
                <a:effectLst/>
                <a:cs typeface="Arial" charset="0"/>
              </a:rPr>
              <a:t>/</a:t>
            </a:r>
            <a:r>
              <a:rPr lang="en-US" sz="2800" b="1" dirty="0" err="1" smtClean="0">
                <a:solidFill>
                  <a:schemeClr val="bg1"/>
                </a:solidFill>
                <a:effectLst/>
                <a:cs typeface="Arial" charset="0"/>
              </a:rPr>
              <a:t>ano</a:t>
            </a:r>
            <a:r>
              <a:rPr lang="en-US" sz="2800" b="1" dirty="0" smtClean="0">
                <a:solidFill>
                  <a:schemeClr val="bg1"/>
                </a:solidFill>
                <a:effectLst/>
                <a:cs typeface="Arial" charset="0"/>
              </a:rPr>
              <a:t/>
            </a:r>
            <a:br>
              <a:rPr lang="en-US" sz="2800" b="1" dirty="0" smtClean="0">
                <a:solidFill>
                  <a:schemeClr val="bg1"/>
                </a:solidFill>
                <a:effectLst/>
                <a:cs typeface="Arial" charset="0"/>
              </a:rPr>
            </a:br>
            <a:r>
              <a:rPr lang="en-US" sz="1400" dirty="0" smtClean="0">
                <a:solidFill>
                  <a:schemeClr val="bg1"/>
                </a:solidFill>
                <a:effectLst/>
                <a:cs typeface="Arial" charset="0"/>
              </a:rPr>
              <a:t>(*A </a:t>
            </a:r>
            <a:r>
              <a:rPr lang="en-US" sz="1400" dirty="0" err="1" smtClean="0">
                <a:solidFill>
                  <a:schemeClr val="bg1"/>
                </a:solidFill>
                <a:effectLst/>
                <a:cs typeface="Arial" charset="0"/>
              </a:rPr>
              <a:t>estimativa</a:t>
            </a:r>
            <a:r>
              <a:rPr lang="en-US" sz="1400" dirty="0" smtClean="0">
                <a:solidFill>
                  <a:schemeClr val="bg1"/>
                </a:solidFill>
                <a:effectLst/>
                <a:cs typeface="Arial" charset="0"/>
              </a:rPr>
              <a:t> </a:t>
            </a:r>
            <a:r>
              <a:rPr lang="en-US" sz="1400" dirty="0" err="1" smtClean="0">
                <a:solidFill>
                  <a:schemeClr val="bg1"/>
                </a:solidFill>
                <a:effectLst/>
                <a:cs typeface="Arial" charset="0"/>
              </a:rPr>
              <a:t>não</a:t>
            </a:r>
            <a:r>
              <a:rPr lang="en-US" sz="1400" dirty="0" smtClean="0">
                <a:solidFill>
                  <a:schemeClr val="bg1"/>
                </a:solidFill>
                <a:effectLst/>
                <a:cs typeface="Arial" charset="0"/>
              </a:rPr>
              <a:t> </a:t>
            </a:r>
            <a:r>
              <a:rPr lang="en-US" sz="1400" dirty="0" err="1" smtClean="0">
                <a:solidFill>
                  <a:schemeClr val="bg1"/>
                </a:solidFill>
                <a:effectLst/>
                <a:cs typeface="Arial" charset="0"/>
              </a:rPr>
              <a:t>inclui</a:t>
            </a:r>
            <a:r>
              <a:rPr lang="en-US" sz="1400" dirty="0" smtClean="0">
                <a:solidFill>
                  <a:schemeClr val="bg1"/>
                </a:solidFill>
                <a:effectLst/>
                <a:cs typeface="Arial" charset="0"/>
              </a:rPr>
              <a:t>  </a:t>
            </a:r>
            <a:r>
              <a:rPr lang="en-US" sz="1400" dirty="0" err="1" smtClean="0">
                <a:solidFill>
                  <a:schemeClr val="bg1"/>
                </a:solidFill>
              </a:rPr>
              <a:t>espécies</a:t>
            </a:r>
            <a:r>
              <a:rPr lang="en-US" sz="1400" dirty="0" smtClean="0">
                <a:solidFill>
                  <a:schemeClr val="bg1"/>
                </a:solidFill>
              </a:rPr>
              <a:t> </a:t>
            </a:r>
            <a:r>
              <a:rPr lang="en-US" sz="1400" dirty="0" err="1" smtClean="0">
                <a:solidFill>
                  <a:schemeClr val="bg1"/>
                </a:solidFill>
              </a:rPr>
              <a:t>marinhas</a:t>
            </a:r>
            <a:r>
              <a:rPr lang="en-US" sz="1400" dirty="0" smtClean="0">
                <a:solidFill>
                  <a:schemeClr val="bg1"/>
                </a:solidFill>
              </a:rPr>
              <a:t> e </a:t>
            </a:r>
            <a:r>
              <a:rPr lang="en-US" sz="1400" dirty="0" err="1" smtClean="0">
                <a:solidFill>
                  <a:schemeClr val="bg1"/>
                </a:solidFill>
              </a:rPr>
              <a:t>madeiras</a:t>
            </a:r>
            <a:r>
              <a:rPr lang="es-CO" sz="1400" dirty="0" smtClean="0">
                <a:solidFill>
                  <a:schemeClr val="bg1"/>
                </a:solidFill>
                <a:cs typeface="Arial" charset="0"/>
              </a:rPr>
              <a:t>)</a:t>
            </a:r>
            <a:endParaRPr lang="en-US" sz="1400" dirty="0">
              <a:solidFill>
                <a:schemeClr val="bg1"/>
              </a:solidFill>
            </a:endParaRPr>
          </a:p>
        </p:txBody>
      </p:sp>
    </p:spTree>
    <p:extLst>
      <p:ext uri="{BB962C8B-B14F-4D97-AF65-F5344CB8AC3E}">
        <p14:creationId xmlns:p14="http://schemas.microsoft.com/office/powerpoint/2010/main" val="3885804867"/>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noProof="0" dirty="0" err="1" smtClean="0"/>
              <a:t>Comércio</a:t>
            </a:r>
            <a:r>
              <a:rPr lang="en-US" noProof="0" dirty="0" smtClean="0"/>
              <a:t> de Vida </a:t>
            </a:r>
            <a:r>
              <a:rPr lang="en-US" noProof="0" dirty="0" err="1" smtClean="0"/>
              <a:t>Selvagem</a:t>
            </a:r>
            <a:r>
              <a:rPr lang="en-US" noProof="0" dirty="0" smtClean="0"/>
              <a:t> – </a:t>
            </a:r>
            <a:r>
              <a:rPr lang="en-US" noProof="0" dirty="0" err="1" smtClean="0"/>
              <a:t>sectores</a:t>
            </a:r>
            <a:r>
              <a:rPr lang="en-US" noProof="0" dirty="0" smtClean="0"/>
              <a:t> </a:t>
            </a:r>
            <a:r>
              <a:rPr lang="en-US" noProof="0" dirty="0" err="1" smtClean="0"/>
              <a:t>económicos</a:t>
            </a:r>
            <a:endParaRPr lang="en-US" noProof="0" dirty="0"/>
          </a:p>
        </p:txBody>
      </p:sp>
      <p:grpSp>
        <p:nvGrpSpPr>
          <p:cNvPr id="4" name="Group 3"/>
          <p:cNvGrpSpPr/>
          <p:nvPr/>
        </p:nvGrpSpPr>
        <p:grpSpPr>
          <a:xfrm>
            <a:off x="533399" y="1412776"/>
            <a:ext cx="8168400" cy="1008000"/>
            <a:chOff x="533399" y="901200"/>
            <a:chExt cx="8168400" cy="1008000"/>
          </a:xfrm>
        </p:grpSpPr>
        <p:sp>
          <p:nvSpPr>
            <p:cNvPr id="5" name="AutoShape 10"/>
            <p:cNvSpPr>
              <a:spLocks noChangeArrowheads="1"/>
            </p:cNvSpPr>
            <p:nvPr/>
          </p:nvSpPr>
          <p:spPr bwMode="auto">
            <a:xfrm>
              <a:off x="533399" y="901200"/>
              <a:ext cx="8168400" cy="1008000"/>
            </a:xfrm>
            <a:prstGeom prst="roundRect">
              <a:avLst>
                <a:gd name="adj" fmla="val 16667"/>
              </a:avLst>
            </a:prstGeom>
            <a:solidFill>
              <a:srgbClr val="66CCFF"/>
            </a:solidFill>
            <a:ln>
              <a:noFill/>
            </a:ln>
            <a:effectLst/>
          </p:spPr>
          <p:txBody>
            <a:bodyPr lIns="90000" tIns="46800" rIns="90000" bIns="46800" anchor="ctr"/>
            <a:lstStyle/>
            <a:p>
              <a:pPr algn="l"/>
              <a:r>
                <a:rPr lang="en-US" sz="2000" b="1" dirty="0" err="1" smtClean="0">
                  <a:solidFill>
                    <a:srgbClr val="292929"/>
                  </a:solidFill>
                </a:rPr>
                <a:t>Habitação</a:t>
              </a:r>
              <a:r>
                <a:rPr lang="en-US" sz="2000" b="1" dirty="0" smtClean="0">
                  <a:solidFill>
                    <a:srgbClr val="292929"/>
                  </a:solidFill>
                </a:rPr>
                <a:t> </a:t>
              </a:r>
              <a:r>
                <a:rPr lang="en-US" sz="2000" b="1" dirty="0" smtClean="0">
                  <a:solidFill>
                    <a:srgbClr val="292929"/>
                  </a:solidFill>
                  <a:effectLst/>
                </a:rPr>
                <a:t>&amp; </a:t>
              </a:r>
              <a:r>
                <a:rPr lang="en-US" sz="2000" b="1" dirty="0" err="1" smtClean="0">
                  <a:solidFill>
                    <a:srgbClr val="292929"/>
                  </a:solidFill>
                  <a:effectLst/>
                </a:rPr>
                <a:t>mobiliário</a:t>
              </a:r>
              <a:endParaRPr lang="en-US" sz="2000" b="1" dirty="0">
                <a:solidFill>
                  <a:srgbClr val="292929"/>
                </a:solidFill>
                <a:effectLst/>
              </a:endParaRPr>
            </a:p>
          </p:txBody>
        </p:sp>
        <p:sp>
          <p:nvSpPr>
            <p:cNvPr id="6" name="AutoShape 10"/>
            <p:cNvSpPr>
              <a:spLocks noChangeArrowheads="1"/>
            </p:cNvSpPr>
            <p:nvPr/>
          </p:nvSpPr>
          <p:spPr bwMode="auto">
            <a:xfrm>
              <a:off x="3240314" y="1018066"/>
              <a:ext cx="2514598" cy="801687"/>
            </a:xfrm>
            <a:prstGeom prst="roundRect">
              <a:avLst>
                <a:gd name="adj" fmla="val 16667"/>
              </a:avLst>
            </a:prstGeom>
            <a:solidFill>
              <a:srgbClr val="333333">
                <a:alpha val="40000"/>
              </a:srgbClr>
            </a:solidFill>
            <a:ln>
              <a:noFill/>
            </a:ln>
            <a:effectLst/>
            <a:extLst/>
          </p:spPr>
          <p:txBody>
            <a:bodyPr lIns="90000" tIns="46800" rIns="90000" bIns="46800" anchor="ctr" anchorCtr="0"/>
            <a:lstStyle/>
            <a:p>
              <a:r>
                <a:rPr lang="en-US" sz="2400" dirty="0" err="1" smtClean="0">
                  <a:solidFill>
                    <a:srgbClr val="FFFFFF"/>
                  </a:solidFill>
                  <a:effectLst/>
                </a:rPr>
                <a:t>Mogno</a:t>
              </a:r>
              <a:r>
                <a:rPr lang="en-US" sz="2400" dirty="0" smtClean="0">
                  <a:solidFill>
                    <a:srgbClr val="FFFFFF"/>
                  </a:solidFill>
                  <a:effectLst/>
                </a:rPr>
                <a:t>, </a:t>
              </a:r>
              <a:r>
                <a:rPr lang="en-US" sz="2400" dirty="0" err="1" smtClean="0">
                  <a:solidFill>
                    <a:srgbClr val="FFFFFF"/>
                  </a:solidFill>
                  <a:effectLst/>
                </a:rPr>
                <a:t>ramin</a:t>
              </a:r>
              <a:r>
                <a:rPr lang="en-US" sz="2400" dirty="0" smtClean="0">
                  <a:solidFill>
                    <a:srgbClr val="FFFFFF"/>
                  </a:solidFill>
                  <a:effectLst/>
                </a:rPr>
                <a:t>, </a:t>
              </a:r>
              <a:r>
                <a:rPr lang="en-US" sz="2400" dirty="0" err="1" smtClean="0">
                  <a:solidFill>
                    <a:srgbClr val="FFFFFF"/>
                  </a:solidFill>
                  <a:effectLst/>
                </a:rPr>
                <a:t>cedro</a:t>
              </a:r>
              <a:r>
                <a:rPr lang="en-US" sz="2400" dirty="0" smtClean="0">
                  <a:solidFill>
                    <a:srgbClr val="FFFFFF"/>
                  </a:solidFill>
                  <a:effectLst/>
                </a:rPr>
                <a:t>, …</a:t>
              </a:r>
              <a:endParaRPr lang="en-US" sz="2400" dirty="0">
                <a:solidFill>
                  <a:srgbClr val="FFFFFF"/>
                </a:solidFill>
                <a:effectLst/>
              </a:endParaRPr>
            </a:p>
          </p:txBody>
        </p:sp>
        <p:pic>
          <p:nvPicPr>
            <p:cNvPr id="7"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6259" y="999498"/>
              <a:ext cx="1119186" cy="8383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3104" y="990600"/>
              <a:ext cx="1057955" cy="8472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9" name="Group 8"/>
          <p:cNvGrpSpPr/>
          <p:nvPr/>
        </p:nvGrpSpPr>
        <p:grpSpPr>
          <a:xfrm>
            <a:off x="533399" y="4626376"/>
            <a:ext cx="8168400" cy="1008001"/>
            <a:chOff x="533399" y="4114800"/>
            <a:chExt cx="8168400" cy="1008001"/>
          </a:xfrm>
        </p:grpSpPr>
        <p:grpSp>
          <p:nvGrpSpPr>
            <p:cNvPr id="10" name="Group 9"/>
            <p:cNvGrpSpPr/>
            <p:nvPr/>
          </p:nvGrpSpPr>
          <p:grpSpPr>
            <a:xfrm>
              <a:off x="533399" y="4114800"/>
              <a:ext cx="8168400" cy="1008001"/>
              <a:chOff x="533399" y="4114800"/>
              <a:chExt cx="8168400" cy="1008001"/>
            </a:xfrm>
          </p:grpSpPr>
          <p:sp>
            <p:nvSpPr>
              <p:cNvPr id="12" name="AutoShape 10"/>
              <p:cNvSpPr>
                <a:spLocks noChangeArrowheads="1"/>
              </p:cNvSpPr>
              <p:nvPr/>
            </p:nvSpPr>
            <p:spPr bwMode="auto">
              <a:xfrm>
                <a:off x="533399" y="4114800"/>
                <a:ext cx="8168400" cy="1008000"/>
              </a:xfrm>
              <a:prstGeom prst="roundRect">
                <a:avLst>
                  <a:gd name="adj" fmla="val 16667"/>
                </a:avLst>
              </a:prstGeom>
              <a:solidFill>
                <a:srgbClr val="66CCFF"/>
              </a:solidFill>
              <a:ln>
                <a:noFill/>
              </a:ln>
              <a:effectLst/>
            </p:spPr>
            <p:txBody>
              <a:bodyPr lIns="90000" tIns="46800" rIns="90000" bIns="46800" anchor="ctr"/>
              <a:lstStyle/>
              <a:p>
                <a:pPr algn="l"/>
                <a:r>
                  <a:rPr lang="en-US" sz="2000" b="1" dirty="0" err="1" smtClean="0">
                    <a:solidFill>
                      <a:srgbClr val="292929"/>
                    </a:solidFill>
                    <a:effectLst/>
                  </a:rPr>
                  <a:t>Alimentação</a:t>
                </a:r>
                <a:endParaRPr lang="en-US" sz="2000" b="1" dirty="0">
                  <a:solidFill>
                    <a:srgbClr val="292929"/>
                  </a:solidFill>
                  <a:effectLst/>
                </a:endParaRPr>
              </a:p>
            </p:txBody>
          </p:sp>
          <p:sp>
            <p:nvSpPr>
              <p:cNvPr id="13" name="AutoShape 10"/>
              <p:cNvSpPr>
                <a:spLocks noChangeArrowheads="1"/>
              </p:cNvSpPr>
              <p:nvPr/>
            </p:nvSpPr>
            <p:spPr bwMode="auto">
              <a:xfrm>
                <a:off x="5722255" y="4114801"/>
                <a:ext cx="2979544" cy="1008000"/>
              </a:xfrm>
              <a:prstGeom prst="roundRect">
                <a:avLst>
                  <a:gd name="adj" fmla="val 16667"/>
                </a:avLst>
              </a:prstGeom>
              <a:solidFill>
                <a:srgbClr val="333333">
                  <a:alpha val="40000"/>
                </a:srgbClr>
              </a:solidFill>
              <a:ln>
                <a:noFill/>
              </a:ln>
              <a:effectLst/>
              <a:extLst/>
            </p:spPr>
            <p:txBody>
              <a:bodyPr lIns="90000" tIns="46800" rIns="90000" bIns="46800" anchor="ctr"/>
              <a:lstStyle/>
              <a:p>
                <a:r>
                  <a:rPr lang="en-US" sz="2400" dirty="0" smtClean="0">
                    <a:solidFill>
                      <a:srgbClr val="FFFFFF"/>
                    </a:solidFill>
                    <a:effectLst/>
                  </a:rPr>
                  <a:t>Caviar, </a:t>
                </a:r>
                <a:r>
                  <a:rPr lang="en-US" sz="2400" dirty="0" err="1" smtClean="0">
                    <a:solidFill>
                      <a:srgbClr val="FFFFFF"/>
                    </a:solidFill>
                    <a:effectLst/>
                  </a:rPr>
                  <a:t>peixe</a:t>
                </a:r>
                <a:r>
                  <a:rPr lang="en-US" sz="2400" dirty="0" smtClean="0">
                    <a:solidFill>
                      <a:srgbClr val="FFFFFF"/>
                    </a:solidFill>
                    <a:effectLst/>
                  </a:rPr>
                  <a:t>, carne de </a:t>
                </a:r>
                <a:r>
                  <a:rPr lang="en-US" sz="2400" dirty="0" err="1" smtClean="0">
                    <a:solidFill>
                      <a:srgbClr val="FFFFFF"/>
                    </a:solidFill>
                    <a:effectLst/>
                  </a:rPr>
                  <a:t>animais</a:t>
                </a:r>
                <a:r>
                  <a:rPr lang="en-US" sz="2400" dirty="0" smtClean="0">
                    <a:solidFill>
                      <a:srgbClr val="FFFFFF"/>
                    </a:solidFill>
                    <a:effectLst/>
                  </a:rPr>
                  <a:t> </a:t>
                </a:r>
                <a:r>
                  <a:rPr lang="en-US" sz="2400" dirty="0" err="1" smtClean="0">
                    <a:solidFill>
                      <a:srgbClr val="FFFFFF"/>
                    </a:solidFill>
                    <a:effectLst/>
                  </a:rPr>
                  <a:t>selvagens</a:t>
                </a:r>
                <a:r>
                  <a:rPr lang="en-US" sz="2400" dirty="0" smtClean="0">
                    <a:solidFill>
                      <a:srgbClr val="FFFFFF"/>
                    </a:solidFill>
                    <a:effectLst/>
                  </a:rPr>
                  <a:t>, </a:t>
                </a:r>
                <a:r>
                  <a:rPr lang="en-US" sz="2400" dirty="0" err="1" smtClean="0">
                    <a:solidFill>
                      <a:srgbClr val="FFFFFF"/>
                    </a:solidFill>
                    <a:effectLst/>
                  </a:rPr>
                  <a:t>plantas</a:t>
                </a:r>
                <a:r>
                  <a:rPr lang="en-US" sz="2400" dirty="0" smtClean="0">
                    <a:solidFill>
                      <a:srgbClr val="FFFFFF"/>
                    </a:solidFill>
                    <a:effectLst/>
                  </a:rPr>
                  <a:t>,…</a:t>
                </a:r>
                <a:endParaRPr lang="en-US" sz="2400" dirty="0">
                  <a:solidFill>
                    <a:srgbClr val="FFFFFF"/>
                  </a:solidFill>
                  <a:effectLst/>
                </a:endParaRPr>
              </a:p>
            </p:txBody>
          </p:sp>
        </p:grpSp>
        <p:pic>
          <p:nvPicPr>
            <p:cNvPr id="11" name="Picture 1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73639" y="4262438"/>
              <a:ext cx="766762" cy="766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4" name="Group 13"/>
          <p:cNvGrpSpPr/>
          <p:nvPr/>
        </p:nvGrpSpPr>
        <p:grpSpPr>
          <a:xfrm>
            <a:off x="533399" y="2492776"/>
            <a:ext cx="8168400" cy="1008000"/>
            <a:chOff x="533399" y="1981200"/>
            <a:chExt cx="8168400" cy="1008000"/>
          </a:xfrm>
        </p:grpSpPr>
        <p:sp>
          <p:nvSpPr>
            <p:cNvPr id="15" name="AutoShape 10"/>
            <p:cNvSpPr>
              <a:spLocks noChangeArrowheads="1"/>
            </p:cNvSpPr>
            <p:nvPr/>
          </p:nvSpPr>
          <p:spPr bwMode="auto">
            <a:xfrm>
              <a:off x="533399" y="1981200"/>
              <a:ext cx="8168400" cy="1008000"/>
            </a:xfrm>
            <a:prstGeom prst="roundRect">
              <a:avLst>
                <a:gd name="adj" fmla="val 16667"/>
              </a:avLst>
            </a:prstGeom>
            <a:solidFill>
              <a:srgbClr val="66CCFF"/>
            </a:solidFill>
            <a:ln>
              <a:noFill/>
            </a:ln>
            <a:effectLst/>
          </p:spPr>
          <p:txBody>
            <a:bodyPr lIns="90000" tIns="46800" rIns="90000" bIns="46800" anchor="ctr"/>
            <a:lstStyle/>
            <a:p>
              <a:pPr algn="l"/>
              <a:r>
                <a:rPr lang="en-US" sz="2000" b="1" dirty="0" err="1" smtClean="0">
                  <a:solidFill>
                    <a:srgbClr val="292929"/>
                  </a:solidFill>
                  <a:effectLst/>
                </a:rPr>
                <a:t>Produtos</a:t>
              </a:r>
              <a:r>
                <a:rPr lang="en-US" sz="2000" b="1" dirty="0" smtClean="0">
                  <a:solidFill>
                    <a:srgbClr val="292929"/>
                  </a:solidFill>
                  <a:effectLst/>
                </a:rPr>
                <a:t> </a:t>
              </a:r>
              <a:r>
                <a:rPr lang="en-US" sz="2000" b="1" dirty="0" err="1" smtClean="0">
                  <a:solidFill>
                    <a:srgbClr val="292929"/>
                  </a:solidFill>
                  <a:effectLst/>
                </a:rPr>
                <a:t>farmacêuticos</a:t>
              </a:r>
              <a:endParaRPr lang="en-US" sz="2000" b="1" dirty="0">
                <a:solidFill>
                  <a:srgbClr val="292929"/>
                </a:solidFill>
                <a:effectLst/>
              </a:endParaRPr>
            </a:p>
          </p:txBody>
        </p:sp>
        <p:sp>
          <p:nvSpPr>
            <p:cNvPr id="16" name="AutoShape 10"/>
            <p:cNvSpPr>
              <a:spLocks noChangeArrowheads="1"/>
            </p:cNvSpPr>
            <p:nvPr/>
          </p:nvSpPr>
          <p:spPr bwMode="auto">
            <a:xfrm>
              <a:off x="6019802" y="2055812"/>
              <a:ext cx="2514598" cy="933388"/>
            </a:xfrm>
            <a:prstGeom prst="roundRect">
              <a:avLst>
                <a:gd name="adj" fmla="val 16667"/>
              </a:avLst>
            </a:prstGeom>
            <a:solidFill>
              <a:srgbClr val="333333">
                <a:alpha val="40000"/>
              </a:srgbClr>
            </a:solidFill>
            <a:ln>
              <a:noFill/>
            </a:ln>
            <a:effectLst/>
            <a:extLst/>
          </p:spPr>
          <p:txBody>
            <a:bodyPr lIns="90000" tIns="46800" rIns="90000" bIns="46800" anchor="ctr" anchorCtr="0"/>
            <a:lstStyle/>
            <a:p>
              <a:r>
                <a:rPr lang="en-US" sz="2400" dirty="0" err="1" smtClean="0">
                  <a:solidFill>
                    <a:srgbClr val="FFFFFF"/>
                  </a:solidFill>
                  <a:effectLst/>
                </a:rPr>
                <a:t>Vacinas</a:t>
              </a:r>
              <a:r>
                <a:rPr lang="en-US" sz="2400" dirty="0" smtClean="0">
                  <a:solidFill>
                    <a:srgbClr val="FFFFFF"/>
                  </a:solidFill>
                  <a:effectLst/>
                </a:rPr>
                <a:t>, </a:t>
              </a:r>
              <a:r>
                <a:rPr lang="en-US" sz="2400" dirty="0" err="1" smtClean="0">
                  <a:solidFill>
                    <a:srgbClr val="FFFFFF"/>
                  </a:solidFill>
                  <a:effectLst/>
                </a:rPr>
                <a:t>ervas</a:t>
              </a:r>
              <a:r>
                <a:rPr lang="en-US" sz="2400" dirty="0" smtClean="0">
                  <a:solidFill>
                    <a:srgbClr val="FFFFFF"/>
                  </a:solidFill>
                  <a:effectLst/>
                </a:rPr>
                <a:t>, </a:t>
              </a:r>
              <a:r>
                <a:rPr lang="en-US" sz="2400" dirty="0" err="1" smtClean="0">
                  <a:solidFill>
                    <a:srgbClr val="FFFFFF"/>
                  </a:solidFill>
                  <a:effectLst/>
                </a:rPr>
                <a:t>investigação</a:t>
              </a:r>
              <a:r>
                <a:rPr lang="en-US" sz="2400" dirty="0" smtClean="0">
                  <a:solidFill>
                    <a:srgbClr val="FFFFFF"/>
                  </a:solidFill>
                  <a:effectLst/>
                </a:rPr>
                <a:t> </a:t>
              </a:r>
              <a:r>
                <a:rPr lang="en-US" sz="2400" dirty="0" err="1" smtClean="0">
                  <a:solidFill>
                    <a:srgbClr val="FFFFFF"/>
                  </a:solidFill>
                  <a:effectLst/>
                </a:rPr>
                <a:t>científica</a:t>
              </a:r>
              <a:r>
                <a:rPr lang="en-US" sz="2400" dirty="0" smtClean="0">
                  <a:solidFill>
                    <a:srgbClr val="FFFFFF"/>
                  </a:solidFill>
                  <a:effectLst/>
                </a:rPr>
                <a:t>,…</a:t>
              </a:r>
              <a:endParaRPr lang="en-US" sz="2400" dirty="0">
                <a:solidFill>
                  <a:srgbClr val="FFFFFF"/>
                </a:solidFill>
                <a:effectLst/>
              </a:endParaRPr>
            </a:p>
          </p:txBody>
        </p:sp>
        <p:pic>
          <p:nvPicPr>
            <p:cNvPr id="17" name="Picture 13"/>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66934"/>
            <a:stretch/>
          </p:blipFill>
          <p:spPr bwMode="auto">
            <a:xfrm>
              <a:off x="4572000" y="2133600"/>
              <a:ext cx="1125815"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8" name="Group 17"/>
          <p:cNvGrpSpPr/>
          <p:nvPr/>
        </p:nvGrpSpPr>
        <p:grpSpPr>
          <a:xfrm>
            <a:off x="533399" y="3559576"/>
            <a:ext cx="8168400" cy="1008000"/>
            <a:chOff x="533399" y="3048000"/>
            <a:chExt cx="8168400" cy="1008000"/>
          </a:xfrm>
        </p:grpSpPr>
        <p:grpSp>
          <p:nvGrpSpPr>
            <p:cNvPr id="19" name="Group 18"/>
            <p:cNvGrpSpPr/>
            <p:nvPr/>
          </p:nvGrpSpPr>
          <p:grpSpPr>
            <a:xfrm>
              <a:off x="533399" y="3048000"/>
              <a:ext cx="8168400" cy="1008000"/>
              <a:chOff x="533399" y="3048000"/>
              <a:chExt cx="8168400" cy="1008000"/>
            </a:xfrm>
          </p:grpSpPr>
          <p:sp>
            <p:nvSpPr>
              <p:cNvPr id="21" name="AutoShape 10"/>
              <p:cNvSpPr>
                <a:spLocks noChangeArrowheads="1"/>
              </p:cNvSpPr>
              <p:nvPr/>
            </p:nvSpPr>
            <p:spPr bwMode="auto">
              <a:xfrm>
                <a:off x="533399" y="3048000"/>
                <a:ext cx="8168400" cy="1008000"/>
              </a:xfrm>
              <a:prstGeom prst="roundRect">
                <a:avLst>
                  <a:gd name="adj" fmla="val 16667"/>
                </a:avLst>
              </a:prstGeom>
              <a:solidFill>
                <a:srgbClr val="66CCFF"/>
              </a:solidFill>
              <a:ln>
                <a:noFill/>
              </a:ln>
              <a:effectLst/>
            </p:spPr>
            <p:txBody>
              <a:bodyPr lIns="90000" tIns="46800" rIns="90000" bIns="46800" anchor="ctr"/>
              <a:lstStyle/>
              <a:p>
                <a:pPr algn="l"/>
                <a:r>
                  <a:rPr lang="en-US" sz="2000" b="1" dirty="0" err="1" smtClean="0">
                    <a:solidFill>
                      <a:srgbClr val="292929"/>
                    </a:solidFill>
                    <a:effectLst/>
                  </a:rPr>
                  <a:t>Cosméticos</a:t>
                </a:r>
                <a:endParaRPr lang="en-US" sz="2000" b="1" dirty="0">
                  <a:solidFill>
                    <a:srgbClr val="292929"/>
                  </a:solidFill>
                  <a:effectLst/>
                </a:endParaRPr>
              </a:p>
            </p:txBody>
          </p:sp>
          <p:sp>
            <p:nvSpPr>
              <p:cNvPr id="22" name="AutoShape 10"/>
              <p:cNvSpPr>
                <a:spLocks noChangeArrowheads="1"/>
              </p:cNvSpPr>
              <p:nvPr/>
            </p:nvSpPr>
            <p:spPr bwMode="auto">
              <a:xfrm>
                <a:off x="3207657" y="3160713"/>
                <a:ext cx="2514598" cy="801687"/>
              </a:xfrm>
              <a:prstGeom prst="roundRect">
                <a:avLst>
                  <a:gd name="adj" fmla="val 16667"/>
                </a:avLst>
              </a:prstGeom>
              <a:solidFill>
                <a:srgbClr val="333333">
                  <a:alpha val="40000"/>
                </a:srgbClr>
              </a:solidFill>
              <a:ln>
                <a:noFill/>
              </a:ln>
              <a:effectLst/>
              <a:extLst/>
            </p:spPr>
            <p:txBody>
              <a:bodyPr lIns="90000" tIns="46800" rIns="90000" bIns="46800" anchor="t" anchorCtr="0"/>
              <a:lstStyle/>
              <a:p>
                <a:r>
                  <a:rPr lang="en-US" sz="2400" dirty="0" err="1" smtClean="0">
                    <a:solidFill>
                      <a:srgbClr val="FFFFFF"/>
                    </a:solidFill>
                    <a:effectLst/>
                  </a:rPr>
                  <a:t>Ceras</a:t>
                </a:r>
                <a:r>
                  <a:rPr lang="en-US" sz="2400" dirty="0" smtClean="0">
                    <a:solidFill>
                      <a:srgbClr val="FFFFFF"/>
                    </a:solidFill>
                    <a:effectLst/>
                  </a:rPr>
                  <a:t>, </a:t>
                </a:r>
                <a:r>
                  <a:rPr lang="en-US" sz="2400" dirty="0" err="1" smtClean="0">
                    <a:solidFill>
                      <a:srgbClr val="FFFFFF"/>
                    </a:solidFill>
                    <a:effectLst/>
                  </a:rPr>
                  <a:t>óleos</a:t>
                </a:r>
                <a:r>
                  <a:rPr lang="en-US" sz="2400" dirty="0" smtClean="0">
                    <a:solidFill>
                      <a:srgbClr val="FFFFFF"/>
                    </a:solidFill>
                    <a:effectLst/>
                  </a:rPr>
                  <a:t>,…</a:t>
                </a:r>
                <a:endParaRPr lang="en-US" sz="2400" dirty="0">
                  <a:solidFill>
                    <a:srgbClr val="FFFFFF"/>
                  </a:solidFill>
                  <a:effectLst/>
                </a:endParaRPr>
              </a:p>
            </p:txBody>
          </p:sp>
        </p:grpSp>
        <p:pic>
          <p:nvPicPr>
            <p:cNvPr id="20" name="Picture 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781800" y="3154092"/>
              <a:ext cx="1002678" cy="8207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23" name="Group 22"/>
          <p:cNvGrpSpPr/>
          <p:nvPr/>
        </p:nvGrpSpPr>
        <p:grpSpPr>
          <a:xfrm>
            <a:off x="533400" y="5733256"/>
            <a:ext cx="8168400" cy="1026720"/>
            <a:chOff x="533400" y="5221680"/>
            <a:chExt cx="8168400" cy="1026720"/>
          </a:xfrm>
        </p:grpSpPr>
        <p:sp>
          <p:nvSpPr>
            <p:cNvPr id="24" name="AutoShape 10"/>
            <p:cNvSpPr>
              <a:spLocks noChangeArrowheads="1"/>
            </p:cNvSpPr>
            <p:nvPr/>
          </p:nvSpPr>
          <p:spPr bwMode="auto">
            <a:xfrm>
              <a:off x="533400" y="5240400"/>
              <a:ext cx="8168400" cy="1008000"/>
            </a:xfrm>
            <a:prstGeom prst="roundRect">
              <a:avLst>
                <a:gd name="adj" fmla="val 16667"/>
              </a:avLst>
            </a:prstGeom>
            <a:solidFill>
              <a:srgbClr val="66CCFF"/>
            </a:solidFill>
            <a:ln>
              <a:noFill/>
            </a:ln>
            <a:effectLst/>
          </p:spPr>
          <p:txBody>
            <a:bodyPr lIns="90000" tIns="46800" rIns="90000" bIns="46800" anchor="ctr"/>
            <a:lstStyle/>
            <a:p>
              <a:pPr algn="l"/>
              <a:r>
                <a:rPr lang="en-US" sz="2000" b="1" dirty="0" err="1" smtClean="0">
                  <a:solidFill>
                    <a:srgbClr val="292929"/>
                  </a:solidFill>
                  <a:effectLst/>
                </a:rPr>
                <a:t>Couro</a:t>
              </a:r>
              <a:r>
                <a:rPr lang="en-US" sz="2000" b="1" dirty="0" smtClean="0">
                  <a:solidFill>
                    <a:srgbClr val="292929"/>
                  </a:solidFill>
                  <a:effectLst/>
                </a:rPr>
                <a:t> &amp; </a:t>
              </a:r>
              <a:r>
                <a:rPr lang="en-US" sz="2000" b="1" dirty="0" err="1" smtClean="0">
                  <a:solidFill>
                    <a:srgbClr val="292929"/>
                  </a:solidFill>
                  <a:effectLst/>
                </a:rPr>
                <a:t>moda</a:t>
              </a:r>
              <a:endParaRPr lang="en-US" sz="2000" b="1" dirty="0">
                <a:solidFill>
                  <a:srgbClr val="292929"/>
                </a:solidFill>
                <a:effectLst/>
              </a:endParaRPr>
            </a:p>
          </p:txBody>
        </p:sp>
        <p:sp>
          <p:nvSpPr>
            <p:cNvPr id="25" name="AutoShape 10"/>
            <p:cNvSpPr>
              <a:spLocks noChangeArrowheads="1"/>
            </p:cNvSpPr>
            <p:nvPr/>
          </p:nvSpPr>
          <p:spPr bwMode="auto">
            <a:xfrm>
              <a:off x="3200400" y="5221680"/>
              <a:ext cx="2514598" cy="1019492"/>
            </a:xfrm>
            <a:prstGeom prst="roundRect">
              <a:avLst>
                <a:gd name="adj" fmla="val 16667"/>
              </a:avLst>
            </a:prstGeom>
            <a:solidFill>
              <a:srgbClr val="333333">
                <a:alpha val="40000"/>
              </a:srgbClr>
            </a:solidFill>
            <a:ln>
              <a:noFill/>
            </a:ln>
            <a:effectLst/>
            <a:extLst/>
          </p:spPr>
          <p:txBody>
            <a:bodyPr lIns="90000" tIns="46800" rIns="90000" bIns="46800" anchor="ctr"/>
            <a:lstStyle/>
            <a:p>
              <a:r>
                <a:rPr lang="en-US" sz="2400" dirty="0" err="1" smtClean="0">
                  <a:solidFill>
                    <a:srgbClr val="FFFFFF"/>
                  </a:solidFill>
                  <a:effectLst/>
                </a:rPr>
                <a:t>carteiras</a:t>
              </a:r>
              <a:r>
                <a:rPr lang="en-US" sz="2400" dirty="0" smtClean="0">
                  <a:solidFill>
                    <a:srgbClr val="FFFFFF"/>
                  </a:solidFill>
                  <a:effectLst/>
                </a:rPr>
                <a:t>, </a:t>
              </a:r>
              <a:r>
                <a:rPr lang="en-US" sz="2400" dirty="0" err="1" smtClean="0">
                  <a:solidFill>
                    <a:srgbClr val="FFFFFF"/>
                  </a:solidFill>
                  <a:effectLst/>
                </a:rPr>
                <a:t>relógios</a:t>
              </a:r>
              <a:r>
                <a:rPr lang="en-US" sz="2400" dirty="0" smtClean="0">
                  <a:solidFill>
                    <a:srgbClr val="FFFFFF"/>
                  </a:solidFill>
                  <a:effectLst/>
                </a:rPr>
                <a:t>, </a:t>
              </a:r>
              <a:r>
                <a:rPr lang="en-US" sz="2400" dirty="0" err="1" smtClean="0">
                  <a:solidFill>
                    <a:srgbClr val="FFFFFF"/>
                  </a:solidFill>
                  <a:effectLst/>
                </a:rPr>
                <a:t>pelos</a:t>
              </a:r>
              <a:r>
                <a:rPr lang="en-US" sz="2400" dirty="0" smtClean="0">
                  <a:solidFill>
                    <a:srgbClr val="FFFFFF"/>
                  </a:solidFill>
                  <a:effectLst/>
                </a:rPr>
                <a:t>, </a:t>
              </a:r>
              <a:r>
                <a:rPr lang="en-US" sz="2400" dirty="0" err="1" smtClean="0">
                  <a:solidFill>
                    <a:srgbClr val="FFFFFF"/>
                  </a:solidFill>
                  <a:effectLst/>
                </a:rPr>
                <a:t>fibras</a:t>
              </a:r>
              <a:r>
                <a:rPr lang="en-US" sz="2400" dirty="0" smtClean="0">
                  <a:solidFill>
                    <a:srgbClr val="FFFFFF"/>
                  </a:solidFill>
                  <a:effectLst/>
                </a:rPr>
                <a:t>,…</a:t>
              </a:r>
              <a:endParaRPr lang="en-US" sz="2400" dirty="0">
                <a:solidFill>
                  <a:srgbClr val="FFFFFF"/>
                </a:solidFill>
                <a:effectLst/>
              </a:endParaRPr>
            </a:p>
          </p:txBody>
        </p:sp>
        <p:pic>
          <p:nvPicPr>
            <p:cNvPr id="26" name="Picture 2" descr="SAPATOeBolsa"/>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743699" y="5283351"/>
              <a:ext cx="1181101" cy="888849"/>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715800480"/>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1000"/>
                                        <p:tgtEl>
                                          <p:spTgt spid="18"/>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0"/>
            <a:ext cx="8712968" cy="1143000"/>
          </a:xfrm>
        </p:spPr>
        <p:txBody>
          <a:bodyPr>
            <a:normAutofit/>
          </a:bodyPr>
          <a:lstStyle/>
          <a:p>
            <a:r>
              <a:rPr lang="pt-PT" sz="2800" dirty="0"/>
              <a:t>Comércio de Vida Selvagem – </a:t>
            </a:r>
            <a:r>
              <a:rPr lang="pt-PT" sz="2800" dirty="0" smtClean="0"/>
              <a:t>sectores económicos</a:t>
            </a:r>
            <a:endParaRPr lang="en-US" sz="2800" noProof="0" dirty="0"/>
          </a:p>
        </p:txBody>
      </p:sp>
      <p:grpSp>
        <p:nvGrpSpPr>
          <p:cNvPr id="4" name="Group 3"/>
          <p:cNvGrpSpPr/>
          <p:nvPr/>
        </p:nvGrpSpPr>
        <p:grpSpPr>
          <a:xfrm>
            <a:off x="638175" y="836712"/>
            <a:ext cx="8167219" cy="1421607"/>
            <a:chOff x="638175" y="1143000"/>
            <a:chExt cx="8167219" cy="1421607"/>
          </a:xfrm>
        </p:grpSpPr>
        <p:sp>
          <p:nvSpPr>
            <p:cNvPr id="5" name="AutoShape 10"/>
            <p:cNvSpPr>
              <a:spLocks noChangeArrowheads="1"/>
            </p:cNvSpPr>
            <p:nvPr/>
          </p:nvSpPr>
          <p:spPr bwMode="auto">
            <a:xfrm>
              <a:off x="638175" y="1143000"/>
              <a:ext cx="8167219" cy="1421607"/>
            </a:xfrm>
            <a:prstGeom prst="roundRect">
              <a:avLst>
                <a:gd name="adj" fmla="val 16667"/>
              </a:avLst>
            </a:prstGeom>
            <a:solidFill>
              <a:srgbClr val="66CCFF"/>
            </a:solidFill>
            <a:ln>
              <a:noFill/>
            </a:ln>
            <a:effectLst/>
          </p:spPr>
          <p:txBody>
            <a:bodyPr lIns="90000" tIns="46800" rIns="90000" bIns="46800" anchor="ctr"/>
            <a:lstStyle/>
            <a:p>
              <a:pPr algn="l"/>
              <a:r>
                <a:rPr lang="en-US" sz="2400" b="1" dirty="0" err="1" smtClean="0">
                  <a:solidFill>
                    <a:srgbClr val="333333"/>
                  </a:solidFill>
                  <a:effectLst/>
                </a:rPr>
                <a:t>Animais</a:t>
              </a:r>
              <a:r>
                <a:rPr lang="en-US" sz="2400" b="1" dirty="0" smtClean="0">
                  <a:solidFill>
                    <a:srgbClr val="333333"/>
                  </a:solidFill>
                  <a:effectLst/>
                </a:rPr>
                <a:t> </a:t>
              </a:r>
            </a:p>
            <a:p>
              <a:pPr algn="l"/>
              <a:r>
                <a:rPr lang="en-US" sz="2400" b="1" dirty="0" smtClean="0">
                  <a:solidFill>
                    <a:srgbClr val="333333"/>
                  </a:solidFill>
                  <a:effectLst/>
                </a:rPr>
                <a:t>de </a:t>
              </a:r>
            </a:p>
            <a:p>
              <a:pPr algn="l"/>
              <a:r>
                <a:rPr lang="en-US" sz="2400" b="1" dirty="0" err="1" smtClean="0">
                  <a:solidFill>
                    <a:srgbClr val="333333"/>
                  </a:solidFill>
                  <a:effectLst/>
                </a:rPr>
                <a:t>estimação</a:t>
              </a:r>
              <a:endParaRPr lang="en-US" sz="2400" b="1" dirty="0">
                <a:solidFill>
                  <a:srgbClr val="333333"/>
                </a:solidFill>
                <a:effectLst/>
              </a:endParaRPr>
            </a:p>
          </p:txBody>
        </p:sp>
        <p:sp>
          <p:nvSpPr>
            <p:cNvPr id="6" name="AutoShape 10"/>
            <p:cNvSpPr>
              <a:spLocks noChangeArrowheads="1"/>
            </p:cNvSpPr>
            <p:nvPr/>
          </p:nvSpPr>
          <p:spPr bwMode="auto">
            <a:xfrm>
              <a:off x="6518893" y="1248169"/>
              <a:ext cx="2242110" cy="1230116"/>
            </a:xfrm>
            <a:prstGeom prst="roundRect">
              <a:avLst>
                <a:gd name="adj" fmla="val 16667"/>
              </a:avLst>
            </a:prstGeom>
            <a:solidFill>
              <a:srgbClr val="333333">
                <a:alpha val="40000"/>
              </a:srgbClr>
            </a:solidFill>
            <a:ln>
              <a:noFill/>
            </a:ln>
            <a:effectLst/>
            <a:extLst/>
          </p:spPr>
          <p:txBody>
            <a:bodyPr lIns="90000" tIns="46800" rIns="90000" bIns="46800" anchor="ctr"/>
            <a:lstStyle/>
            <a:p>
              <a:r>
                <a:rPr lang="en-US" sz="2400" dirty="0" smtClean="0">
                  <a:solidFill>
                    <a:schemeClr val="bg1"/>
                  </a:solidFill>
                  <a:effectLst/>
                </a:rPr>
                <a:t>Aves, </a:t>
              </a:r>
              <a:r>
                <a:rPr lang="en-US" sz="2400" dirty="0" err="1" smtClean="0">
                  <a:solidFill>
                    <a:schemeClr val="bg1"/>
                  </a:solidFill>
                  <a:effectLst/>
                </a:rPr>
                <a:t>repteis</a:t>
              </a:r>
              <a:r>
                <a:rPr lang="en-US" sz="2400" dirty="0" smtClean="0">
                  <a:solidFill>
                    <a:schemeClr val="bg1"/>
                  </a:solidFill>
                  <a:effectLst/>
                </a:rPr>
                <a:t>, </a:t>
              </a:r>
              <a:r>
                <a:rPr lang="en-US" sz="2400" dirty="0" err="1" smtClean="0">
                  <a:solidFill>
                    <a:schemeClr val="bg1"/>
                  </a:solidFill>
                  <a:effectLst/>
                </a:rPr>
                <a:t>peixes</a:t>
              </a:r>
              <a:r>
                <a:rPr lang="en-US" sz="2400" dirty="0" smtClean="0">
                  <a:solidFill>
                    <a:schemeClr val="bg1"/>
                  </a:solidFill>
                  <a:effectLst/>
                </a:rPr>
                <a:t> …</a:t>
              </a:r>
              <a:endParaRPr lang="en-US" sz="2400" dirty="0">
                <a:solidFill>
                  <a:schemeClr val="bg1"/>
                </a:solidFill>
                <a:effectLst/>
              </a:endParaRPr>
            </a:p>
          </p:txBody>
        </p:sp>
        <p:pic>
          <p:nvPicPr>
            <p:cNvPr id="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32139" y="1248169"/>
              <a:ext cx="2349643" cy="1168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flat" cmpd="sng" algn="ctr">
                  <a:solidFill>
                    <a:schemeClr val="accent2"/>
                  </a:solidFill>
                  <a:prstDash val="solid"/>
                  <a:miter lim="800000"/>
                  <a:headEnd type="none" w="med" len="med"/>
                  <a:tailEnd type="none" w="lg" len="med"/>
                </a14:hiddenLine>
              </a:ext>
            </a:extLst>
          </p:spPr>
        </p:pic>
      </p:grpSp>
      <p:grpSp>
        <p:nvGrpSpPr>
          <p:cNvPr id="9" name="Group 8"/>
          <p:cNvGrpSpPr/>
          <p:nvPr/>
        </p:nvGrpSpPr>
        <p:grpSpPr>
          <a:xfrm>
            <a:off x="593784" y="3767873"/>
            <a:ext cx="8168400" cy="1440000"/>
            <a:chOff x="638174" y="4267200"/>
            <a:chExt cx="8168400" cy="1440000"/>
          </a:xfrm>
        </p:grpSpPr>
        <p:sp>
          <p:nvSpPr>
            <p:cNvPr id="10" name="AutoShape 10"/>
            <p:cNvSpPr>
              <a:spLocks noChangeArrowheads="1"/>
            </p:cNvSpPr>
            <p:nvPr/>
          </p:nvSpPr>
          <p:spPr bwMode="auto">
            <a:xfrm>
              <a:off x="638174" y="4267200"/>
              <a:ext cx="8168400" cy="1440000"/>
            </a:xfrm>
            <a:prstGeom prst="roundRect">
              <a:avLst>
                <a:gd name="adj" fmla="val 16667"/>
              </a:avLst>
            </a:prstGeom>
            <a:solidFill>
              <a:srgbClr val="66CCFF"/>
            </a:solidFill>
            <a:ln>
              <a:noFill/>
            </a:ln>
            <a:effectLst/>
          </p:spPr>
          <p:txBody>
            <a:bodyPr lIns="90000" tIns="46800" rIns="90000" bIns="46800" anchor="ctr"/>
            <a:lstStyle/>
            <a:p>
              <a:pPr algn="l"/>
              <a:r>
                <a:rPr lang="en-US" sz="2400" b="1" dirty="0" err="1" smtClean="0">
                  <a:solidFill>
                    <a:srgbClr val="333333"/>
                  </a:solidFill>
                  <a:effectLst/>
                </a:rPr>
                <a:t>Colecções</a:t>
              </a:r>
              <a:endParaRPr lang="en-US" sz="2400" b="1" dirty="0">
                <a:solidFill>
                  <a:srgbClr val="333333"/>
                </a:solidFill>
                <a:effectLst/>
              </a:endParaRPr>
            </a:p>
          </p:txBody>
        </p:sp>
        <p:sp>
          <p:nvSpPr>
            <p:cNvPr id="11" name="AutoShape 10"/>
            <p:cNvSpPr>
              <a:spLocks noChangeArrowheads="1"/>
            </p:cNvSpPr>
            <p:nvPr/>
          </p:nvSpPr>
          <p:spPr bwMode="auto">
            <a:xfrm>
              <a:off x="5862476" y="4352924"/>
              <a:ext cx="2824324" cy="1216353"/>
            </a:xfrm>
            <a:prstGeom prst="roundRect">
              <a:avLst>
                <a:gd name="adj" fmla="val 16667"/>
              </a:avLst>
            </a:prstGeom>
            <a:solidFill>
              <a:srgbClr val="333333">
                <a:alpha val="40000"/>
              </a:srgbClr>
            </a:solidFill>
            <a:ln>
              <a:noFill/>
            </a:ln>
            <a:effectLst/>
            <a:extLst/>
          </p:spPr>
          <p:txBody>
            <a:bodyPr lIns="90000" tIns="46800" rIns="90000" bIns="46800" anchor="ctr"/>
            <a:lstStyle/>
            <a:p>
              <a:r>
                <a:rPr lang="en-US" sz="2000" dirty="0" smtClean="0">
                  <a:solidFill>
                    <a:schemeClr val="bg1"/>
                  </a:solidFill>
                  <a:effectLst/>
                </a:rPr>
                <a:t>Safaris de </a:t>
              </a:r>
              <a:r>
                <a:rPr lang="en-US" sz="2000" dirty="0" err="1" smtClean="0">
                  <a:solidFill>
                    <a:schemeClr val="bg1"/>
                  </a:solidFill>
                  <a:effectLst/>
                </a:rPr>
                <a:t>caça</a:t>
              </a:r>
              <a:r>
                <a:rPr lang="en-US" sz="2000" dirty="0" smtClean="0">
                  <a:solidFill>
                    <a:schemeClr val="bg1"/>
                  </a:solidFill>
                  <a:effectLst/>
                </a:rPr>
                <a:t>, </a:t>
              </a:r>
              <a:r>
                <a:rPr lang="en-US" sz="2000" dirty="0" err="1" smtClean="0">
                  <a:solidFill>
                    <a:schemeClr val="bg1"/>
                  </a:solidFill>
                  <a:effectLst/>
                </a:rPr>
                <a:t>falcoaria</a:t>
              </a:r>
              <a:r>
                <a:rPr lang="en-US" sz="2000" dirty="0" smtClean="0">
                  <a:solidFill>
                    <a:schemeClr val="bg1"/>
                  </a:solidFill>
                  <a:effectLst/>
                </a:rPr>
                <a:t>, </a:t>
              </a:r>
              <a:r>
                <a:rPr lang="en-US" sz="2000" dirty="0" err="1" smtClean="0">
                  <a:solidFill>
                    <a:schemeClr val="bg1"/>
                  </a:solidFill>
                  <a:effectLst/>
                </a:rPr>
                <a:t>troféus</a:t>
              </a:r>
              <a:r>
                <a:rPr lang="en-US" sz="2000" dirty="0" smtClean="0">
                  <a:solidFill>
                    <a:schemeClr val="bg1"/>
                  </a:solidFill>
                  <a:effectLst/>
                </a:rPr>
                <a:t>, </a:t>
              </a:r>
              <a:r>
                <a:rPr lang="en-US" sz="2000" dirty="0" err="1" smtClean="0">
                  <a:solidFill>
                    <a:schemeClr val="bg1"/>
                  </a:solidFill>
                  <a:effectLst/>
                </a:rPr>
                <a:t>recordações</a:t>
              </a:r>
              <a:r>
                <a:rPr lang="en-US" sz="2000" dirty="0" smtClean="0">
                  <a:solidFill>
                    <a:schemeClr val="bg1"/>
                  </a:solidFill>
                  <a:effectLst/>
                </a:rPr>
                <a:t> </a:t>
              </a:r>
              <a:r>
                <a:rPr lang="en-US" sz="2000" dirty="0" err="1" smtClean="0">
                  <a:solidFill>
                    <a:schemeClr val="bg1"/>
                  </a:solidFill>
                  <a:effectLst/>
                </a:rPr>
                <a:t>turisticas</a:t>
              </a:r>
              <a:r>
                <a:rPr lang="en-US" sz="2000" dirty="0" smtClean="0">
                  <a:solidFill>
                    <a:schemeClr val="bg1"/>
                  </a:solidFill>
                  <a:effectLst/>
                </a:rPr>
                <a:t> (</a:t>
              </a:r>
              <a:r>
                <a:rPr lang="en-US" sz="2000" dirty="0" err="1" smtClean="0">
                  <a:solidFill>
                    <a:schemeClr val="bg1"/>
                  </a:solidFill>
                  <a:effectLst/>
                </a:rPr>
                <a:t>conchas</a:t>
              </a:r>
              <a:r>
                <a:rPr lang="en-US" sz="2000" dirty="0" smtClean="0">
                  <a:solidFill>
                    <a:schemeClr val="bg1"/>
                  </a:solidFill>
                  <a:effectLst/>
                </a:rPr>
                <a:t>, </a:t>
              </a:r>
              <a:r>
                <a:rPr lang="en-US" sz="2000" dirty="0" err="1" smtClean="0">
                  <a:solidFill>
                    <a:schemeClr val="bg1"/>
                  </a:solidFill>
                  <a:effectLst/>
                </a:rPr>
                <a:t>corais</a:t>
              </a:r>
              <a:r>
                <a:rPr lang="en-US" sz="2000" dirty="0" smtClean="0">
                  <a:solidFill>
                    <a:schemeClr val="bg1"/>
                  </a:solidFill>
                  <a:effectLst/>
                </a:rPr>
                <a:t>)</a:t>
              </a:r>
              <a:endParaRPr lang="en-US" sz="2000" dirty="0">
                <a:solidFill>
                  <a:schemeClr val="bg1"/>
                </a:solidFill>
                <a:effectLst/>
              </a:endParaRPr>
            </a:p>
          </p:txBody>
        </p:sp>
        <p:pic>
          <p:nvPicPr>
            <p:cNvPr id="13" name="Picture 11" descr="http://hisaedtech1.files.wordpress.com/2010/10/dubai-falcon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40156" y="4363847"/>
              <a:ext cx="1179576" cy="120015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19688" y="4458823"/>
              <a:ext cx="1111047" cy="10101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flat" cmpd="sng" algn="ctr">
                  <a:solidFill>
                    <a:schemeClr val="accent2"/>
                  </a:solidFill>
                  <a:prstDash val="solid"/>
                  <a:miter lim="800000"/>
                  <a:headEnd type="none" w="med" len="med"/>
                  <a:tailEnd type="none" w="lg" len="med"/>
                </a14:hiddenLine>
              </a:ext>
            </a:extLst>
          </p:spPr>
        </p:pic>
      </p:grpSp>
      <p:grpSp>
        <p:nvGrpSpPr>
          <p:cNvPr id="16" name="Group 15"/>
          <p:cNvGrpSpPr/>
          <p:nvPr/>
        </p:nvGrpSpPr>
        <p:grpSpPr>
          <a:xfrm>
            <a:off x="593784" y="2292888"/>
            <a:ext cx="8167219" cy="1440000"/>
            <a:chOff x="638175" y="2667001"/>
            <a:chExt cx="8167219" cy="1440000"/>
          </a:xfrm>
        </p:grpSpPr>
        <p:sp>
          <p:nvSpPr>
            <p:cNvPr id="18" name="AutoShape 10"/>
            <p:cNvSpPr>
              <a:spLocks noChangeArrowheads="1"/>
            </p:cNvSpPr>
            <p:nvPr/>
          </p:nvSpPr>
          <p:spPr bwMode="auto">
            <a:xfrm>
              <a:off x="638175" y="2667001"/>
              <a:ext cx="8167219" cy="1440000"/>
            </a:xfrm>
            <a:prstGeom prst="roundRect">
              <a:avLst>
                <a:gd name="adj" fmla="val 16667"/>
              </a:avLst>
            </a:prstGeom>
            <a:solidFill>
              <a:srgbClr val="66CCFF"/>
            </a:solidFill>
            <a:ln>
              <a:noFill/>
            </a:ln>
            <a:effectLst/>
          </p:spPr>
          <p:txBody>
            <a:bodyPr lIns="90000" tIns="46800" rIns="90000" bIns="46800" anchor="ctr"/>
            <a:lstStyle/>
            <a:p>
              <a:pPr algn="l"/>
              <a:r>
                <a:rPr lang="en-US" sz="2400" b="1" dirty="0" err="1" smtClean="0">
                  <a:solidFill>
                    <a:srgbClr val="333333"/>
                  </a:solidFill>
                  <a:effectLst/>
                </a:rPr>
                <a:t>Turismo</a:t>
              </a:r>
              <a:endParaRPr lang="en-US" sz="2400" b="1" dirty="0">
                <a:solidFill>
                  <a:srgbClr val="333333"/>
                </a:solidFill>
                <a:effectLst/>
              </a:endParaRPr>
            </a:p>
          </p:txBody>
        </p:sp>
        <p:sp>
          <p:nvSpPr>
            <p:cNvPr id="19" name="AutoShape 10"/>
            <p:cNvSpPr>
              <a:spLocks noChangeArrowheads="1"/>
            </p:cNvSpPr>
            <p:nvPr/>
          </p:nvSpPr>
          <p:spPr bwMode="auto">
            <a:xfrm>
              <a:off x="3124200" y="2812723"/>
              <a:ext cx="2204874" cy="1149677"/>
            </a:xfrm>
            <a:prstGeom prst="roundRect">
              <a:avLst>
                <a:gd name="adj" fmla="val 16667"/>
              </a:avLst>
            </a:prstGeom>
            <a:solidFill>
              <a:srgbClr val="333333">
                <a:alpha val="40000"/>
              </a:srgbClr>
            </a:solidFill>
            <a:ln>
              <a:noFill/>
            </a:ln>
            <a:effectLst/>
            <a:extLst/>
          </p:spPr>
          <p:txBody>
            <a:bodyPr lIns="90000" tIns="46800" rIns="90000" bIns="46800" anchor="ctr"/>
            <a:lstStyle/>
            <a:p>
              <a:r>
                <a:rPr lang="en-US" sz="2000" dirty="0" smtClean="0">
                  <a:solidFill>
                    <a:schemeClr val="bg1"/>
                  </a:solidFill>
                  <a:effectLst/>
                </a:rPr>
                <a:t>Zoos, </a:t>
              </a:r>
              <a:r>
                <a:rPr lang="en-US" sz="2000" dirty="0" err="1" smtClean="0">
                  <a:solidFill>
                    <a:schemeClr val="bg1"/>
                  </a:solidFill>
                  <a:effectLst/>
                </a:rPr>
                <a:t>museus</a:t>
              </a:r>
              <a:r>
                <a:rPr lang="en-US" sz="2000" dirty="0" smtClean="0">
                  <a:solidFill>
                    <a:schemeClr val="bg1"/>
                  </a:solidFill>
                  <a:effectLst/>
                </a:rPr>
                <a:t>, </a:t>
              </a:r>
              <a:r>
                <a:rPr lang="en-US" sz="2000" dirty="0" err="1" smtClean="0">
                  <a:solidFill>
                    <a:schemeClr val="bg1"/>
                  </a:solidFill>
                  <a:effectLst/>
                </a:rPr>
                <a:t>jardins</a:t>
              </a:r>
              <a:r>
                <a:rPr lang="en-US" sz="2000" dirty="0" smtClean="0">
                  <a:solidFill>
                    <a:schemeClr val="bg1"/>
                  </a:solidFill>
                  <a:effectLst/>
                </a:rPr>
                <a:t> </a:t>
              </a:r>
              <a:r>
                <a:rPr lang="en-US" sz="2000" dirty="0" err="1" smtClean="0">
                  <a:solidFill>
                    <a:schemeClr val="bg1"/>
                  </a:solidFill>
                  <a:effectLst/>
                </a:rPr>
                <a:t>botânicos</a:t>
              </a:r>
              <a:r>
                <a:rPr lang="en-US" sz="2000" dirty="0" smtClean="0">
                  <a:solidFill>
                    <a:schemeClr val="bg1"/>
                  </a:solidFill>
                  <a:effectLst/>
                </a:rPr>
                <a:t>, </a:t>
              </a:r>
              <a:r>
                <a:rPr lang="en-US" sz="2000" dirty="0" err="1" smtClean="0">
                  <a:solidFill>
                    <a:schemeClr val="bg1"/>
                  </a:solidFill>
                  <a:effectLst/>
                </a:rPr>
                <a:t>circos</a:t>
              </a:r>
              <a:endParaRPr lang="en-US" sz="2000" dirty="0">
                <a:solidFill>
                  <a:schemeClr val="bg1"/>
                </a:solidFill>
                <a:effectLst/>
              </a:endParaRPr>
            </a:p>
          </p:txBody>
        </p:sp>
      </p:grpSp>
      <p:pic>
        <p:nvPicPr>
          <p:cNvPr id="1026"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b="19347"/>
          <a:stretch/>
        </p:blipFill>
        <p:spPr bwMode="auto">
          <a:xfrm>
            <a:off x="2201651" y="935290"/>
            <a:ext cx="1930488" cy="11662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descr="https://encrypted-tbn0.gstatic.com/images?q=tbn:ANd9GcQ9ORZJt0DaSSrbxaWYkkd_SVWeFnww5zBCvgNMhwsbbBgW06SMRw"/>
          <p:cNvPicPr>
            <a:picLocks noChangeAspect="1" noChangeArrowheads="1"/>
          </p:cNvPicPr>
          <p:nvPr/>
        </p:nvPicPr>
        <p:blipFill rotWithShape="1">
          <a:blip r:embed="rId7">
            <a:extLst>
              <a:ext uri="{28A0092B-C50C-407E-A947-70E740481C1C}">
                <a14:useLocalDpi xmlns:a14="http://schemas.microsoft.com/office/drawing/2010/main" val="0"/>
              </a:ext>
            </a:extLst>
          </a:blip>
          <a:srcRect t="5248"/>
          <a:stretch/>
        </p:blipFill>
        <p:spPr bwMode="auto">
          <a:xfrm>
            <a:off x="5462729" y="2350121"/>
            <a:ext cx="2385107" cy="132665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encrypted-tbn2.gstatic.com/images?q=tbn:ANd9GcRw_6JpP2jNsgyLLT82Cb3RYp09GBwgkI4tcSRM3ILZ34oJ-DoM"/>
          <p:cNvPicPr>
            <a:picLocks noChangeAspect="1" noChangeArrowheads="1"/>
          </p:cNvPicPr>
          <p:nvPr/>
        </p:nvPicPr>
        <p:blipFill rotWithShape="1">
          <a:blip r:embed="rId8">
            <a:extLst>
              <a:ext uri="{28A0092B-C50C-407E-A947-70E740481C1C}">
                <a14:useLocalDpi xmlns:a14="http://schemas.microsoft.com/office/drawing/2010/main" val="0"/>
              </a:ext>
            </a:extLst>
          </a:blip>
          <a:srcRect r="13193"/>
          <a:stretch/>
        </p:blipFill>
        <p:spPr bwMode="auto">
          <a:xfrm>
            <a:off x="4424864" y="3915285"/>
            <a:ext cx="1449652" cy="1154665"/>
          </a:xfrm>
          <a:prstGeom prst="rect">
            <a:avLst/>
          </a:prstGeom>
          <a:noFill/>
          <a:extLst>
            <a:ext uri="{909E8E84-426E-40DD-AFC4-6F175D3DCCD1}">
              <a14:hiddenFill xmlns:a14="http://schemas.microsoft.com/office/drawing/2010/main">
                <a:solidFill>
                  <a:srgbClr val="FFFFFF"/>
                </a:solidFill>
              </a14:hiddenFill>
            </a:ext>
          </a:extLst>
        </p:spPr>
      </p:pic>
      <p:grpSp>
        <p:nvGrpSpPr>
          <p:cNvPr id="20" name="Group 19"/>
          <p:cNvGrpSpPr/>
          <p:nvPr/>
        </p:nvGrpSpPr>
        <p:grpSpPr>
          <a:xfrm>
            <a:off x="519437" y="5252899"/>
            <a:ext cx="8168400" cy="1443741"/>
            <a:chOff x="366000" y="5129758"/>
            <a:chExt cx="8168400" cy="1440000"/>
          </a:xfrm>
        </p:grpSpPr>
        <p:sp>
          <p:nvSpPr>
            <p:cNvPr id="21" name="AutoShape 10"/>
            <p:cNvSpPr>
              <a:spLocks noChangeArrowheads="1"/>
            </p:cNvSpPr>
            <p:nvPr/>
          </p:nvSpPr>
          <p:spPr bwMode="auto">
            <a:xfrm>
              <a:off x="366000" y="5129758"/>
              <a:ext cx="8168400" cy="1440000"/>
            </a:xfrm>
            <a:prstGeom prst="roundRect">
              <a:avLst>
                <a:gd name="adj" fmla="val 16667"/>
              </a:avLst>
            </a:prstGeom>
            <a:solidFill>
              <a:srgbClr val="66CCFF"/>
            </a:solidFill>
            <a:ln>
              <a:noFill/>
            </a:ln>
            <a:effectLst/>
          </p:spPr>
          <p:txBody>
            <a:bodyPr lIns="90000" tIns="46800" rIns="90000" bIns="46800" anchor="ctr"/>
            <a:lstStyle/>
            <a:p>
              <a:pPr algn="l"/>
              <a:r>
                <a:rPr lang="en-US" sz="2400" b="1" dirty="0" err="1" smtClean="0">
                  <a:solidFill>
                    <a:srgbClr val="333333"/>
                  </a:solidFill>
                </a:rPr>
                <a:t>Plantas</a:t>
              </a:r>
              <a:r>
                <a:rPr lang="en-US" sz="2400" b="1" dirty="0" smtClean="0">
                  <a:solidFill>
                    <a:srgbClr val="333333"/>
                  </a:solidFill>
                </a:rPr>
                <a:t> </a:t>
              </a:r>
              <a:r>
                <a:rPr lang="en-US" sz="2400" b="1" dirty="0" err="1" smtClean="0">
                  <a:solidFill>
                    <a:srgbClr val="333333"/>
                  </a:solidFill>
                </a:rPr>
                <a:t>ornamentais</a:t>
              </a:r>
              <a:endParaRPr lang="en-US" sz="2400" b="1" dirty="0">
                <a:solidFill>
                  <a:srgbClr val="333333"/>
                </a:solidFill>
                <a:effectLst/>
              </a:endParaRPr>
            </a:p>
          </p:txBody>
        </p:sp>
        <p:sp>
          <p:nvSpPr>
            <p:cNvPr id="22" name="AutoShape 10"/>
            <p:cNvSpPr>
              <a:spLocks noChangeArrowheads="1"/>
            </p:cNvSpPr>
            <p:nvPr/>
          </p:nvSpPr>
          <p:spPr bwMode="auto">
            <a:xfrm>
              <a:off x="3157364" y="5274044"/>
              <a:ext cx="2824324" cy="1216353"/>
            </a:xfrm>
            <a:prstGeom prst="roundRect">
              <a:avLst>
                <a:gd name="adj" fmla="val 16667"/>
              </a:avLst>
            </a:prstGeom>
            <a:solidFill>
              <a:srgbClr val="333333">
                <a:alpha val="40000"/>
              </a:srgbClr>
            </a:solidFill>
            <a:ln>
              <a:noFill/>
            </a:ln>
            <a:effectLst/>
            <a:extLst/>
          </p:spPr>
          <p:txBody>
            <a:bodyPr lIns="90000" tIns="46800" rIns="90000" bIns="46800" anchor="ctr"/>
            <a:lstStyle/>
            <a:p>
              <a:r>
                <a:rPr lang="en-US" sz="2000" dirty="0" err="1" smtClean="0">
                  <a:solidFill>
                    <a:schemeClr val="bg1"/>
                  </a:solidFill>
                  <a:effectLst/>
                </a:rPr>
                <a:t>Decoração</a:t>
              </a:r>
              <a:r>
                <a:rPr lang="en-US" sz="2000" dirty="0" smtClean="0">
                  <a:solidFill>
                    <a:schemeClr val="bg1"/>
                  </a:solidFill>
                  <a:effectLst/>
                </a:rPr>
                <a:t>, </a:t>
              </a:r>
              <a:r>
                <a:rPr lang="en-US" sz="2000" dirty="0" err="1" smtClean="0">
                  <a:solidFill>
                    <a:schemeClr val="bg1"/>
                  </a:solidFill>
                  <a:effectLst/>
                </a:rPr>
                <a:t>paisagem</a:t>
              </a:r>
              <a:r>
                <a:rPr lang="en-US" sz="2000" dirty="0" smtClean="0">
                  <a:solidFill>
                    <a:schemeClr val="bg1"/>
                  </a:solidFill>
                  <a:effectLst/>
                </a:rPr>
                <a:t> design, </a:t>
              </a:r>
              <a:r>
                <a:rPr lang="en-US" sz="2000" dirty="0" err="1" smtClean="0">
                  <a:solidFill>
                    <a:schemeClr val="bg1"/>
                  </a:solidFill>
                  <a:effectLst/>
                </a:rPr>
                <a:t>jardins</a:t>
              </a:r>
              <a:r>
                <a:rPr lang="en-US" sz="2000" dirty="0" smtClean="0">
                  <a:solidFill>
                    <a:schemeClr val="bg1"/>
                  </a:solidFill>
                  <a:effectLst/>
                </a:rPr>
                <a:t>, </a:t>
              </a:r>
              <a:r>
                <a:rPr lang="en-US" sz="2000" dirty="0" err="1" smtClean="0">
                  <a:solidFill>
                    <a:schemeClr val="bg1"/>
                  </a:solidFill>
                  <a:effectLst/>
                </a:rPr>
                <a:t>plantas</a:t>
              </a:r>
              <a:r>
                <a:rPr lang="en-US" sz="2000" dirty="0" smtClean="0">
                  <a:solidFill>
                    <a:schemeClr val="bg1"/>
                  </a:solidFill>
                  <a:effectLst/>
                </a:rPr>
                <a:t> de casa, </a:t>
              </a:r>
              <a:r>
                <a:rPr lang="en-US" sz="2000" dirty="0" err="1" smtClean="0">
                  <a:solidFill>
                    <a:schemeClr val="bg1"/>
                  </a:solidFill>
                  <a:effectLst/>
                </a:rPr>
                <a:t>flores</a:t>
              </a:r>
              <a:r>
                <a:rPr lang="en-US" sz="2000" dirty="0" smtClean="0">
                  <a:solidFill>
                    <a:schemeClr val="bg1"/>
                  </a:solidFill>
                  <a:effectLst/>
                </a:rPr>
                <a:t> de </a:t>
              </a:r>
              <a:r>
                <a:rPr lang="en-US" sz="2000" dirty="0" err="1" smtClean="0">
                  <a:solidFill>
                    <a:schemeClr val="bg1"/>
                  </a:solidFill>
                  <a:effectLst/>
                </a:rPr>
                <a:t>corte</a:t>
              </a:r>
              <a:endParaRPr lang="en-US" sz="2000" dirty="0">
                <a:solidFill>
                  <a:schemeClr val="bg1"/>
                </a:solidFill>
                <a:effectLst/>
              </a:endParaRPr>
            </a:p>
          </p:txBody>
        </p:sp>
      </p:grpSp>
      <p:pic>
        <p:nvPicPr>
          <p:cNvPr id="4098" name="Picture 2" descr="http://i01.aquarelle.eu/bouquets/jardiniere-mini-phaleonopsis-T2-150.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23614" y="5267890"/>
            <a:ext cx="142875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www.iso200.de/wp-content/images/rote-Orchideen-2.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652363" y="5265395"/>
            <a:ext cx="953311" cy="14312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320295"/>
      </p:ext>
    </p:extLst>
  </p:cSld>
  <p:clrMapOvr>
    <a:masterClrMapping/>
  </p:clrMapOvr>
  <p:transition spd="slow">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fade">
                                      <p:cBhvr>
                                        <p:cTn id="10" dur="1000"/>
                                        <p:tgtEl>
                                          <p:spTgt spid="1026"/>
                                        </p:tgtEl>
                                      </p:cBhvr>
                                    </p:animEffec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childTnLst>
                                </p:cTn>
                              </p:par>
                              <p:par>
                                <p:cTn id="15" presetID="10" presetClass="entr" presetSubtype="0" fill="hold" nodeType="withEffect">
                                  <p:stCondLst>
                                    <p:cond delay="0"/>
                                  </p:stCondLst>
                                  <p:childTnLst>
                                    <p:set>
                                      <p:cBhvr>
                                        <p:cTn id="16" dur="1" fill="hold">
                                          <p:stCondLst>
                                            <p:cond delay="0"/>
                                          </p:stCondLst>
                                        </p:cTn>
                                        <p:tgtEl>
                                          <p:spTgt spid="1028"/>
                                        </p:tgtEl>
                                        <p:attrNameLst>
                                          <p:attrName>style.visibility</p:attrName>
                                        </p:attrNameLst>
                                      </p:cBhvr>
                                      <p:to>
                                        <p:strVal val="visible"/>
                                      </p:to>
                                    </p:set>
                                    <p:animEffect transition="in" filter="fade">
                                      <p:cBhvr>
                                        <p:cTn id="17" dur="1000"/>
                                        <p:tgtEl>
                                          <p:spTgt spid="1028"/>
                                        </p:tgtEl>
                                      </p:cBhvr>
                                    </p:animEffect>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childTnLst>
                                </p:cTn>
                              </p:par>
                              <p:par>
                                <p:cTn id="22" presetID="10" presetClass="entr" presetSubtype="0" fill="hold" nodeType="withEffect">
                                  <p:stCondLst>
                                    <p:cond delay="0"/>
                                  </p:stCondLst>
                                  <p:childTnLst>
                                    <p:set>
                                      <p:cBhvr>
                                        <p:cTn id="23" dur="1" fill="hold">
                                          <p:stCondLst>
                                            <p:cond delay="0"/>
                                          </p:stCondLst>
                                        </p:cTn>
                                        <p:tgtEl>
                                          <p:spTgt spid="1030"/>
                                        </p:tgtEl>
                                        <p:attrNameLst>
                                          <p:attrName>style.visibility</p:attrName>
                                        </p:attrNameLst>
                                      </p:cBhvr>
                                      <p:to>
                                        <p:strVal val="visible"/>
                                      </p:to>
                                    </p:set>
                                    <p:animEffect transition="in" filter="fade">
                                      <p:cBhvr>
                                        <p:cTn id="24" dur="1000"/>
                                        <p:tgtEl>
                                          <p:spTgt spid="1030"/>
                                        </p:tgtEl>
                                      </p:cBhvr>
                                    </p:animEffect>
                                  </p:childTnLst>
                                </p:cTn>
                              </p:par>
                            </p:childTnLst>
                          </p:cTn>
                        </p:par>
                        <p:par>
                          <p:cTn id="25" fill="hold">
                            <p:stCondLst>
                              <p:cond delay="3000"/>
                            </p:stCondLst>
                            <p:childTnLst>
                              <p:par>
                                <p:cTn id="26" presetID="10" presetClass="entr" presetSubtype="0" fill="hold" nodeType="after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1000"/>
                                        <p:tgtEl>
                                          <p:spTgt spid="20"/>
                                        </p:tgtEl>
                                      </p:cBhvr>
                                    </p:animEffect>
                                  </p:childTnLst>
                                </p:cTn>
                              </p:par>
                              <p:par>
                                <p:cTn id="29" presetID="10" presetClass="entr" presetSubtype="0" fill="hold" nodeType="withEffect">
                                  <p:stCondLst>
                                    <p:cond delay="0"/>
                                  </p:stCondLst>
                                  <p:childTnLst>
                                    <p:set>
                                      <p:cBhvr>
                                        <p:cTn id="30" dur="1" fill="hold">
                                          <p:stCondLst>
                                            <p:cond delay="0"/>
                                          </p:stCondLst>
                                        </p:cTn>
                                        <p:tgtEl>
                                          <p:spTgt spid="4098"/>
                                        </p:tgtEl>
                                        <p:attrNameLst>
                                          <p:attrName>style.visibility</p:attrName>
                                        </p:attrNameLst>
                                      </p:cBhvr>
                                      <p:to>
                                        <p:strVal val="visible"/>
                                      </p:to>
                                    </p:set>
                                    <p:animEffect transition="in" filter="fade">
                                      <p:cBhvr>
                                        <p:cTn id="31" dur="1000"/>
                                        <p:tgtEl>
                                          <p:spTgt spid="4098"/>
                                        </p:tgtEl>
                                      </p:cBhvr>
                                    </p:animEffect>
                                  </p:childTnLst>
                                </p:cTn>
                              </p:par>
                              <p:par>
                                <p:cTn id="32" presetID="10" presetClass="entr" presetSubtype="0" fill="hold" nodeType="withEffect">
                                  <p:stCondLst>
                                    <p:cond delay="0"/>
                                  </p:stCondLst>
                                  <p:childTnLst>
                                    <p:set>
                                      <p:cBhvr>
                                        <p:cTn id="33" dur="1" fill="hold">
                                          <p:stCondLst>
                                            <p:cond delay="0"/>
                                          </p:stCondLst>
                                        </p:cTn>
                                        <p:tgtEl>
                                          <p:spTgt spid="4100"/>
                                        </p:tgtEl>
                                        <p:attrNameLst>
                                          <p:attrName>style.visibility</p:attrName>
                                        </p:attrNameLst>
                                      </p:cBhvr>
                                      <p:to>
                                        <p:strVal val="visible"/>
                                      </p:to>
                                    </p:set>
                                    <p:animEffect transition="in" filter="fade">
                                      <p:cBhvr>
                                        <p:cTn id="34" dur="10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images.nationalgeographic.com/wpf/media-live/photos/000/064/cache/great-white-up-close_6455_600x45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2655730"/>
            <a:ext cx="2877739" cy="2158304"/>
          </a:xfrm>
          <a:prstGeom prst="rect">
            <a:avLst/>
          </a:prstGeom>
          <a:solidFill>
            <a:srgbClr val="FFFFFF">
              <a:shade val="85000"/>
            </a:srgbClr>
          </a:solidFill>
          <a:ln w="88900" cap="sq">
            <a:solidFill>
              <a:srgbClr val="0000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2" name="Title 1"/>
          <p:cNvSpPr>
            <a:spLocks noGrp="1"/>
          </p:cNvSpPr>
          <p:nvPr>
            <p:ph type="title"/>
          </p:nvPr>
        </p:nvSpPr>
        <p:spPr>
          <a:xfrm>
            <a:off x="507538" y="-171400"/>
            <a:ext cx="8229600" cy="1000967"/>
          </a:xfrm>
        </p:spPr>
        <p:txBody>
          <a:bodyPr>
            <a:normAutofit/>
          </a:bodyPr>
          <a:lstStyle/>
          <a:p>
            <a:r>
              <a:rPr lang="en-US" sz="4000" noProof="0" dirty="0" err="1" smtClean="0"/>
              <a:t>Anexos</a:t>
            </a:r>
            <a:r>
              <a:rPr lang="en-US" sz="4000" noProof="0" dirty="0" smtClean="0"/>
              <a:t> CITES</a:t>
            </a:r>
            <a:endParaRPr lang="en-US" sz="4000" noProof="0" dirty="0"/>
          </a:p>
        </p:txBody>
      </p:sp>
      <p:sp>
        <p:nvSpPr>
          <p:cNvPr id="3" name="Content Placeholder 2"/>
          <p:cNvSpPr>
            <a:spLocks noGrp="1"/>
          </p:cNvSpPr>
          <p:nvPr>
            <p:ph idx="1"/>
          </p:nvPr>
        </p:nvSpPr>
        <p:spPr>
          <a:xfrm>
            <a:off x="548258" y="690584"/>
            <a:ext cx="8352928" cy="4713387"/>
          </a:xfrm>
        </p:spPr>
        <p:txBody>
          <a:bodyPr>
            <a:normAutofit/>
          </a:bodyPr>
          <a:lstStyle/>
          <a:p>
            <a:pPr marL="0" indent="0">
              <a:buNone/>
            </a:pPr>
            <a:r>
              <a:rPr lang="en-US" noProof="0" dirty="0" smtClean="0"/>
              <a:t>As </a:t>
            </a:r>
            <a:r>
              <a:rPr lang="en-US" noProof="0" dirty="0" err="1" smtClean="0"/>
              <a:t>espécies</a:t>
            </a:r>
            <a:r>
              <a:rPr lang="en-US" noProof="0" dirty="0" smtClean="0"/>
              <a:t>* </a:t>
            </a:r>
            <a:r>
              <a:rPr lang="en-US" noProof="0" dirty="0" err="1" smtClean="0"/>
              <a:t>reguladas</a:t>
            </a:r>
            <a:r>
              <a:rPr lang="en-US" noProof="0" dirty="0" smtClean="0"/>
              <a:t> pela CITES </a:t>
            </a:r>
            <a:r>
              <a:rPr lang="en-US" noProof="0" dirty="0" err="1" smtClean="0"/>
              <a:t>estão</a:t>
            </a:r>
            <a:r>
              <a:rPr lang="en-US" noProof="0" dirty="0" smtClean="0"/>
              <a:t> </a:t>
            </a:r>
            <a:r>
              <a:rPr lang="en-US" noProof="0" dirty="0" err="1" smtClean="0"/>
              <a:t>divididas</a:t>
            </a:r>
            <a:r>
              <a:rPr lang="en-US" noProof="0" dirty="0" smtClean="0"/>
              <a:t> </a:t>
            </a:r>
            <a:r>
              <a:rPr lang="en-US" noProof="0" dirty="0" err="1" smtClean="0"/>
              <a:t>em</a:t>
            </a:r>
            <a:r>
              <a:rPr lang="en-US" noProof="0" dirty="0" smtClean="0"/>
              <a:t> 3 </a:t>
            </a:r>
            <a:r>
              <a:rPr lang="en-US" noProof="0" dirty="0" err="1" smtClean="0"/>
              <a:t>anexos</a:t>
            </a:r>
            <a:endParaRPr lang="en-US" noProof="0" dirty="0"/>
          </a:p>
        </p:txBody>
      </p:sp>
      <p:sp>
        <p:nvSpPr>
          <p:cNvPr id="4" name="Rectangle 3"/>
          <p:cNvSpPr>
            <a:spLocks noChangeArrowheads="1"/>
          </p:cNvSpPr>
          <p:nvPr/>
        </p:nvSpPr>
        <p:spPr bwMode="auto">
          <a:xfrm>
            <a:off x="3952704" y="1484784"/>
            <a:ext cx="798286" cy="1287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l" eaLnBrk="1" hangingPunct="1">
              <a:spcBef>
                <a:spcPct val="55000"/>
              </a:spcBef>
              <a:spcAft>
                <a:spcPct val="15000"/>
              </a:spcAft>
            </a:pPr>
            <a:r>
              <a:rPr lang="en-US" sz="9400" b="1" dirty="0">
                <a:solidFill>
                  <a:srgbClr val="C00000"/>
                </a:solidFill>
                <a:effectLst/>
                <a:latin typeface="Times New Roman" pitchFamily="18" charset="0"/>
              </a:rPr>
              <a:t>I</a:t>
            </a:r>
          </a:p>
        </p:txBody>
      </p:sp>
      <p:sp>
        <p:nvSpPr>
          <p:cNvPr id="5" name="Rectangle 4"/>
          <p:cNvSpPr>
            <a:spLocks noChangeArrowheads="1"/>
          </p:cNvSpPr>
          <p:nvPr/>
        </p:nvSpPr>
        <p:spPr bwMode="auto">
          <a:xfrm>
            <a:off x="3952705" y="2771901"/>
            <a:ext cx="1130905" cy="1287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l" eaLnBrk="1" hangingPunct="1">
              <a:spcBef>
                <a:spcPct val="55000"/>
              </a:spcBef>
              <a:spcAft>
                <a:spcPct val="15000"/>
              </a:spcAft>
            </a:pPr>
            <a:r>
              <a:rPr lang="en-US" sz="9400" b="1" dirty="0">
                <a:solidFill>
                  <a:srgbClr val="0000FF"/>
                </a:solidFill>
                <a:effectLst/>
                <a:latin typeface="Times New Roman" pitchFamily="18" charset="0"/>
              </a:rPr>
              <a:t>II</a:t>
            </a:r>
          </a:p>
        </p:txBody>
      </p:sp>
      <p:sp>
        <p:nvSpPr>
          <p:cNvPr id="6" name="Rectangle 5"/>
          <p:cNvSpPr>
            <a:spLocks noChangeArrowheads="1"/>
          </p:cNvSpPr>
          <p:nvPr/>
        </p:nvSpPr>
        <p:spPr bwMode="auto">
          <a:xfrm>
            <a:off x="3819657" y="4099670"/>
            <a:ext cx="1862667" cy="1287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l" eaLnBrk="1" hangingPunct="1">
              <a:spcBef>
                <a:spcPct val="55000"/>
              </a:spcBef>
              <a:spcAft>
                <a:spcPct val="15000"/>
              </a:spcAft>
            </a:pPr>
            <a:r>
              <a:rPr lang="en-US" sz="9100" b="1" dirty="0">
                <a:solidFill>
                  <a:schemeClr val="accent6">
                    <a:lumMod val="75000"/>
                  </a:schemeClr>
                </a:solidFill>
                <a:effectLst/>
                <a:latin typeface="Times New Roman" pitchFamily="18" charset="0"/>
              </a:rPr>
              <a:t>III</a:t>
            </a:r>
          </a:p>
        </p:txBody>
      </p:sp>
      <p:pic>
        <p:nvPicPr>
          <p:cNvPr id="6153" name="Picture 9" descr="http://blogs.du.edu/magazine/files/2011/08/Porbeagle-Shark-e1312922086921.jpg"/>
          <p:cNvPicPr>
            <a:picLocks noChangeAspect="1" noChangeArrowheads="1"/>
          </p:cNvPicPr>
          <p:nvPr/>
        </p:nvPicPr>
        <p:blipFill rotWithShape="1">
          <a:blip r:embed="rId4">
            <a:extLst>
              <a:ext uri="{28A0092B-C50C-407E-A947-70E740481C1C}">
                <a14:useLocalDpi xmlns:a14="http://schemas.microsoft.com/office/drawing/2010/main" val="0"/>
              </a:ext>
            </a:extLst>
          </a:blip>
          <a:srcRect t="7363" b="5521"/>
          <a:stretch/>
        </p:blipFill>
        <p:spPr bwMode="auto">
          <a:xfrm>
            <a:off x="5940152" y="3894112"/>
            <a:ext cx="2961034" cy="1842533"/>
          </a:xfrm>
          <a:prstGeom prst="rect">
            <a:avLst/>
          </a:prstGeom>
          <a:solidFill>
            <a:srgbClr val="FFFFFF">
              <a:shade val="85000"/>
            </a:srgbClr>
          </a:solidFill>
          <a:ln w="88900" cap="sq">
            <a:solidFill>
              <a:schemeClr val="accent6">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14" name="TextBox 13"/>
          <p:cNvSpPr txBox="1"/>
          <p:nvPr/>
        </p:nvSpPr>
        <p:spPr>
          <a:xfrm>
            <a:off x="3078088" y="6027003"/>
            <a:ext cx="4716016" cy="830997"/>
          </a:xfrm>
          <a:prstGeom prst="rect">
            <a:avLst/>
          </a:prstGeom>
          <a:noFill/>
        </p:spPr>
        <p:txBody>
          <a:bodyPr wrap="square" rtlCol="0">
            <a:spAutoFit/>
          </a:bodyPr>
          <a:lstStyle/>
          <a:p>
            <a:pPr algn="ctr"/>
            <a:r>
              <a:rPr lang="en-US" sz="1600" i="1" dirty="0" smtClean="0"/>
              <a:t>* “Espécies</a:t>
            </a:r>
            <a:r>
              <a:rPr lang="en-US" sz="1600" i="1" dirty="0"/>
              <a:t>" </a:t>
            </a:r>
            <a:r>
              <a:rPr lang="en-US" sz="1600" i="1" dirty="0" err="1" smtClean="0"/>
              <a:t>significa</a:t>
            </a:r>
            <a:r>
              <a:rPr lang="en-US" sz="1600" i="1" dirty="0" smtClean="0"/>
              <a:t> </a:t>
            </a:r>
            <a:r>
              <a:rPr lang="en-US" sz="1600" i="1" dirty="0" err="1" smtClean="0"/>
              <a:t>qualquer</a:t>
            </a:r>
            <a:r>
              <a:rPr lang="en-US" sz="1600" i="1" dirty="0" smtClean="0"/>
              <a:t>  </a:t>
            </a:r>
            <a:r>
              <a:rPr lang="en-US" sz="1600" i="1" dirty="0" err="1" smtClean="0"/>
              <a:t>espécie</a:t>
            </a:r>
            <a:r>
              <a:rPr lang="en-US" sz="1600" i="1" dirty="0" smtClean="0"/>
              <a:t>, </a:t>
            </a:r>
            <a:r>
              <a:rPr lang="en-US" sz="1600" i="1" dirty="0" err="1" smtClean="0"/>
              <a:t>subespécie</a:t>
            </a:r>
            <a:r>
              <a:rPr lang="en-US" sz="1600" i="1" dirty="0" smtClean="0"/>
              <a:t> </a:t>
            </a:r>
            <a:r>
              <a:rPr lang="en-US" sz="1600" i="1" dirty="0" err="1" smtClean="0"/>
              <a:t>ou</a:t>
            </a:r>
            <a:r>
              <a:rPr lang="en-US" sz="1600" i="1" dirty="0" smtClean="0"/>
              <a:t> </a:t>
            </a:r>
            <a:r>
              <a:rPr lang="en-US" sz="1600" i="1" dirty="0" err="1" smtClean="0"/>
              <a:t>populações</a:t>
            </a:r>
            <a:r>
              <a:rPr lang="en-US" sz="1600" i="1" dirty="0" smtClean="0"/>
              <a:t> </a:t>
            </a:r>
            <a:r>
              <a:rPr lang="en-US" sz="1600" i="1" dirty="0" err="1" smtClean="0"/>
              <a:t>geograficamente</a:t>
            </a:r>
            <a:r>
              <a:rPr lang="en-US" sz="1600" i="1" dirty="0" smtClean="0"/>
              <a:t> </a:t>
            </a:r>
            <a:r>
              <a:rPr lang="en-US" sz="1600" i="1" dirty="0" err="1" smtClean="0"/>
              <a:t>separadas</a:t>
            </a:r>
            <a:r>
              <a:rPr lang="en-US" sz="1600" i="1" dirty="0" smtClean="0"/>
              <a:t>”</a:t>
            </a:r>
            <a:endParaRPr lang="en-US" sz="1600" i="1" dirty="0"/>
          </a:p>
          <a:p>
            <a:endParaRPr lang="en-GB" sz="1600" dirty="0"/>
          </a:p>
        </p:txBody>
      </p:sp>
      <p:pic>
        <p:nvPicPr>
          <p:cNvPr id="11" name="Picture 12" descr="http://www.elasmodiver.com/Sharkive%20images/Green%20Sawfish%20003.jpg"/>
          <p:cNvPicPr>
            <a:picLocks noChangeAspect="1" noChangeArrowheads="1"/>
          </p:cNvPicPr>
          <p:nvPr/>
        </p:nvPicPr>
        <p:blipFill rotWithShape="1">
          <a:blip r:embed="rId5">
            <a:extLst>
              <a:ext uri="{28A0092B-C50C-407E-A947-70E740481C1C}">
                <a14:useLocalDpi xmlns:a14="http://schemas.microsoft.com/office/drawing/2010/main" val="0"/>
              </a:ext>
            </a:extLst>
          </a:blip>
          <a:srcRect l="9425" t="16808" r="6277" b="27968"/>
          <a:stretch/>
        </p:blipFill>
        <p:spPr bwMode="auto">
          <a:xfrm>
            <a:off x="5436096" y="1628800"/>
            <a:ext cx="3240000" cy="1872208"/>
          </a:xfrm>
          <a:prstGeom prst="rect">
            <a:avLst/>
          </a:prstGeom>
          <a:noFill/>
          <a:ln w="76200">
            <a:solidFill>
              <a:srgbClr val="C0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8796340"/>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0"/>
          </p:nvPr>
        </p:nvSpPr>
        <p:spPr/>
        <p:txBody>
          <a:bodyPr/>
          <a:lstStyle/>
          <a:p>
            <a:fld id="{7761279F-33D6-43A4-9904-4E9B73A82E99}" type="slidenum">
              <a:rPr lang="en-US"/>
              <a:pPr/>
              <a:t>14</a:t>
            </a:fld>
            <a:endParaRPr lang="en-US"/>
          </a:p>
        </p:txBody>
      </p:sp>
      <p:sp>
        <p:nvSpPr>
          <p:cNvPr id="432130" name="Rectangle 2"/>
          <p:cNvSpPr>
            <a:spLocks noGrp="1" noChangeArrowheads="1"/>
          </p:cNvSpPr>
          <p:nvPr>
            <p:ph type="title"/>
          </p:nvPr>
        </p:nvSpPr>
        <p:spPr>
          <a:xfrm>
            <a:off x="-61218" y="0"/>
            <a:ext cx="9173242" cy="1008112"/>
          </a:xfrm>
        </p:spPr>
        <p:txBody>
          <a:bodyPr>
            <a:normAutofit/>
          </a:bodyPr>
          <a:lstStyle/>
          <a:p>
            <a:r>
              <a:rPr lang="en-US" sz="4000" b="1" noProof="0" dirty="0" err="1" smtClean="0">
                <a:ln w="18415" cmpd="sng">
                  <a:noFill/>
                  <a:prstDash val="solid"/>
                </a:ln>
              </a:rPr>
              <a:t>Anexo</a:t>
            </a:r>
            <a:r>
              <a:rPr lang="en-US" sz="4000" b="1" noProof="0" dirty="0" smtClean="0">
                <a:ln w="18415" cmpd="sng">
                  <a:noFill/>
                  <a:prstDash val="solid"/>
                </a:ln>
              </a:rPr>
              <a:t> I da CITES</a:t>
            </a:r>
            <a:endParaRPr lang="en-US" sz="4000" b="1" noProof="0" dirty="0">
              <a:ln w="18415" cmpd="sng">
                <a:noFill/>
                <a:prstDash val="solid"/>
              </a:ln>
            </a:endParaRPr>
          </a:p>
        </p:txBody>
      </p:sp>
      <p:sp>
        <p:nvSpPr>
          <p:cNvPr id="4" name="Content Placeholder 3"/>
          <p:cNvSpPr>
            <a:spLocks noGrp="1"/>
          </p:cNvSpPr>
          <p:nvPr>
            <p:ph idx="1"/>
          </p:nvPr>
        </p:nvSpPr>
        <p:spPr>
          <a:xfrm>
            <a:off x="395536" y="1052736"/>
            <a:ext cx="8280920" cy="4309939"/>
          </a:xfrm>
        </p:spPr>
        <p:txBody>
          <a:bodyPr>
            <a:normAutofit/>
          </a:bodyPr>
          <a:lstStyle/>
          <a:p>
            <a:r>
              <a:rPr lang="en-US" sz="2800" noProof="0" dirty="0" smtClean="0"/>
              <a:t>Espécies </a:t>
            </a:r>
            <a:r>
              <a:rPr lang="en-US" sz="2800" noProof="0" dirty="0" err="1" smtClean="0"/>
              <a:t>ameaçadas</a:t>
            </a:r>
            <a:r>
              <a:rPr lang="en-US" sz="2800" noProof="0" dirty="0" smtClean="0"/>
              <a:t> de </a:t>
            </a:r>
            <a:r>
              <a:rPr lang="en-US" sz="2800" noProof="0" dirty="0" err="1" smtClean="0"/>
              <a:t>extinção</a:t>
            </a:r>
            <a:r>
              <a:rPr lang="en-US" sz="2800" noProof="0" dirty="0" smtClean="0"/>
              <a:t>, </a:t>
            </a:r>
            <a:r>
              <a:rPr lang="en-US" sz="2800" noProof="0" dirty="0" err="1" smtClean="0"/>
              <a:t>que</a:t>
            </a:r>
            <a:r>
              <a:rPr lang="en-US" sz="2800" noProof="0" dirty="0" smtClean="0"/>
              <a:t> </a:t>
            </a:r>
            <a:r>
              <a:rPr lang="en-US" sz="2800" noProof="0" dirty="0" err="1" smtClean="0"/>
              <a:t>são</a:t>
            </a:r>
            <a:r>
              <a:rPr lang="en-US" sz="2800" noProof="0" dirty="0" smtClean="0"/>
              <a:t> </a:t>
            </a:r>
            <a:r>
              <a:rPr lang="en-US" sz="2800" noProof="0" dirty="0" err="1" smtClean="0"/>
              <a:t>ou</a:t>
            </a:r>
            <a:r>
              <a:rPr lang="en-US" sz="2800" noProof="0" dirty="0" smtClean="0"/>
              <a:t> </a:t>
            </a:r>
            <a:r>
              <a:rPr lang="en-US" sz="2800" noProof="0" dirty="0" err="1" smtClean="0"/>
              <a:t>podem</a:t>
            </a:r>
            <a:r>
              <a:rPr lang="en-US" sz="2800" noProof="0" dirty="0" smtClean="0"/>
              <a:t> </a:t>
            </a:r>
            <a:r>
              <a:rPr lang="en-US" sz="2800" noProof="0" dirty="0" err="1" smtClean="0"/>
              <a:t>vir</a:t>
            </a:r>
            <a:r>
              <a:rPr lang="en-US" sz="2800" noProof="0" dirty="0" smtClean="0"/>
              <a:t> a </a:t>
            </a:r>
            <a:r>
              <a:rPr lang="en-US" sz="2800" noProof="0" dirty="0" err="1" smtClean="0"/>
              <a:t>ser</a:t>
            </a:r>
            <a:r>
              <a:rPr lang="en-US" sz="2800" noProof="0" dirty="0" smtClean="0"/>
              <a:t> </a:t>
            </a:r>
            <a:r>
              <a:rPr lang="en-US" sz="2800" noProof="0" dirty="0" err="1" smtClean="0"/>
              <a:t>afectadas</a:t>
            </a:r>
            <a:r>
              <a:rPr lang="en-US" sz="2800" noProof="0" dirty="0" smtClean="0"/>
              <a:t> </a:t>
            </a:r>
            <a:r>
              <a:rPr lang="en-US" sz="2800" noProof="0" dirty="0" err="1" smtClean="0"/>
              <a:t>pelo</a:t>
            </a:r>
            <a:r>
              <a:rPr lang="en-US" sz="2800" noProof="0" dirty="0" smtClean="0"/>
              <a:t> </a:t>
            </a:r>
            <a:r>
              <a:rPr lang="en-US" sz="2800" noProof="0" dirty="0" err="1" smtClean="0"/>
              <a:t>comércio</a:t>
            </a:r>
            <a:endParaRPr lang="en-US" sz="2800" noProof="0" dirty="0" smtClean="0"/>
          </a:p>
          <a:p>
            <a:r>
              <a:rPr lang="en-US" sz="2800" noProof="0" dirty="0" err="1" smtClean="0"/>
              <a:t>Comércio</a:t>
            </a:r>
            <a:r>
              <a:rPr lang="en-US" sz="2800" noProof="0" dirty="0" smtClean="0"/>
              <a:t> </a:t>
            </a:r>
            <a:r>
              <a:rPr lang="en-US" sz="2800" noProof="0" dirty="0" err="1" smtClean="0"/>
              <a:t>Internacional</a:t>
            </a:r>
            <a:r>
              <a:rPr lang="en-US" sz="2800" noProof="0" dirty="0" smtClean="0"/>
              <a:t> de </a:t>
            </a:r>
            <a:r>
              <a:rPr lang="en-US" sz="2800" noProof="0" dirty="0" err="1" smtClean="0"/>
              <a:t>espécimes</a:t>
            </a:r>
            <a:r>
              <a:rPr lang="en-US" sz="2800" noProof="0" dirty="0" smtClean="0"/>
              <a:t> </a:t>
            </a:r>
            <a:r>
              <a:rPr lang="en-US" sz="2800" noProof="0" dirty="0" err="1" smtClean="0"/>
              <a:t>selvagens</a:t>
            </a:r>
            <a:r>
              <a:rPr lang="en-US" sz="2800" noProof="0" dirty="0" smtClean="0"/>
              <a:t> é </a:t>
            </a:r>
            <a:r>
              <a:rPr lang="en-US" sz="2800" noProof="0" dirty="0" err="1" smtClean="0"/>
              <a:t>proibido</a:t>
            </a:r>
            <a:r>
              <a:rPr lang="en-US" sz="2800" noProof="0" dirty="0" smtClean="0"/>
              <a:t> </a:t>
            </a:r>
            <a:r>
              <a:rPr lang="en-US" sz="2800" noProof="0" dirty="0" err="1" smtClean="0"/>
              <a:t>na</a:t>
            </a:r>
            <a:r>
              <a:rPr lang="en-US" sz="2800" noProof="0" dirty="0" smtClean="0"/>
              <a:t> </a:t>
            </a:r>
            <a:r>
              <a:rPr lang="en-US" sz="2800" noProof="0" dirty="0" err="1" smtClean="0"/>
              <a:t>generalidade</a:t>
            </a:r>
            <a:endParaRPr lang="en-US" sz="2800" noProof="0" dirty="0" smtClean="0"/>
          </a:p>
          <a:p>
            <a:r>
              <a:rPr lang="en-US" sz="2800" b="1" noProof="0" dirty="0" smtClean="0">
                <a:ln w="18415" cmpd="sng">
                  <a:noFill/>
                  <a:prstDash val="solid"/>
                </a:ln>
                <a:solidFill>
                  <a:srgbClr val="C00000"/>
                </a:solidFill>
              </a:rPr>
              <a:t>3%</a:t>
            </a:r>
            <a:r>
              <a:rPr lang="en-US" sz="2800" noProof="0" dirty="0" smtClean="0">
                <a:ln w="18415" cmpd="sng">
                  <a:noFill/>
                  <a:prstDash val="solid"/>
                </a:ln>
              </a:rPr>
              <a:t> de </a:t>
            </a:r>
            <a:r>
              <a:rPr lang="en-US" sz="2800" noProof="0" dirty="0" err="1" smtClean="0">
                <a:ln w="18415" cmpd="sng">
                  <a:noFill/>
                  <a:prstDash val="solid"/>
                </a:ln>
              </a:rPr>
              <a:t>todas</a:t>
            </a:r>
            <a:r>
              <a:rPr lang="en-US" sz="2800" noProof="0" dirty="0" smtClean="0">
                <a:ln w="18415" cmpd="sng">
                  <a:noFill/>
                  <a:prstDash val="solid"/>
                </a:ln>
              </a:rPr>
              <a:t> as </a:t>
            </a:r>
            <a:r>
              <a:rPr lang="en-US" sz="2800" noProof="0" dirty="0" err="1" smtClean="0">
                <a:ln w="18415" cmpd="sng">
                  <a:noFill/>
                  <a:prstDash val="solid"/>
                </a:ln>
              </a:rPr>
              <a:t>espécies</a:t>
            </a:r>
            <a:r>
              <a:rPr lang="en-US" sz="2800" noProof="0" dirty="0" smtClean="0">
                <a:ln w="18415" cmpd="sng">
                  <a:noFill/>
                  <a:prstDash val="solid"/>
                </a:ln>
              </a:rPr>
              <a:t> </a:t>
            </a:r>
            <a:r>
              <a:rPr lang="en-US" sz="2800" noProof="0" dirty="0" err="1" smtClean="0">
                <a:ln w="18415" cmpd="sng">
                  <a:noFill/>
                  <a:prstDash val="solid"/>
                </a:ln>
              </a:rPr>
              <a:t>listadas</a:t>
            </a:r>
            <a:r>
              <a:rPr lang="en-US" sz="2800" noProof="0" dirty="0" smtClean="0">
                <a:ln w="18415" cmpd="sng">
                  <a:noFill/>
                  <a:prstDash val="solid"/>
                </a:ln>
              </a:rPr>
              <a:t> (</a:t>
            </a:r>
            <a:r>
              <a:rPr lang="en-US" sz="2800" noProof="0" dirty="0" err="1" smtClean="0">
                <a:ln w="18415" cmpd="sng">
                  <a:noFill/>
                  <a:prstDash val="solid"/>
                </a:ln>
              </a:rPr>
              <a:t>decisão</a:t>
            </a:r>
            <a:r>
              <a:rPr lang="en-US" sz="2800" noProof="0" dirty="0" smtClean="0">
                <a:ln w="18415" cmpd="sng">
                  <a:noFill/>
                  <a:prstDash val="solid"/>
                </a:ln>
              </a:rPr>
              <a:t> das </a:t>
            </a:r>
            <a:r>
              <a:rPr lang="en-US" sz="2800" noProof="0" dirty="0" err="1" smtClean="0">
                <a:ln w="18415" cmpd="sng">
                  <a:noFill/>
                  <a:prstDash val="solid"/>
                </a:ln>
              </a:rPr>
              <a:t>Partes</a:t>
            </a:r>
            <a:r>
              <a:rPr lang="en-US" sz="2800" noProof="0" dirty="0" smtClean="0">
                <a:ln w="18415" cmpd="sng">
                  <a:noFill/>
                  <a:prstDash val="solid"/>
                </a:ln>
              </a:rPr>
              <a:t>)</a:t>
            </a:r>
          </a:p>
        </p:txBody>
      </p:sp>
      <p:pic>
        <p:nvPicPr>
          <p:cNvPr id="11" name="Picture 12" descr="http://www.elasmodiver.com/Sharkive%20images/Green%20Sawfish%20003.jpg"/>
          <p:cNvPicPr>
            <a:picLocks noChangeAspect="1" noChangeArrowheads="1"/>
          </p:cNvPicPr>
          <p:nvPr/>
        </p:nvPicPr>
        <p:blipFill rotWithShape="1">
          <a:blip r:embed="rId3">
            <a:extLst>
              <a:ext uri="{28A0092B-C50C-407E-A947-70E740481C1C}">
                <a14:useLocalDpi xmlns:a14="http://schemas.microsoft.com/office/drawing/2010/main" val="0"/>
              </a:ext>
            </a:extLst>
          </a:blip>
          <a:srcRect l="9425" t="16808" r="6277" b="27968"/>
          <a:stretch/>
        </p:blipFill>
        <p:spPr bwMode="auto">
          <a:xfrm>
            <a:off x="2339752" y="3894799"/>
            <a:ext cx="5171559" cy="2252931"/>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1858187" y="6146140"/>
            <a:ext cx="5459591" cy="523220"/>
          </a:xfrm>
          <a:prstGeom prst="rect">
            <a:avLst/>
          </a:prstGeom>
          <a:noFill/>
        </p:spPr>
        <p:txBody>
          <a:bodyPr wrap="square">
            <a:spAutoFit/>
          </a:bodyPr>
          <a:lstStyle/>
          <a:p>
            <a:pPr algn="ctr"/>
            <a:r>
              <a:rPr lang="en-GB" sz="2800" dirty="0" err="1" smtClean="0"/>
              <a:t>Tubarão-serra</a:t>
            </a:r>
            <a:r>
              <a:rPr lang="en-GB" sz="2800" dirty="0" smtClean="0"/>
              <a:t>: </a:t>
            </a:r>
            <a:r>
              <a:rPr lang="en-GB" sz="2800" i="1" dirty="0" err="1" smtClean="0"/>
              <a:t>Pristidae</a:t>
            </a:r>
            <a:r>
              <a:rPr lang="en-GB" sz="2800" i="1" dirty="0" smtClean="0"/>
              <a:t> </a:t>
            </a:r>
            <a:r>
              <a:rPr lang="en-GB" sz="2800" dirty="0"/>
              <a:t>spp.</a:t>
            </a:r>
          </a:p>
        </p:txBody>
      </p:sp>
    </p:spTree>
    <p:extLst>
      <p:ext uri="{BB962C8B-B14F-4D97-AF65-F5344CB8AC3E}">
        <p14:creationId xmlns:p14="http://schemas.microsoft.com/office/powerpoint/2010/main" val="140871338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16632"/>
            <a:ext cx="8229600" cy="726583"/>
          </a:xfrm>
        </p:spPr>
        <p:txBody>
          <a:bodyPr>
            <a:normAutofit/>
          </a:bodyPr>
          <a:lstStyle/>
          <a:p>
            <a:r>
              <a:rPr lang="en-US" sz="4000" b="1" noProof="0" dirty="0" err="1" smtClean="0"/>
              <a:t>Anexo</a:t>
            </a:r>
            <a:r>
              <a:rPr lang="en-US" sz="4000" b="1" noProof="0" dirty="0" smtClean="0"/>
              <a:t> II da CITES</a:t>
            </a:r>
            <a:endParaRPr lang="en-US" sz="4000" b="1" noProof="0" dirty="0"/>
          </a:p>
        </p:txBody>
      </p:sp>
      <p:sp>
        <p:nvSpPr>
          <p:cNvPr id="3" name="Content Placeholder 2"/>
          <p:cNvSpPr>
            <a:spLocks noGrp="1"/>
          </p:cNvSpPr>
          <p:nvPr>
            <p:ph idx="1"/>
          </p:nvPr>
        </p:nvSpPr>
        <p:spPr>
          <a:xfrm>
            <a:off x="395536" y="1124744"/>
            <a:ext cx="8280920" cy="4464496"/>
          </a:xfrm>
        </p:spPr>
        <p:txBody>
          <a:bodyPr>
            <a:normAutofit/>
          </a:bodyPr>
          <a:lstStyle/>
          <a:p>
            <a:pPr marL="342900" lvl="1" indent="-342900">
              <a:buFont typeface="Arial" charset="0"/>
              <a:buChar char="•"/>
            </a:pPr>
            <a:r>
              <a:rPr lang="pt-PT" dirty="0">
                <a:ln w="18415" cmpd="sng">
                  <a:noFill/>
                  <a:prstDash val="solid"/>
                </a:ln>
              </a:rPr>
              <a:t>Espécies </a:t>
            </a:r>
            <a:r>
              <a:rPr lang="pt-PT" dirty="0" smtClean="0">
                <a:ln w="18415" cmpd="sng">
                  <a:noFill/>
                  <a:prstDash val="solid"/>
                </a:ln>
              </a:rPr>
              <a:t>que não estão necessariamente ameaçadas </a:t>
            </a:r>
            <a:r>
              <a:rPr lang="pt-PT" dirty="0">
                <a:ln w="18415" cmpd="sng">
                  <a:noFill/>
                  <a:prstDash val="solid"/>
                </a:ln>
              </a:rPr>
              <a:t>de </a:t>
            </a:r>
            <a:r>
              <a:rPr lang="pt-PT" dirty="0" smtClean="0">
                <a:ln w="18415" cmpd="sng">
                  <a:noFill/>
                  <a:prstDash val="solid"/>
                </a:ln>
              </a:rPr>
              <a:t>extinção </a:t>
            </a:r>
            <a:r>
              <a:rPr lang="pt-PT" dirty="0">
                <a:ln w="18415" cmpd="sng">
                  <a:noFill/>
                  <a:prstDash val="solid"/>
                </a:ln>
              </a:rPr>
              <a:t>mas </a:t>
            </a:r>
            <a:r>
              <a:rPr lang="pt-PT" dirty="0" smtClean="0">
                <a:ln w="18415" cmpd="sng">
                  <a:noFill/>
                  <a:prstDash val="solid"/>
                </a:ln>
              </a:rPr>
              <a:t>podem vir a tornar-se, a </a:t>
            </a:r>
            <a:r>
              <a:rPr lang="pt-PT" dirty="0">
                <a:ln w="18415" cmpd="sng">
                  <a:noFill/>
                  <a:prstDash val="solid"/>
                </a:ln>
              </a:rPr>
              <a:t>menos que o comércio </a:t>
            </a:r>
            <a:r>
              <a:rPr lang="pt-PT" dirty="0" smtClean="0">
                <a:ln w="18415" cmpd="sng">
                  <a:noFill/>
                  <a:prstDash val="solid"/>
                </a:ln>
              </a:rPr>
              <a:t>seja estritamente regulado </a:t>
            </a:r>
            <a:r>
              <a:rPr lang="pt-PT" dirty="0">
                <a:ln w="18415" cmpd="sng">
                  <a:noFill/>
                  <a:prstDash val="solid"/>
                </a:ln>
              </a:rPr>
              <a:t>para evitar uma exploração incompatível com a sua sobrevivência</a:t>
            </a:r>
          </a:p>
          <a:p>
            <a:pPr marL="342900" lvl="1" indent="-342900">
              <a:buFont typeface="Arial" charset="0"/>
              <a:buChar char="•"/>
            </a:pPr>
            <a:r>
              <a:rPr lang="pt-PT" dirty="0" smtClean="0">
                <a:ln w="18415" cmpd="sng">
                  <a:noFill/>
                  <a:prstDash val="solid"/>
                </a:ln>
              </a:rPr>
              <a:t>Inclui espécies </a:t>
            </a:r>
            <a:r>
              <a:rPr lang="pt-PT" dirty="0">
                <a:ln w="18415" cmpd="sng">
                  <a:noFill/>
                  <a:prstDash val="solid"/>
                </a:ln>
              </a:rPr>
              <a:t>que se </a:t>
            </a:r>
            <a:r>
              <a:rPr lang="pt-PT" dirty="0" smtClean="0">
                <a:ln w="18415" cmpd="sng">
                  <a:noFill/>
                  <a:prstDash val="solid"/>
                </a:ln>
              </a:rPr>
              <a:t>assemelham a </a:t>
            </a:r>
            <a:r>
              <a:rPr lang="pt-PT" dirty="0">
                <a:ln w="18415" cmpd="sng">
                  <a:noFill/>
                  <a:prstDash val="solid"/>
                </a:ln>
              </a:rPr>
              <a:t>espécies já incluídas no anexo II</a:t>
            </a:r>
          </a:p>
          <a:p>
            <a:pPr marL="342900" lvl="1" indent="-342900">
              <a:buFont typeface="Arial" charset="0"/>
              <a:buChar char="•"/>
            </a:pPr>
            <a:r>
              <a:rPr lang="pt-PT" dirty="0" smtClean="0">
                <a:ln w="18415" cmpd="sng">
                  <a:noFill/>
                  <a:prstDash val="solid"/>
                </a:ln>
              </a:rPr>
              <a:t>O comércio internacional </a:t>
            </a:r>
            <a:r>
              <a:rPr lang="pt-PT" dirty="0">
                <a:ln w="18415" cmpd="sng">
                  <a:noFill/>
                  <a:prstDash val="solid"/>
                </a:ln>
              </a:rPr>
              <a:t>é </a:t>
            </a:r>
            <a:r>
              <a:rPr lang="pt-PT" dirty="0" smtClean="0">
                <a:ln w="18415" cmpd="sng">
                  <a:noFill/>
                  <a:prstDash val="solid"/>
                </a:ln>
              </a:rPr>
              <a:t>permitido </a:t>
            </a:r>
            <a:r>
              <a:rPr lang="pt-PT" dirty="0">
                <a:ln w="18415" cmpd="sng">
                  <a:noFill/>
                  <a:prstDash val="solid"/>
                </a:ln>
              </a:rPr>
              <a:t>mas </a:t>
            </a:r>
            <a:r>
              <a:rPr lang="pt-PT" dirty="0" smtClean="0">
                <a:ln w="18415" cmpd="sng">
                  <a:noFill/>
                  <a:prstDash val="solid"/>
                </a:ln>
              </a:rPr>
              <a:t>regulado </a:t>
            </a:r>
            <a:endParaRPr lang="pt-PT" dirty="0">
              <a:ln w="18415" cmpd="sng">
                <a:noFill/>
                <a:prstDash val="solid"/>
              </a:ln>
            </a:endParaRPr>
          </a:p>
          <a:p>
            <a:pPr marL="342900" lvl="1" indent="-342900">
              <a:buFont typeface="Arial" charset="0"/>
              <a:buChar char="•"/>
            </a:pPr>
            <a:r>
              <a:rPr lang="pt-PT" b="1" dirty="0">
                <a:ln w="18415" cmpd="sng">
                  <a:noFill/>
                  <a:prstDash val="solid"/>
                </a:ln>
                <a:solidFill>
                  <a:srgbClr val="FF0000"/>
                </a:solidFill>
              </a:rPr>
              <a:t>96%</a:t>
            </a:r>
            <a:r>
              <a:rPr lang="pt-PT" dirty="0">
                <a:ln w="18415" cmpd="sng">
                  <a:noFill/>
                  <a:prstDash val="solid"/>
                </a:ln>
              </a:rPr>
              <a:t> </a:t>
            </a:r>
            <a:r>
              <a:rPr lang="pt-PT" dirty="0" smtClean="0">
                <a:ln w="18415" cmpd="sng">
                  <a:noFill/>
                  <a:prstDash val="solid"/>
                </a:ln>
              </a:rPr>
              <a:t>das espécies listadas (decisão das Partes)</a:t>
            </a:r>
            <a:endParaRPr lang="en-US" sz="2800" noProof="0" dirty="0"/>
          </a:p>
        </p:txBody>
      </p:sp>
    </p:spTree>
    <p:extLst>
      <p:ext uri="{BB962C8B-B14F-4D97-AF65-F5344CB8AC3E}">
        <p14:creationId xmlns:p14="http://schemas.microsoft.com/office/powerpoint/2010/main" val="228482831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lide Number Placeholder 1"/>
          <p:cNvSpPr>
            <a:spLocks noGrp="1"/>
          </p:cNvSpPr>
          <p:nvPr>
            <p:ph type="sldNum" sz="quarter" idx="10"/>
          </p:nvPr>
        </p:nvSpPr>
        <p:spPr>
          <a:xfrm>
            <a:off x="8534400" y="0"/>
            <a:ext cx="609600" cy="457200"/>
          </a:xfrm>
        </p:spPr>
        <p:txBody>
          <a:bodyPr/>
          <a:lstStyle/>
          <a:p>
            <a:fld id="{5EFDA739-5D9F-4C48-841A-A9E70211A736}" type="slidenum">
              <a:rPr lang="en-US" altLang="en-US"/>
              <a:pPr/>
              <a:t>16</a:t>
            </a:fld>
            <a:endParaRPr lang="en-US" altLang="en-US"/>
          </a:p>
        </p:txBody>
      </p:sp>
      <p:sp>
        <p:nvSpPr>
          <p:cNvPr id="21" name="Title 1"/>
          <p:cNvSpPr txBox="1">
            <a:spLocks/>
          </p:cNvSpPr>
          <p:nvPr/>
        </p:nvSpPr>
        <p:spPr>
          <a:xfrm>
            <a:off x="0" y="17463"/>
            <a:ext cx="9188450" cy="561975"/>
          </a:xfrm>
          <a:prstGeom prst="rect">
            <a:avLst/>
          </a:prstGeom>
          <a:ln>
            <a:noFill/>
          </a:ln>
        </p:spPr>
        <p:txBody>
          <a:bodyPr vert="horz" lIns="91440" tIns="45720" rIns="91440" bIns="45720" rtlCol="0" anchor="ctr">
            <a:normAutofit/>
          </a:bodyPr>
          <a:lstStyle>
            <a:lvl1pPr algn="ctr" defTabSz="914400" rtl="0" eaLnBrk="1" latinLnBrk="0" hangingPunct="1">
              <a:spcBef>
                <a:spcPct val="0"/>
              </a:spcBef>
              <a:buNone/>
              <a:defRPr sz="4400" b="1" kern="1200">
                <a:ln>
                  <a:noFill/>
                </a:ln>
                <a:solidFill>
                  <a:schemeClr val="tx1"/>
                </a:solidFill>
                <a:effectLst/>
                <a:latin typeface="+mj-lt"/>
                <a:ea typeface="+mj-ea"/>
                <a:cs typeface="+mj-cs"/>
              </a:defRPr>
            </a:lvl1pPr>
          </a:lstStyle>
          <a:p>
            <a:r>
              <a:rPr lang="en-GB" altLang="en-US" sz="2800" dirty="0" err="1" smtClean="0"/>
              <a:t>Tubarões</a:t>
            </a:r>
            <a:r>
              <a:rPr lang="en-GB" altLang="en-US" sz="2800" dirty="0" smtClean="0"/>
              <a:t>/</a:t>
            </a:r>
            <a:r>
              <a:rPr lang="en-GB" altLang="en-US" sz="2800" dirty="0" err="1" smtClean="0"/>
              <a:t>Raias</a:t>
            </a:r>
            <a:r>
              <a:rPr lang="en-GB" altLang="en-US" sz="2800" dirty="0" smtClean="0"/>
              <a:t> e mantas no </a:t>
            </a:r>
            <a:r>
              <a:rPr lang="fr-CH" altLang="en-US" sz="2800" dirty="0" err="1" smtClean="0"/>
              <a:t>Anexo</a:t>
            </a:r>
            <a:r>
              <a:rPr lang="fr-CH" altLang="en-US" sz="2800" dirty="0" smtClean="0"/>
              <a:t> II</a:t>
            </a:r>
            <a:endParaRPr lang="en-GB" altLang="en-US" sz="2800" dirty="0"/>
          </a:p>
        </p:txBody>
      </p:sp>
      <p:pic>
        <p:nvPicPr>
          <p:cNvPr id="27" name="Picture 14" descr="http://www.costarica-scuba.com/wp-content/uploads/2012/10/Mobula-ray.jpg"/>
          <p:cNvPicPr>
            <a:picLocks noChangeAspect="1" noChangeArrowheads="1"/>
          </p:cNvPicPr>
          <p:nvPr/>
        </p:nvPicPr>
        <p:blipFill>
          <a:blip r:embed="rId3">
            <a:extLst>
              <a:ext uri="{28A0092B-C50C-407E-A947-70E740481C1C}">
                <a14:useLocalDpi xmlns:a14="http://schemas.microsoft.com/office/drawing/2010/main" val="0"/>
              </a:ext>
            </a:extLst>
          </a:blip>
          <a:srcRect l="22639" t="12431" r="28645" b="4784"/>
          <a:stretch>
            <a:fillRect/>
          </a:stretch>
        </p:blipFill>
        <p:spPr bwMode="auto">
          <a:xfrm>
            <a:off x="6515100" y="3445442"/>
            <a:ext cx="2362200" cy="1861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8" name="Group 27"/>
          <p:cNvGrpSpPr/>
          <p:nvPr/>
        </p:nvGrpSpPr>
        <p:grpSpPr>
          <a:xfrm>
            <a:off x="265111" y="623888"/>
            <a:ext cx="2622551" cy="2288062"/>
            <a:chOff x="244246" y="770808"/>
            <a:chExt cx="2622551" cy="2288062"/>
          </a:xfrm>
        </p:grpSpPr>
        <p:pic>
          <p:nvPicPr>
            <p:cNvPr id="37" name="Picture 8" descr="http://www.pacificsharks.org/img/Basking-Shark.jpg"/>
            <p:cNvPicPr>
              <a:picLocks noChangeAspect="1" noChangeArrowheads="1"/>
            </p:cNvPicPr>
            <p:nvPr/>
          </p:nvPicPr>
          <p:blipFill>
            <a:blip r:embed="rId4" cstate="print">
              <a:extLst>
                <a:ext uri="{28A0092B-C50C-407E-A947-70E740481C1C}">
                  <a14:useLocalDpi xmlns:a14="http://schemas.microsoft.com/office/drawing/2010/main" val="0"/>
                </a:ext>
              </a:extLst>
            </a:blip>
            <a:srcRect l="24229" t="2985" r="5559" b="3484"/>
            <a:stretch>
              <a:fillRect/>
            </a:stretch>
          </p:blipFill>
          <p:spPr bwMode="auto">
            <a:xfrm>
              <a:off x="393473" y="770808"/>
              <a:ext cx="2349728" cy="1667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Rectangle 37"/>
            <p:cNvSpPr>
              <a:spLocks noChangeArrowheads="1"/>
            </p:cNvSpPr>
            <p:nvPr/>
          </p:nvSpPr>
          <p:spPr bwMode="auto">
            <a:xfrm>
              <a:off x="244246" y="2417520"/>
              <a:ext cx="2622551"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sz="2400">
                  <a:solidFill>
                    <a:schemeClr val="tx1"/>
                  </a:solidFill>
                  <a:latin typeface="Arial" charset="0"/>
                </a:defRPr>
              </a:lvl1pPr>
              <a:lvl2pPr marL="742950" indent="-285750" algn="l">
                <a:defRPr sz="2400">
                  <a:solidFill>
                    <a:schemeClr val="tx1"/>
                  </a:solidFill>
                  <a:latin typeface="Arial" charset="0"/>
                </a:defRPr>
              </a:lvl2pPr>
              <a:lvl3pPr marL="1143000" indent="-228600" algn="l">
                <a:defRPr sz="2400">
                  <a:solidFill>
                    <a:schemeClr val="tx1"/>
                  </a:solidFill>
                  <a:latin typeface="Arial" charset="0"/>
                </a:defRPr>
              </a:lvl3pPr>
              <a:lvl4pPr marL="1600200" indent="-228600" algn="l">
                <a:defRPr sz="2400">
                  <a:solidFill>
                    <a:schemeClr val="tx1"/>
                  </a:solidFill>
                  <a:latin typeface="Arial" charset="0"/>
                </a:defRPr>
              </a:lvl4pPr>
              <a:lvl5pPr marL="2057400" indent="-228600" algn="l">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r>
                <a:rPr lang="en-GB" altLang="en-US" sz="1800" i="1" dirty="0" err="1">
                  <a:effectLst/>
                  <a:latin typeface="Calibri" pitchFamily="34" charset="0"/>
                  <a:cs typeface="Arial" charset="0"/>
                </a:rPr>
                <a:t>Cetorhinus</a:t>
              </a:r>
              <a:r>
                <a:rPr lang="en-GB" altLang="en-US" sz="1800" i="1" dirty="0">
                  <a:effectLst/>
                  <a:latin typeface="Calibri" pitchFamily="34" charset="0"/>
                  <a:cs typeface="Arial" charset="0"/>
                </a:rPr>
                <a:t> </a:t>
              </a:r>
              <a:r>
                <a:rPr lang="en-GB" altLang="en-US" sz="1800" i="1" dirty="0" err="1">
                  <a:effectLst/>
                  <a:latin typeface="Calibri" pitchFamily="34" charset="0"/>
                  <a:cs typeface="Arial" charset="0"/>
                </a:rPr>
                <a:t>maximus</a:t>
              </a:r>
              <a:r>
                <a:rPr lang="en-GB" altLang="en-US" sz="1800" i="1" dirty="0">
                  <a:effectLst/>
                  <a:latin typeface="Calibri" pitchFamily="34" charset="0"/>
                  <a:cs typeface="Arial" charset="0"/>
                </a:rPr>
                <a:t> </a:t>
              </a:r>
              <a:r>
                <a:rPr lang="en-GB" altLang="en-US" sz="1800" dirty="0">
                  <a:latin typeface="Calibri" pitchFamily="34" charset="0"/>
                  <a:cs typeface="Arial" charset="0"/>
                </a:rPr>
                <a:t>(</a:t>
              </a:r>
              <a:r>
                <a:rPr lang="en-GB" altLang="en-US" sz="1800" dirty="0" err="1">
                  <a:latin typeface="Calibri" pitchFamily="34" charset="0"/>
                  <a:cs typeface="Arial" charset="0"/>
                </a:rPr>
                <a:t>tubarão-frade</a:t>
              </a:r>
              <a:r>
                <a:rPr lang="en-GB" altLang="en-US" sz="1800" dirty="0">
                  <a:latin typeface="Calibri" pitchFamily="34" charset="0"/>
                  <a:cs typeface="Arial" charset="0"/>
                </a:rPr>
                <a:t>)</a:t>
              </a:r>
              <a:endParaRPr lang="en-GB" altLang="en-US" sz="1800" dirty="0">
                <a:effectLst/>
                <a:latin typeface="Calibri" pitchFamily="34" charset="0"/>
                <a:cs typeface="Arial" charset="0"/>
              </a:endParaRPr>
            </a:p>
          </p:txBody>
        </p:sp>
      </p:grpSp>
      <p:sp>
        <p:nvSpPr>
          <p:cNvPr id="39" name="Rectangle 38"/>
          <p:cNvSpPr>
            <a:spLocks noChangeArrowheads="1"/>
          </p:cNvSpPr>
          <p:nvPr/>
        </p:nvSpPr>
        <p:spPr bwMode="auto">
          <a:xfrm>
            <a:off x="6176177" y="5306563"/>
            <a:ext cx="25098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sz="2400">
                <a:solidFill>
                  <a:schemeClr val="tx1"/>
                </a:solidFill>
                <a:latin typeface="Arial" charset="0"/>
              </a:defRPr>
            </a:lvl1pPr>
            <a:lvl2pPr marL="742950" indent="-285750" algn="l">
              <a:defRPr sz="2400">
                <a:solidFill>
                  <a:schemeClr val="tx1"/>
                </a:solidFill>
                <a:latin typeface="Arial" charset="0"/>
              </a:defRPr>
            </a:lvl2pPr>
            <a:lvl3pPr marL="1143000" indent="-228600" algn="l">
              <a:defRPr sz="2400">
                <a:solidFill>
                  <a:schemeClr val="tx1"/>
                </a:solidFill>
                <a:latin typeface="Arial" charset="0"/>
              </a:defRPr>
            </a:lvl3pPr>
            <a:lvl4pPr marL="1600200" indent="-228600" algn="l">
              <a:defRPr sz="2400">
                <a:solidFill>
                  <a:schemeClr val="tx1"/>
                </a:solidFill>
                <a:latin typeface="Arial" charset="0"/>
              </a:defRPr>
            </a:lvl4pPr>
            <a:lvl5pPr marL="2057400" indent="-228600" algn="l">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GB" altLang="en-US" sz="1800" i="1" dirty="0">
                <a:effectLst/>
                <a:latin typeface="Calibri" pitchFamily="34" charset="0"/>
                <a:cs typeface="Arial" charset="0"/>
              </a:rPr>
              <a:t>Manta </a:t>
            </a:r>
            <a:r>
              <a:rPr lang="en-GB" altLang="en-US" sz="1800" dirty="0">
                <a:effectLst/>
                <a:latin typeface="Calibri" pitchFamily="34" charset="0"/>
                <a:cs typeface="Arial" charset="0"/>
              </a:rPr>
              <a:t>spp</a:t>
            </a:r>
            <a:r>
              <a:rPr lang="en-GB" altLang="en-US" sz="1800" dirty="0" smtClean="0">
                <a:effectLst/>
                <a:latin typeface="Calibri" pitchFamily="34" charset="0"/>
                <a:cs typeface="Arial" charset="0"/>
              </a:rPr>
              <a:t>. </a:t>
            </a:r>
          </a:p>
          <a:p>
            <a:pPr algn="ctr"/>
            <a:r>
              <a:rPr lang="en-GB" altLang="en-US" sz="1800" dirty="0" smtClean="0">
                <a:latin typeface="Calibri" pitchFamily="34" charset="0"/>
                <a:cs typeface="Arial" charset="0"/>
              </a:rPr>
              <a:t>(Manta</a:t>
            </a:r>
            <a:r>
              <a:rPr lang="en-GB" altLang="en-US" sz="1800" dirty="0">
                <a:latin typeface="Calibri" pitchFamily="34" charset="0"/>
                <a:cs typeface="Arial" charset="0"/>
              </a:rPr>
              <a:t>)</a:t>
            </a:r>
            <a:endParaRPr lang="en-GB" altLang="en-US" sz="1800" dirty="0">
              <a:effectLst/>
              <a:latin typeface="Calibri" pitchFamily="34" charset="0"/>
              <a:cs typeface="Arial" charset="0"/>
            </a:endParaRPr>
          </a:p>
        </p:txBody>
      </p:sp>
      <p:grpSp>
        <p:nvGrpSpPr>
          <p:cNvPr id="40" name="Group 39"/>
          <p:cNvGrpSpPr/>
          <p:nvPr/>
        </p:nvGrpSpPr>
        <p:grpSpPr>
          <a:xfrm>
            <a:off x="6137502" y="814713"/>
            <a:ext cx="2997200" cy="2608719"/>
            <a:chOff x="6326529" y="990600"/>
            <a:chExt cx="2997200" cy="2608719"/>
          </a:xfrm>
        </p:grpSpPr>
        <p:pic>
          <p:nvPicPr>
            <p:cNvPr id="41" name="Picture 6" descr="http://31.media.tumblr.com/tumblr_lw63xrzuPm1r62u4to1_500.jpg"/>
            <p:cNvPicPr>
              <a:picLocks noChangeAspect="1" noChangeArrowheads="1"/>
            </p:cNvPicPr>
            <p:nvPr/>
          </p:nvPicPr>
          <p:blipFill>
            <a:blip r:embed="rId5">
              <a:extLst>
                <a:ext uri="{28A0092B-C50C-407E-A947-70E740481C1C}">
                  <a14:useLocalDpi xmlns:a14="http://schemas.microsoft.com/office/drawing/2010/main" val="0"/>
                </a:ext>
              </a:extLst>
            </a:blip>
            <a:srcRect l="-591" t="475" r="15434" b="19846"/>
            <a:stretch>
              <a:fillRect/>
            </a:stretch>
          </p:blipFill>
          <p:spPr bwMode="auto">
            <a:xfrm>
              <a:off x="6613334" y="990600"/>
              <a:ext cx="2423590" cy="169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TextBox 41"/>
            <p:cNvSpPr txBox="1">
              <a:spLocks noChangeArrowheads="1"/>
            </p:cNvSpPr>
            <p:nvPr/>
          </p:nvSpPr>
          <p:spPr bwMode="auto">
            <a:xfrm>
              <a:off x="6326529" y="2683331"/>
              <a:ext cx="29972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sz="2400">
                  <a:solidFill>
                    <a:schemeClr val="tx1"/>
                  </a:solidFill>
                  <a:latin typeface="Arial" charset="0"/>
                </a:defRPr>
              </a:lvl1pPr>
              <a:lvl2pPr marL="742950" indent="-285750" algn="l">
                <a:defRPr sz="2400">
                  <a:solidFill>
                    <a:schemeClr val="tx1"/>
                  </a:solidFill>
                  <a:latin typeface="Arial" charset="0"/>
                </a:defRPr>
              </a:lvl2pPr>
              <a:lvl3pPr marL="1143000" indent="-228600" algn="l">
                <a:defRPr sz="2400">
                  <a:solidFill>
                    <a:schemeClr val="tx1"/>
                  </a:solidFill>
                  <a:latin typeface="Arial" charset="0"/>
                </a:defRPr>
              </a:lvl3pPr>
              <a:lvl4pPr marL="1600200" indent="-228600" algn="l">
                <a:defRPr sz="2400">
                  <a:solidFill>
                    <a:schemeClr val="tx1"/>
                  </a:solidFill>
                  <a:latin typeface="Arial" charset="0"/>
                </a:defRPr>
              </a:lvl4pPr>
              <a:lvl5pPr marL="2057400" indent="-228600" algn="l">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r>
                <a:rPr lang="en-GB" altLang="en-US" sz="1800" i="1" dirty="0" err="1">
                  <a:effectLst/>
                  <a:latin typeface="Calibri" pitchFamily="34" charset="0"/>
                  <a:cs typeface="Arial" charset="0"/>
                </a:rPr>
                <a:t>Sphyrna</a:t>
              </a:r>
              <a:r>
                <a:rPr lang="en-GB" altLang="en-US" sz="1800" i="1" dirty="0">
                  <a:effectLst/>
                  <a:latin typeface="Calibri" pitchFamily="34" charset="0"/>
                  <a:cs typeface="Arial" charset="0"/>
                </a:rPr>
                <a:t> </a:t>
              </a:r>
              <a:r>
                <a:rPr lang="en-GB" altLang="en-US" sz="1800" i="1" dirty="0" err="1">
                  <a:effectLst/>
                  <a:latin typeface="Calibri" pitchFamily="34" charset="0"/>
                  <a:cs typeface="Arial" charset="0"/>
                </a:rPr>
                <a:t>lewini</a:t>
              </a:r>
              <a:r>
                <a:rPr lang="en-GB" altLang="en-US" sz="1800" dirty="0">
                  <a:effectLst/>
                  <a:latin typeface="Calibri" pitchFamily="34" charset="0"/>
                  <a:cs typeface="Arial" charset="0"/>
                </a:rPr>
                <a:t>, </a:t>
              </a:r>
              <a:r>
                <a:rPr lang="en-GB" altLang="en-US" sz="1800" i="1" dirty="0" err="1">
                  <a:effectLst/>
                  <a:latin typeface="Calibri" pitchFamily="34" charset="0"/>
                  <a:cs typeface="Arial" charset="0"/>
                </a:rPr>
                <a:t>S.mokarran</a:t>
              </a:r>
              <a:r>
                <a:rPr lang="en-GB" altLang="en-US" sz="1800" dirty="0">
                  <a:effectLst/>
                  <a:latin typeface="Calibri" pitchFamily="34" charset="0"/>
                  <a:cs typeface="Arial" charset="0"/>
                </a:rPr>
                <a:t>, </a:t>
              </a:r>
              <a:br>
                <a:rPr lang="en-GB" altLang="en-US" sz="1800" dirty="0">
                  <a:effectLst/>
                  <a:latin typeface="Calibri" pitchFamily="34" charset="0"/>
                  <a:cs typeface="Arial" charset="0"/>
                </a:rPr>
              </a:br>
              <a:r>
                <a:rPr lang="en-GB" altLang="en-US" sz="1800" i="1" dirty="0">
                  <a:effectLst/>
                  <a:latin typeface="Calibri" pitchFamily="34" charset="0"/>
                  <a:cs typeface="Arial" charset="0"/>
                </a:rPr>
                <a:t>S. </a:t>
              </a:r>
              <a:r>
                <a:rPr lang="en-GB" altLang="en-US" sz="1800" i="1" dirty="0" err="1" smtClean="0">
                  <a:effectLst/>
                  <a:latin typeface="Calibri" pitchFamily="34" charset="0"/>
                  <a:cs typeface="Arial" charset="0"/>
                </a:rPr>
                <a:t>zygaena</a:t>
              </a:r>
              <a:r>
                <a:rPr lang="en-GB" altLang="en-US" sz="1800" dirty="0" smtClean="0">
                  <a:effectLst/>
                  <a:latin typeface="Calibri" pitchFamily="34" charset="0"/>
                  <a:cs typeface="Arial" charset="0"/>
                </a:rPr>
                <a:t> </a:t>
              </a:r>
              <a:r>
                <a:rPr lang="en-GB" altLang="en-US" sz="1800" dirty="0">
                  <a:effectLst/>
                  <a:latin typeface="Calibri" pitchFamily="34" charset="0"/>
                  <a:cs typeface="Arial" charset="0"/>
                </a:rPr>
                <a:t/>
              </a:r>
              <a:br>
                <a:rPr lang="en-GB" altLang="en-US" sz="1800" dirty="0">
                  <a:effectLst/>
                  <a:latin typeface="Calibri" pitchFamily="34" charset="0"/>
                  <a:cs typeface="Arial" charset="0"/>
                </a:rPr>
              </a:br>
              <a:r>
                <a:rPr lang="en-GB" altLang="en-US" sz="1800" dirty="0">
                  <a:latin typeface="Calibri" pitchFamily="34" charset="0"/>
                  <a:cs typeface="Arial" charset="0"/>
                </a:rPr>
                <a:t>(</a:t>
              </a:r>
              <a:r>
                <a:rPr lang="en-GB" altLang="en-US" sz="1800" dirty="0" err="1" smtClean="0">
                  <a:latin typeface="Calibri" pitchFamily="34" charset="0"/>
                  <a:cs typeface="Arial" charset="0"/>
                </a:rPr>
                <a:t>tubarão-martelo</a:t>
              </a:r>
              <a:r>
                <a:rPr lang="en-GB" altLang="en-US" sz="1800" dirty="0">
                  <a:latin typeface="Calibri" pitchFamily="34" charset="0"/>
                  <a:cs typeface="Arial" charset="0"/>
                </a:rPr>
                <a:t>)</a:t>
              </a:r>
              <a:endParaRPr lang="en-GB" altLang="en-US" sz="1800" i="1" dirty="0">
                <a:effectLst/>
                <a:latin typeface="Calibri" pitchFamily="34" charset="0"/>
                <a:cs typeface="Arial" charset="0"/>
              </a:endParaRPr>
            </a:p>
          </p:txBody>
        </p:sp>
      </p:grpSp>
      <p:sp>
        <p:nvSpPr>
          <p:cNvPr id="43" name="Rectangle 42"/>
          <p:cNvSpPr>
            <a:spLocks noChangeArrowheads="1"/>
          </p:cNvSpPr>
          <p:nvPr/>
        </p:nvSpPr>
        <p:spPr bwMode="auto">
          <a:xfrm>
            <a:off x="4747647" y="5959813"/>
            <a:ext cx="2895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sz="2400">
                <a:solidFill>
                  <a:schemeClr val="tx1"/>
                </a:solidFill>
                <a:latin typeface="Arial" charset="0"/>
              </a:defRPr>
            </a:lvl1pPr>
            <a:lvl2pPr marL="742950" indent="-285750" algn="l">
              <a:defRPr sz="2400">
                <a:solidFill>
                  <a:schemeClr val="tx1"/>
                </a:solidFill>
                <a:latin typeface="Arial" charset="0"/>
              </a:defRPr>
            </a:lvl2pPr>
            <a:lvl3pPr marL="1143000" indent="-228600" algn="l">
              <a:defRPr sz="2400">
                <a:solidFill>
                  <a:schemeClr val="tx1"/>
                </a:solidFill>
                <a:latin typeface="Arial" charset="0"/>
              </a:defRPr>
            </a:lvl3pPr>
            <a:lvl4pPr marL="1600200" indent="-228600" algn="l">
              <a:defRPr sz="2400">
                <a:solidFill>
                  <a:schemeClr val="tx1"/>
                </a:solidFill>
                <a:latin typeface="Arial" charset="0"/>
              </a:defRPr>
            </a:lvl4pPr>
            <a:lvl5pPr marL="2057400" indent="-228600" algn="l">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r>
              <a:rPr lang="pt-PT" altLang="en-US" sz="1800" b="1" dirty="0" smtClean="0">
                <a:solidFill>
                  <a:srgbClr val="002060"/>
                </a:solidFill>
                <a:latin typeface="Calibri" pitchFamily="34" charset="0"/>
                <a:cs typeface="Arial" charset="0"/>
              </a:rPr>
              <a:t>Entrada </a:t>
            </a:r>
            <a:r>
              <a:rPr lang="pt-PT" altLang="en-US" sz="1800" b="1" dirty="0">
                <a:solidFill>
                  <a:srgbClr val="002060"/>
                </a:solidFill>
                <a:latin typeface="Calibri" pitchFamily="34" charset="0"/>
                <a:cs typeface="Arial" charset="0"/>
              </a:rPr>
              <a:t>em vigor </a:t>
            </a:r>
            <a:r>
              <a:rPr lang="pt-PT" altLang="en-US" sz="1800" b="1" dirty="0" smtClean="0">
                <a:solidFill>
                  <a:srgbClr val="002060"/>
                </a:solidFill>
                <a:latin typeface="Calibri" pitchFamily="34" charset="0"/>
                <a:cs typeface="Arial" charset="0"/>
              </a:rPr>
              <a:t>em 14 </a:t>
            </a:r>
            <a:r>
              <a:rPr lang="pt-PT" altLang="en-US" sz="1800" b="1" dirty="0">
                <a:solidFill>
                  <a:srgbClr val="002060"/>
                </a:solidFill>
                <a:latin typeface="Calibri" pitchFamily="34" charset="0"/>
                <a:cs typeface="Arial" charset="0"/>
              </a:rPr>
              <a:t>de </a:t>
            </a:r>
            <a:r>
              <a:rPr lang="pt-PT" altLang="en-US" sz="1800" b="1" dirty="0" smtClean="0">
                <a:solidFill>
                  <a:srgbClr val="002060"/>
                </a:solidFill>
                <a:latin typeface="Calibri" pitchFamily="34" charset="0"/>
                <a:cs typeface="Arial" charset="0"/>
              </a:rPr>
              <a:t>Setembro </a:t>
            </a:r>
            <a:r>
              <a:rPr lang="pt-PT" altLang="en-US" sz="1800" b="1" dirty="0">
                <a:solidFill>
                  <a:srgbClr val="002060"/>
                </a:solidFill>
                <a:latin typeface="Calibri" pitchFamily="34" charset="0"/>
                <a:cs typeface="Arial" charset="0"/>
              </a:rPr>
              <a:t>de 2014</a:t>
            </a:r>
            <a:endParaRPr lang="en-GB" altLang="en-US" sz="1800" b="1" dirty="0">
              <a:solidFill>
                <a:srgbClr val="002060"/>
              </a:solidFill>
              <a:effectLst/>
              <a:latin typeface="Calibri" pitchFamily="34" charset="0"/>
              <a:cs typeface="Arial" charset="0"/>
            </a:endParaRPr>
          </a:p>
        </p:txBody>
      </p:sp>
      <p:grpSp>
        <p:nvGrpSpPr>
          <p:cNvPr id="44" name="Group 43"/>
          <p:cNvGrpSpPr/>
          <p:nvPr/>
        </p:nvGrpSpPr>
        <p:grpSpPr>
          <a:xfrm>
            <a:off x="3308464" y="3438155"/>
            <a:ext cx="3022260" cy="2152662"/>
            <a:chOff x="3342011" y="4248138"/>
            <a:chExt cx="3022260" cy="2152662"/>
          </a:xfrm>
        </p:grpSpPr>
        <p:sp>
          <p:nvSpPr>
            <p:cNvPr id="45" name="Rectangle 44"/>
            <p:cNvSpPr>
              <a:spLocks noChangeArrowheads="1"/>
            </p:cNvSpPr>
            <p:nvPr/>
          </p:nvSpPr>
          <p:spPr bwMode="auto">
            <a:xfrm>
              <a:off x="3836269" y="5754469"/>
              <a:ext cx="203374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defRPr sz="2400">
                  <a:solidFill>
                    <a:schemeClr val="tx1"/>
                  </a:solidFill>
                  <a:latin typeface="Arial" charset="0"/>
                </a:defRPr>
              </a:lvl1pPr>
              <a:lvl2pPr marL="742950" indent="-285750" algn="l">
                <a:defRPr sz="2400">
                  <a:solidFill>
                    <a:schemeClr val="tx1"/>
                  </a:solidFill>
                  <a:latin typeface="Arial" charset="0"/>
                </a:defRPr>
              </a:lvl2pPr>
              <a:lvl3pPr marL="1143000" indent="-228600" algn="l">
                <a:defRPr sz="2400">
                  <a:solidFill>
                    <a:schemeClr val="tx1"/>
                  </a:solidFill>
                  <a:latin typeface="Arial" charset="0"/>
                </a:defRPr>
              </a:lvl3pPr>
              <a:lvl4pPr marL="1600200" indent="-228600" algn="l">
                <a:defRPr sz="2400">
                  <a:solidFill>
                    <a:schemeClr val="tx1"/>
                  </a:solidFill>
                  <a:latin typeface="Arial" charset="0"/>
                </a:defRPr>
              </a:lvl4pPr>
              <a:lvl5pPr marL="2057400" indent="-228600" algn="l">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r>
                <a:rPr lang="en-GB" altLang="en-US" sz="1800" i="1" dirty="0" err="1" smtClean="0">
                  <a:effectLst/>
                  <a:latin typeface="Calibri" pitchFamily="34" charset="0"/>
                  <a:cs typeface="Arial" charset="0"/>
                </a:rPr>
                <a:t>Lamna</a:t>
              </a:r>
              <a:r>
                <a:rPr lang="en-GB" altLang="en-US" sz="1800" i="1" dirty="0" smtClean="0">
                  <a:effectLst/>
                  <a:latin typeface="Calibri" pitchFamily="34" charset="0"/>
                  <a:cs typeface="Arial" charset="0"/>
                </a:rPr>
                <a:t> </a:t>
              </a:r>
              <a:r>
                <a:rPr lang="en-GB" altLang="en-US" sz="1800" i="1" dirty="0" err="1" smtClean="0">
                  <a:effectLst/>
                  <a:latin typeface="Calibri" pitchFamily="34" charset="0"/>
                  <a:cs typeface="Arial" charset="0"/>
                </a:rPr>
                <a:t>nasus</a:t>
              </a:r>
              <a:r>
                <a:rPr lang="en-GB" altLang="en-US" sz="1800" i="1" dirty="0">
                  <a:effectLst/>
                  <a:latin typeface="Calibri" pitchFamily="34" charset="0"/>
                  <a:cs typeface="Arial" charset="0"/>
                </a:rPr>
                <a:t/>
              </a:r>
              <a:br>
                <a:rPr lang="en-GB" altLang="en-US" sz="1800" i="1" dirty="0">
                  <a:effectLst/>
                  <a:latin typeface="Calibri" pitchFamily="34" charset="0"/>
                  <a:cs typeface="Arial" charset="0"/>
                </a:rPr>
              </a:br>
              <a:r>
                <a:rPr lang="en-GB" altLang="en-US" sz="1800" dirty="0" smtClean="0">
                  <a:latin typeface="Calibri" pitchFamily="34" charset="0"/>
                  <a:cs typeface="Arial" charset="0"/>
                </a:rPr>
                <a:t>(</a:t>
              </a:r>
              <a:r>
                <a:rPr lang="en-GB" altLang="en-US" sz="1800" dirty="0" err="1" smtClean="0">
                  <a:latin typeface="Calibri" pitchFamily="34" charset="0"/>
                  <a:cs typeface="Arial" charset="0"/>
                </a:rPr>
                <a:t>tubarão-sardo</a:t>
              </a:r>
              <a:r>
                <a:rPr lang="en-GB" altLang="en-US" sz="1800" dirty="0">
                  <a:latin typeface="Calibri" pitchFamily="34" charset="0"/>
                  <a:cs typeface="Arial" charset="0"/>
                </a:rPr>
                <a:t>)</a:t>
              </a:r>
              <a:endParaRPr lang="en-GB" altLang="en-US" sz="1800" dirty="0">
                <a:effectLst/>
                <a:latin typeface="Calibri" pitchFamily="34" charset="0"/>
                <a:cs typeface="Arial" charset="0"/>
              </a:endParaRPr>
            </a:p>
          </p:txBody>
        </p:sp>
        <p:pic>
          <p:nvPicPr>
            <p:cNvPr id="46" name="Picture 2"/>
            <p:cNvPicPr>
              <a:picLocks noChangeAspect="1" noChangeArrowheads="1"/>
            </p:cNvPicPr>
            <p:nvPr/>
          </p:nvPicPr>
          <p:blipFill>
            <a:blip r:embed="rId6">
              <a:extLst>
                <a:ext uri="{28A0092B-C50C-407E-A947-70E740481C1C}">
                  <a14:useLocalDpi xmlns:a14="http://schemas.microsoft.com/office/drawing/2010/main" val="0"/>
                </a:ext>
              </a:extLst>
            </a:blip>
            <a:srcRect l="6284" t="8624" b="14188"/>
            <a:stretch>
              <a:fillRect/>
            </a:stretch>
          </p:blipFill>
          <p:spPr bwMode="auto">
            <a:xfrm>
              <a:off x="3342011" y="4248138"/>
              <a:ext cx="3022260" cy="157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7" name="Group 46"/>
          <p:cNvGrpSpPr/>
          <p:nvPr/>
        </p:nvGrpSpPr>
        <p:grpSpPr>
          <a:xfrm>
            <a:off x="3115637" y="814713"/>
            <a:ext cx="3386138" cy="2357200"/>
            <a:chOff x="3273425" y="975181"/>
            <a:chExt cx="3386138" cy="2357200"/>
          </a:xfrm>
        </p:grpSpPr>
        <p:sp>
          <p:nvSpPr>
            <p:cNvPr id="48" name="TextBox 47"/>
            <p:cNvSpPr txBox="1">
              <a:spLocks noChangeArrowheads="1"/>
            </p:cNvSpPr>
            <p:nvPr/>
          </p:nvSpPr>
          <p:spPr bwMode="auto">
            <a:xfrm>
              <a:off x="3273425" y="2686050"/>
              <a:ext cx="338613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sz="2400">
                  <a:solidFill>
                    <a:schemeClr val="tx1"/>
                  </a:solidFill>
                  <a:latin typeface="Arial" charset="0"/>
                </a:defRPr>
              </a:lvl1pPr>
              <a:lvl2pPr marL="742950" indent="-285750" algn="l">
                <a:defRPr sz="2400">
                  <a:solidFill>
                    <a:schemeClr val="tx1"/>
                  </a:solidFill>
                  <a:latin typeface="Arial" charset="0"/>
                </a:defRPr>
              </a:lvl2pPr>
              <a:lvl3pPr marL="1143000" indent="-228600" algn="l">
                <a:defRPr sz="2400">
                  <a:solidFill>
                    <a:schemeClr val="tx1"/>
                  </a:solidFill>
                  <a:latin typeface="Arial" charset="0"/>
                </a:defRPr>
              </a:lvl3pPr>
              <a:lvl4pPr marL="1600200" indent="-228600" algn="l">
                <a:defRPr sz="2400">
                  <a:solidFill>
                    <a:schemeClr val="tx1"/>
                  </a:solidFill>
                  <a:latin typeface="Arial" charset="0"/>
                </a:defRPr>
              </a:lvl4pPr>
              <a:lvl5pPr marL="2057400" indent="-228600" algn="l">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r>
                <a:rPr lang="en-GB" altLang="en-US" sz="1800" i="1" dirty="0" err="1">
                  <a:effectLst/>
                  <a:latin typeface="Calibri" pitchFamily="34" charset="0"/>
                  <a:cs typeface="Arial" charset="0"/>
                </a:rPr>
                <a:t>Carcharhinus</a:t>
              </a:r>
              <a:r>
                <a:rPr lang="en-GB" altLang="en-US" sz="1800" i="1" dirty="0">
                  <a:effectLst/>
                  <a:latin typeface="Calibri" pitchFamily="34" charset="0"/>
                  <a:cs typeface="Arial" charset="0"/>
                </a:rPr>
                <a:t> </a:t>
              </a:r>
              <a:r>
                <a:rPr lang="en-GB" altLang="en-US" sz="1800" i="1" dirty="0" err="1" smtClean="0">
                  <a:effectLst/>
                  <a:latin typeface="Calibri" pitchFamily="34" charset="0"/>
                  <a:cs typeface="Arial" charset="0"/>
                </a:rPr>
                <a:t>longimanus</a:t>
              </a:r>
              <a:r>
                <a:rPr lang="en-GB" altLang="en-US" sz="1800" dirty="0" smtClean="0">
                  <a:effectLst/>
                  <a:latin typeface="Calibri" pitchFamily="34" charset="0"/>
                  <a:cs typeface="Arial" charset="0"/>
                </a:rPr>
                <a:t> </a:t>
              </a:r>
              <a:r>
                <a:rPr lang="en-GB" altLang="en-US" sz="1800" dirty="0">
                  <a:latin typeface="Calibri" pitchFamily="34" charset="0"/>
                  <a:cs typeface="Arial" charset="0"/>
                </a:rPr>
                <a:t>(</a:t>
              </a:r>
              <a:r>
                <a:rPr lang="en-GB" altLang="en-US" sz="1800" dirty="0" err="1" smtClean="0">
                  <a:latin typeface="Calibri" pitchFamily="34" charset="0"/>
                  <a:cs typeface="Arial" charset="0"/>
                </a:rPr>
                <a:t>Tubarão</a:t>
              </a:r>
              <a:r>
                <a:rPr lang="en-GB" altLang="en-US" sz="1800" dirty="0" smtClean="0">
                  <a:latin typeface="Calibri" pitchFamily="34" charset="0"/>
                  <a:cs typeface="Arial" charset="0"/>
                </a:rPr>
                <a:t>-de-</a:t>
              </a:r>
              <a:r>
                <a:rPr lang="en-GB" altLang="en-US" sz="1800" dirty="0" err="1" smtClean="0">
                  <a:latin typeface="Calibri" pitchFamily="34" charset="0"/>
                  <a:cs typeface="Arial" charset="0"/>
                </a:rPr>
                <a:t>pontas</a:t>
              </a:r>
              <a:r>
                <a:rPr lang="en-GB" altLang="en-US" sz="1800" dirty="0" smtClean="0">
                  <a:latin typeface="Calibri" pitchFamily="34" charset="0"/>
                  <a:cs typeface="Arial" charset="0"/>
                </a:rPr>
                <a:t>-</a:t>
              </a:r>
              <a:r>
                <a:rPr lang="en-GB" altLang="en-US" sz="1800" dirty="0" err="1" smtClean="0">
                  <a:latin typeface="Calibri" pitchFamily="34" charset="0"/>
                  <a:cs typeface="Arial" charset="0"/>
                </a:rPr>
                <a:t>brancas</a:t>
              </a:r>
              <a:r>
                <a:rPr lang="en-GB" altLang="en-US" sz="1800" dirty="0" smtClean="0">
                  <a:latin typeface="Calibri" pitchFamily="34" charset="0"/>
                  <a:cs typeface="Arial" charset="0"/>
                </a:rPr>
                <a:t>)</a:t>
              </a:r>
              <a:endParaRPr lang="en-GB" altLang="en-US" sz="1800" dirty="0">
                <a:effectLst/>
                <a:latin typeface="Calibri" pitchFamily="34" charset="0"/>
                <a:cs typeface="Arial" charset="0"/>
              </a:endParaRPr>
            </a:p>
          </p:txBody>
        </p:sp>
        <p:pic>
          <p:nvPicPr>
            <p:cNvPr id="49" name="Picture 1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75487" y="975181"/>
              <a:ext cx="2572514" cy="1708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flat" cmpd="sng" algn="ctr">
                  <a:solidFill>
                    <a:schemeClr val="accent2"/>
                  </a:solidFill>
                  <a:prstDash val="solid"/>
                  <a:miter lim="800000"/>
                  <a:headEnd type="none" w="med" len="med"/>
                  <a:tailEnd type="none" w="lg" len="med"/>
                </a14:hiddenLine>
              </a:ext>
            </a:extLst>
          </p:spPr>
        </p:pic>
      </p:grpSp>
      <p:sp>
        <p:nvSpPr>
          <p:cNvPr id="50" name="AutoShape 20" descr="data:image/jpeg;base64,/9j/4AAQSkZJRgABAQAAAQABAAD/2wCEAAkGBxQSEhUUEhQVFBIUFBQUFRQUFBQUFBUUFBQWFhQUFRQYHCggGBolHBQVITEhJSkrLi4uFx8zODMsNygtLisBCgoKDg0OGhAQGiwmICQsLCwsLCwsLCwsLCwsLCwsLCwsLCwsLCwsLCwsLCwsLCwsLCwsLCwsLCwsLCw3LCwsLP/AABEIAKgBLAMBIgACEQEDEQH/xAAbAAACAwEBAQAAAAAAAAAAAAABAgADBAUGB//EADkQAAEDAgQDBQcDAwUBAQAAAAEAAhEDIQQSMUEFUWEicYGRoQYTMrHB0fAUQlIVI+FicoKS8bIz/8QAGgEAAwEBAQEAAAAAAAAAAAAAAAECAwQFBv/EACMRAAICAQQDAQADAAAAAAAAAAABAhEDEiExQQQTUSIyQmH/2gAMAwEAAhEDEQA/AOM1vTyTtZ3opgvpjxhRT7kciZGEALH5KIUIUAQA0IwlCiQDNCOVLPVEO6oHYYUQ8UYQFgzKZlIUyhAWHVLCcNCmRAxFCFZHRTwQBUGo5U4RugBITKVXhgl3pcoYd4eJGkxdQpxbpDaaGjolPgrhTQNIKhFcBQgK0sS5egRYFcD8CaOiYqR1SEKB0CgH5CcNUtyQMAcpmQgIlIAOclJVhKE9EAVygnKBCAFhKWq0hLlSAzppKKLQtiBbokFMQpKQCFpUVikphYkIgJgmSAQNRypk0oGLl6J2sQTAIAXIp7vuTqBIBWtTEJmhNCBlcJmhMAjCQCFMHAXOgue5NCycQPY71GSVRbHFWzk8RxJc4jS57lq4LUs4dQfSPoua5q18KfFQDZ1vHZceKVSN5r8nbCkJ8qkLuOYrhTKnhFAyqFAE8IQgQpQITkIEICxC1EeCJCjUUOyQoQjKBQApAQITlLKKAUJSmlBwRQWUohBQLUzsYopQUZSCwqQgCigLCAiEAiigCAiAoEQkMMIgKBEBAwwo0JwFbh8M5xhoJPQSpbSKSZU1qdrV1qPAqtszcoPOT6CV1aHsveHOcDqOxDY75t5LCXkQXZoscmeWFNMKa9tT9k2dT/zH0CuHspT3kf8Ab5/4WT8uBfpkeF90gcDnIB6+i9+72VoxMu6xJI8FZh+EUmHsx0Lmk/Wyyy+TGUaRccLTPkOMwBBMbFYgwtMja4X2zE8GpuzgspuLm8i094XkeJew7oLqRDv9JMOHmLrGM0W4nCoVMzQ4bjyO4TwlZwmvQPapuynWBmjrZW5V6OPIpI5JQaZUUE7mpFrZBJSkqFISgBpQJSylJVCGJQzJCkLkCsuzKEqjMiHIodlrXgXOgubxIGonZDMsuLqw08zYd2hIT51C3Y3wWPcgSqi5DOrJsMoylUCskdRLKkoAaUyRGUANKKRMkNDhOEKbZMC55DVd7h/s3Uc0VHyGTEC7ifkFnPJGG7ZcYOXBx6VIkgAEk6AAk+QXbwPs3Vf8XYtMOu89AwX84XY4fQp0wWsaBUF5NRjXHoRJce6yZ3E2A5KjSCTrBHiXSZ32XDk8tv8AijqjhXYmF9nA0A5Re39yXOnctawwPGV2cNwtjNRJGxy200Go81kpYqnTq3e5sGLCB/LTkZ8VveXT7xtTMyYDswi+0Fcc8knyzZRS4NlPCNH7T4OKvqU87RkMEWgkj13VVLHgEB2USOy4aGe49Cs3E8W4GJI7juOXNZbl7F+eQQbFuoPI8imbUI/dI5TdV0avvmE2FQCP93KfJcSrxLKcr7OBuemgJ+R8FSEehp4kEwbEbxccs3TqEH8QaCW1AAR+4X8e5ee4tjMobVY67bPG7Z36tPklPFm1qcQA8D6XHd8vBPTYaj0b6rX2MWiCOukFVVXxZ+ovO5A38F4Z3EXNDqUkEdppB1bPab1G47l0eB+0AcQyoZJsCbw6LeB0T00TqPRYus2AToYh4vHfzWWsxp+NrXjqAbc2lcH+qw51Mnsmcs7dEmH4m0y2Y1I5tI1b3bq0qJbOrX4PhnzEttIjXy0suFiuAgHsv7pGo6ELf/UwYkwfSeaqfjRMGPsd1tCc12RJJ9HJPA6x+EB3+0ifIrBisI9hh7XNPUEL1VHGi+YwRqQdjo8fVUcT412zo5sgOa4SLizgtV5Er3Rm8aPJFIu9V4hhiYqUw3q3/CprYLCuBy1i2dCCD6FbryI9oz9bOI8pSV1GcIkANqsdtJ7M+UqrEcFrNMZJnQtMgjpzWscsH2Q4SOaCi0o1qDmmHNLTycCPmqa4IFgdLmDATlNRVhGLbMeKr5nWmPtZbQ6y47dZXUa5Rh3seTYYuQJSEpcy3MrNMqSqwVMyuhWWqAqsOTAqRIeUwSAro8M4earw0vayb9o3McgAb96ic4wVyLjFy4MQW7CYIvI62ABlx7guzh8FQbTe9oFQ0wC73rZbBMWaCCtp4iyhTd7qmxrvdBxc1rpOfYAu5bLhyeZt+Tqh49bsDjRwbaeZrszwT2Zmebng+jVyMVxWuw+8a8up2EsJyQdsurSuWeNVqktzyNWh1hG4gmAqTx33TobFRr2AkWibg9YtuuJyb3Z0pJcHQxeIbUyuBIIlrjJdaxF9xE9VtxPEGuaIe5zqU0zmAGZhFoymZBsD1XkGYpwDgLNcZjlckR5qtz3Ekkm+vVKw2PolTiDKmGa4vDY7I0L5b/K0SLd4WPBcbDi6kNHtiASB7wDsuaLxcLwjqhAgEwrsLiC1wIsQQUmhnqKHEHxE/CdCTEHUd0/NepHHRXoZfhe0AsdvYxHyXzrEYvtkg6381ZRxh0mJM+Y/8RQj1VLjZaYmJm86TqreMY5tWiKoP9xhyVBzGkx4Lxtcuab6m91WeIkZgLhwEz8wqQjqv4ubSSRGU9WmyrwXEC1xbPPKTzFx+dVwy8qt1YgzeR9FaQmdbGY7tyDbUdNyPmko4wzIMbjvGi5dSpf1RpPN/wA1TaEekxuLLznGph1uZ+L1lVVMQcwd/KD/AMvyfNckYq0d/qq/1JiEJCO47Exp4TyOn2TnGFwnw8Rp+dFwxiynZjAJ5H5q0JnRxPETGu0eB2XMfjnGZPRB9cGVkqK6IbNGdz53gfnzVgwL97d/es+AnN6/nkuo/ELSMbM3KjO3BvGjo8d5gLZSxtdrcpqnLYxYwY1EiyyvxgVD6zj0VrEmS8lHTxPHMQW5XVnEDm1nziVhbxSqbZ3EcjDge8EXWVzOZPyUZUySQJ6bwtPRS4I9gMQ9s3EPm5EBpB2yxY9y1tpE6b9QuS6rmLjzJ8l0LkDew5HZPF2Eyyo0jUQqXO5KZ+evWVW5y6EjJs1AqSq5RlWQWArRhqWY3MN3cdB9+5Z216TA41SbNORo/c7YE7N3O+iyUOIO1Gs2JGg5AaBcfkeUoPSuTqwYdW74PWnh9OmaZLs1N+jg2CY55iMqetgGYd7ajXuqnMJZlAgESLgmAvPMruqNDXEuAMjp4Lq0MTUy5Y7Ntei8xzlJ3JnatMVSOtj3CgXtykjEsza2AJkNHdC8vieJVA63YtljoBC6mKfVrZWzJaYaAA0+MarGOGPeYIOsEzIBU0x6kcU1TqVgo0cr5HW3TRemf7P1ZjKfojQ4FVJjIfGwRpYaqOM1qsFIr1uH9mRYveB0aJ9StzeC4ZuoJ73H6KtBOo8J7uyGRfQWcOw38B5n7rnYz2aa4zTcAORn5oaCzx4plMKZXrKfssZ+MRa9+V7bJn+zBEQ4HnaO+EaQ1HmBThVFi9/xDhDHsAFnNFjzMRfvXJwfs46e3DRy1KpRJ1HmWYcusAT3Jzw2o8EtaTAvbyXvcHgGUh2RfmdU1SkFokKz5tUoEZCf3Ntz3Bt3tVdI3A7/AEXtq2BYKYESG5yJJ/dM+pK8B73K6eqT2Bbm0sVbwr2VmG5d6ErQ33BE+8AM6QQI3F0rQbnNcEAJXXpYKk+Q2oDyAWilgWs6u5/4VxRLZyqeCduIHMouwx3K6GJqLBUqrojExlITCtjNJAIjU/RWvLSJF9t/NZqwBIkA+Nvmgw5TLSRNiNiPFXHHKzOU0Ow8k0qoORL7rrjBIw1WElAuSOcgXKibKajYdI0N/ur2Gw1SkWS0XbCbFZaKnsaam4lpcgEhKGZbGVmoFMqi5SU6CwYmlmFtRp9k+DeHWIg8o0QBTNMGd1yeR4+vdcnRhz6NnwdrCcMdrA8SF6Hh2HDR2ocTtyXmMNxlzdbha28dauCWFx6OxZE+z1lOqxtw0DuF1jwOGa01CCS0nMM2rXGcwHMaLz540lPF+sKdI9R6mpVAWWrxIBecbxfMcrAXO8Y8/srKGHzkuqSYFpBFMW5b96T2KSs3v4uXEhgLtp0b57qr9PVqkNcSJNwyRbnmXQweCc8QBkBy9oWgXmCOcrvYHCNpiBrzOqjkukjn4LgbabRuQLnnC3UsEI1IPetTnpDVTSJsUUoSvchUrKipUVIktBSOqLPUrwqvfqkhWay9UV6sBUVMSAsNfFR3qkibH4sf7RAIzZTvF4lfN6zSL9fyF7PEV5Mz2oInkDr8gsGIpNkOIBIECdh3eKUoWNTopwj8IKTCXvFQAZxkk5t4/bC7FPF4Ws0NP6ckTJqsNN8D/UyASuBVhUigXbWSWEft/wAN9Ojg88te9uWTLXCDF7Z1t/XYdxPbqAdQw/IiVwnUWt18hCzPYCbCArhgk3sZzzR/sdqp7t7oZU7pEfWEo4cdjm1NhOmsrkBgGw8kaZDZgCTvAXVHDlj2jB5sb6Z2ncDfPadTb1e9rRpMTuVjfgXaS3wP2WVlOdA3rOQfNA4e82/4kfQql7l2iW8T6Zp/RO3LR0Jj5qPwbgASWAHSXtv4SsVekybD1lVCi3kFcfa/hMvUvpt92N3s/wC4RaWDV1N3TPf0WIUW/wAR5BEAK9OTtonVj6RaSP2mfAjynVVN+I9fmigWyRtCqnRFpsclK6yBPLT1QJVJsVUaEZSKAqyBiUS5LKkoAeVJSSpKVIdssFlZRgmDufFUtKtw+Gc/4RpuSGgeJKzlGLVGkJuzuYLBB/aMtIiCIBJBuTGq7eFc0a3Pp5LydKs6mLkHz+cQrhxUTexXlvC0z0FmTPbNxwVn9QHNeLp8SndamY0c0vWVrPTv4gOapfjgV512Ob0VL8dOiegWo9E/HDmqHY9efOJ5lI7GgKtAnI9AcSqauOAXnK3EuqzvxhO/2VKBDmju1uIRv4/YLI+uTqYXKOKP5dL+oKv1sh5EdU1wNFmrV51Kwmo4qt87yqWJsiWVI1ms0aqmpiibCwVARlbxwLsyeZvgk81YzFN0LWkjeSCfoqalMnu3SU6YnkJueSHzpihJbWy5zgdNNkEXgCC2d7mIMckhcSTP2C0jJvkhouaHOgAF0SQBJgbmylSi5oBIIB0J0Mawq2O6x1T1KxsJJy2Bkw0TPZQ+dhpfSoqShKCskaVEoRQAUEJUlAUGVFGhaG4F/KO8gJOSXI0iqUzQfoq5TB3Wyp30SkPHh32S5glIQyqf0P8AJZKBKUBSVSEWNKDuqWU7arhofqpY0LARlX4WuC7+40EHU3b/APKqqhv7T4fZJNXuVT6YMyIf+Sq5QlNxXwm39Lsx5+qGZxkhxy7dRzWeqdBz+W6Z9Sy5cy/VI6MbdWxnVD/JLJJifMmPFUgyfqrYThjbJlOi5uHA/c0+M+ihbCqUlbxhRm3Y8p6Lm5u1JbuAYJ8dlndU5CeuyqLylLIuECgzY+rewjlCQmepVTAdyiUJN9AzRSqN0LSCdCHW8QQkqO2BtyHNI2pHUfmiJeMtgc068h0Cl2ikkyzDscZy8oO1vFLTaCHEnQCBzcSBHdEnwWU1OZUp1JMDTcqXkpWytF8Fxftt53+imZZi90nkrA4q4TTV0S4tF7KxBBIDgNiLHpZWVnsIkAgkxGaYA7xdZlJVtCshcjmUH/iEoXIBlQlLKKYiKSoggC+hXy6ATzSvruJ1PmqpUlLSh2x5RlGjSL3BrRLjoLd5udLAnwWw8JqwOzMgugObMAu0H7rMLuzNr6IckuWJRb4RiUC3t4PWJIDNDB7bNbTfNeMwnlN0KfCKziBkiSB2iAGyRGaT2T2m2NzIiUvZD6h6JfDEmy6nktVXhVVpjLPZDs0gNykTJc6IEA68pVj8E8NbT93D3ZnEl7QS1hINiewwFpudY1RrXTF632jnoh8aLdT4bX2pz0dlESQADcFpJcIB1kRKz1S6k6H0wDYwYIIPVT7E9ivW1uX4XGM0q0w4fyZDX/Y+ivfhqDx/aqEO/i8EeH4VyXOBNrdP8oZk9N8bCv6W16RYYdr3gjzVZKheeZ80A76q7dCpFVWpBudreajJdcac9PJPCYulY+pt2y9SogUlBRbmYZRSIygKI69pty2UACiaLdbR9VOlLhFW3yCUEzKkbStD8Qwj4BpsIg983RqfwKMiUsJFzA2G5+yKCmcdSqxxdAFId56WUIRQJUrGojtsLY39PsohmQBVpVwDGRBSSrsJi/duzD4gDl0s7Y3TcqQlGxHMjWxQlB9Yuu52Y8zqgClF7blNBlRKiqJCillWUq2XSJ5qZOhpfSxmFebxA6kBH9NzICp96dL+a0UiyO2Dm3uAsZTkuS1GLFweKdTeHss5sxruCCLX0JFl0R7RVoI7BzNcySHE5XZgRJdezz8U7bqKLeUIy5RCk1wLU4/VP8RYgQCSJyzckk/ANT6WTN9oq2YnLTcXEOcCwnM5uXITfUZRER1lRRZyxQ5opZJfTbh+PvI/uBogyAwlp/8Az92RIMgZeXOVhxnFSX5rO7LmEPBMseXOLSQbiXm9jYeMUWMUk+DSUmJ/WqkRDBOTNDYze7LTTm8CMgFotKyYrFOqEF0SGhoi1hMfNBRdKhFcIwcm+WUoSoorJJKhKiiBklSVFEASUVFEnwBYyg46NJ9Pmkc2FFFksjui3BJCypKii2IC0SYGqavRLPigeIPhbdFRc+XI4ukawgmmFzcrYBa7PB7JmAOfI/ZZ5RUWmPi2TIoxFQiw1+iqpUZuVFFjWubTNG9MVRoiNFCVFFtoSRnYwVDqUmUVEOKew06Ha0BNmUURxsgIpKiioQQUCVFEhBdU7MQNZnfuSeMqKLLlmjWx/9k="/>
          <p:cNvSpPr>
            <a:spLocks noChangeAspect="1" noChangeArrowheads="1"/>
          </p:cNvSpPr>
          <p:nvPr/>
        </p:nvSpPr>
        <p:spPr bwMode="auto">
          <a:xfrm>
            <a:off x="174625" y="-1825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51" name="Group 50"/>
          <p:cNvGrpSpPr/>
          <p:nvPr/>
        </p:nvGrpSpPr>
        <p:grpSpPr>
          <a:xfrm>
            <a:off x="-28688" y="4664304"/>
            <a:ext cx="3195638" cy="2193696"/>
            <a:chOff x="3463925" y="4162654"/>
            <a:chExt cx="3195638" cy="2193696"/>
          </a:xfrm>
        </p:grpSpPr>
        <p:sp>
          <p:nvSpPr>
            <p:cNvPr id="52" name="Rectangle 51"/>
            <p:cNvSpPr>
              <a:spLocks noChangeArrowheads="1"/>
            </p:cNvSpPr>
            <p:nvPr/>
          </p:nvSpPr>
          <p:spPr bwMode="auto">
            <a:xfrm>
              <a:off x="3463925" y="5715000"/>
              <a:ext cx="319563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sz="2400">
                  <a:solidFill>
                    <a:schemeClr val="tx1"/>
                  </a:solidFill>
                  <a:latin typeface="Arial" charset="0"/>
                </a:defRPr>
              </a:lvl1pPr>
              <a:lvl2pPr marL="742950" indent="-285750" algn="l">
                <a:defRPr sz="2400">
                  <a:solidFill>
                    <a:schemeClr val="tx1"/>
                  </a:solidFill>
                  <a:latin typeface="Arial" charset="0"/>
                </a:defRPr>
              </a:lvl2pPr>
              <a:lvl3pPr marL="1143000" indent="-228600" algn="l">
                <a:defRPr sz="2400">
                  <a:solidFill>
                    <a:schemeClr val="tx1"/>
                  </a:solidFill>
                  <a:latin typeface="Arial" charset="0"/>
                </a:defRPr>
              </a:lvl3pPr>
              <a:lvl4pPr marL="1600200" indent="-228600" algn="l">
                <a:defRPr sz="2400">
                  <a:solidFill>
                    <a:schemeClr val="tx1"/>
                  </a:solidFill>
                  <a:latin typeface="Arial" charset="0"/>
                </a:defRPr>
              </a:lvl4pPr>
              <a:lvl5pPr marL="2057400" indent="-228600" algn="l">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r>
                <a:rPr lang="en-GB" altLang="en-US" sz="1800" i="1" dirty="0" err="1">
                  <a:effectLst/>
                  <a:latin typeface="Calibri" pitchFamily="34" charset="0"/>
                  <a:cs typeface="Arial" charset="0"/>
                </a:rPr>
                <a:t>Carcharodon</a:t>
              </a:r>
              <a:r>
                <a:rPr lang="en-GB" altLang="en-US" sz="1800" i="1" dirty="0">
                  <a:effectLst/>
                  <a:latin typeface="Calibri" pitchFamily="34" charset="0"/>
                  <a:cs typeface="Arial" charset="0"/>
                </a:rPr>
                <a:t> </a:t>
              </a:r>
              <a:r>
                <a:rPr lang="en-GB" altLang="en-US" sz="1800" i="1" dirty="0" err="1">
                  <a:effectLst/>
                  <a:latin typeface="Calibri" pitchFamily="34" charset="0"/>
                  <a:cs typeface="Arial" charset="0"/>
                </a:rPr>
                <a:t>carcharias</a:t>
              </a:r>
              <a:r>
                <a:rPr lang="en-GB" altLang="en-US" sz="1800" i="1" dirty="0">
                  <a:effectLst/>
                  <a:latin typeface="Calibri" pitchFamily="34" charset="0"/>
                  <a:cs typeface="Arial" charset="0"/>
                </a:rPr>
                <a:t/>
              </a:r>
              <a:br>
                <a:rPr lang="en-GB" altLang="en-US" sz="1800" i="1" dirty="0">
                  <a:effectLst/>
                  <a:latin typeface="Calibri" pitchFamily="34" charset="0"/>
                  <a:cs typeface="Arial" charset="0"/>
                </a:rPr>
              </a:br>
              <a:r>
                <a:rPr lang="en-GB" altLang="en-US" sz="1800" dirty="0">
                  <a:latin typeface="Calibri" pitchFamily="34" charset="0"/>
                  <a:cs typeface="Arial" charset="0"/>
                </a:rPr>
                <a:t>(</a:t>
              </a:r>
              <a:r>
                <a:rPr lang="en-GB" altLang="en-US" sz="1800" dirty="0" smtClean="0">
                  <a:latin typeface="Calibri" pitchFamily="34" charset="0"/>
                  <a:cs typeface="Arial" charset="0"/>
                </a:rPr>
                <a:t>Grand-</a:t>
              </a:r>
              <a:r>
                <a:rPr lang="en-GB" altLang="en-US" sz="1800" dirty="0" err="1" smtClean="0">
                  <a:latin typeface="Calibri" pitchFamily="34" charset="0"/>
                  <a:cs typeface="Arial" charset="0"/>
                </a:rPr>
                <a:t>tubarão</a:t>
              </a:r>
              <a:r>
                <a:rPr lang="en-GB" altLang="en-US" sz="1800" dirty="0">
                  <a:latin typeface="Calibri" pitchFamily="34" charset="0"/>
                  <a:cs typeface="Arial" charset="0"/>
                </a:rPr>
                <a:t>-</a:t>
              </a:r>
              <a:r>
                <a:rPr lang="en-GB" altLang="en-US" sz="1800" dirty="0" err="1" smtClean="0">
                  <a:latin typeface="Calibri" pitchFamily="34" charset="0"/>
                  <a:cs typeface="Arial" charset="0"/>
                </a:rPr>
                <a:t>branco</a:t>
              </a:r>
              <a:r>
                <a:rPr lang="en-GB" altLang="en-US" sz="1800" dirty="0">
                  <a:latin typeface="Calibri" pitchFamily="34" charset="0"/>
                  <a:cs typeface="Arial" charset="0"/>
                </a:rPr>
                <a:t>) </a:t>
              </a:r>
              <a:endParaRPr lang="en-GB" altLang="en-US" sz="1800" dirty="0">
                <a:effectLst/>
                <a:latin typeface="Calibri" pitchFamily="34" charset="0"/>
                <a:cs typeface="Arial" charset="0"/>
              </a:endParaRPr>
            </a:p>
          </p:txBody>
        </p:sp>
        <p:pic>
          <p:nvPicPr>
            <p:cNvPr id="53" name="Picture 2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32994" y="4162654"/>
              <a:ext cx="2857500"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flat" cmpd="sng" algn="ctr">
                  <a:solidFill>
                    <a:schemeClr val="accent2"/>
                  </a:solidFill>
                  <a:prstDash val="solid"/>
                  <a:miter lim="800000"/>
                  <a:headEnd type="none" w="med" len="med"/>
                  <a:tailEnd type="none" w="lg" len="med"/>
                </a14:hiddenLine>
              </a:ext>
            </a:extLst>
          </p:spPr>
        </p:pic>
      </p:grpSp>
      <p:grpSp>
        <p:nvGrpSpPr>
          <p:cNvPr id="54" name="Group 53"/>
          <p:cNvGrpSpPr/>
          <p:nvPr/>
        </p:nvGrpSpPr>
        <p:grpSpPr>
          <a:xfrm>
            <a:off x="-21771" y="2953324"/>
            <a:ext cx="3152775" cy="1735362"/>
            <a:chOff x="0" y="2715988"/>
            <a:chExt cx="3152775" cy="1735362"/>
          </a:xfrm>
        </p:grpSpPr>
        <p:pic>
          <p:nvPicPr>
            <p:cNvPr id="55" name="Picture 22"/>
            <p:cNvPicPr>
              <a:picLocks noChangeAspect="1" noChangeArrowheads="1"/>
            </p:cNvPicPr>
            <p:nvPr/>
          </p:nvPicPr>
          <p:blipFill rotWithShape="1">
            <a:blip r:embed="rId9">
              <a:extLst>
                <a:ext uri="{28A0092B-C50C-407E-A947-70E740481C1C}">
                  <a14:useLocalDpi xmlns:a14="http://schemas.microsoft.com/office/drawing/2010/main" val="0"/>
                </a:ext>
              </a:extLst>
            </a:blip>
            <a:srcRect t="10542" b="13894"/>
            <a:stretch/>
          </p:blipFill>
          <p:spPr bwMode="auto">
            <a:xfrm>
              <a:off x="0" y="2715988"/>
              <a:ext cx="3152775" cy="1094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flat" cmpd="sng" algn="ctr">
                  <a:solidFill>
                    <a:schemeClr val="accent2"/>
                  </a:solidFill>
                  <a:prstDash val="solid"/>
                  <a:miter lim="800000"/>
                  <a:headEnd type="none" w="med" len="med"/>
                  <a:tailEnd type="none" w="lg" len="med"/>
                </a14:hiddenLine>
              </a:ext>
            </a:extLst>
          </p:spPr>
        </p:pic>
        <p:sp>
          <p:nvSpPr>
            <p:cNvPr id="56" name="Rectangle 55"/>
            <p:cNvSpPr>
              <a:spLocks noChangeArrowheads="1"/>
            </p:cNvSpPr>
            <p:nvPr/>
          </p:nvSpPr>
          <p:spPr bwMode="auto">
            <a:xfrm>
              <a:off x="637494" y="3810000"/>
              <a:ext cx="1981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defRPr sz="2400">
                  <a:solidFill>
                    <a:schemeClr val="tx1"/>
                  </a:solidFill>
                  <a:latin typeface="Arial" charset="0"/>
                </a:defRPr>
              </a:lvl1pPr>
              <a:lvl2pPr marL="742950" indent="-285750" algn="l">
                <a:defRPr sz="2400">
                  <a:solidFill>
                    <a:schemeClr val="tx1"/>
                  </a:solidFill>
                  <a:latin typeface="Arial" charset="0"/>
                </a:defRPr>
              </a:lvl2pPr>
              <a:lvl3pPr marL="1143000" indent="-228600" algn="l">
                <a:defRPr sz="2400">
                  <a:solidFill>
                    <a:schemeClr val="tx1"/>
                  </a:solidFill>
                  <a:latin typeface="Arial" charset="0"/>
                </a:defRPr>
              </a:lvl3pPr>
              <a:lvl4pPr marL="1600200" indent="-228600" algn="l">
                <a:defRPr sz="2400">
                  <a:solidFill>
                    <a:schemeClr val="tx1"/>
                  </a:solidFill>
                  <a:latin typeface="Arial" charset="0"/>
                </a:defRPr>
              </a:lvl4pPr>
              <a:lvl5pPr marL="2057400" indent="-228600" algn="l">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r>
                <a:rPr lang="en-GB" altLang="en-US" sz="1800" i="1" dirty="0">
                  <a:effectLst/>
                  <a:latin typeface="Calibri" pitchFamily="34" charset="0"/>
                  <a:cs typeface="Arial" charset="0"/>
                </a:rPr>
                <a:t>Rhincodon </a:t>
              </a:r>
              <a:r>
                <a:rPr lang="en-GB" altLang="en-US" sz="1800" i="1" dirty="0" err="1" smtClean="0">
                  <a:effectLst/>
                  <a:latin typeface="Calibri" pitchFamily="34" charset="0"/>
                  <a:cs typeface="Arial" charset="0"/>
                </a:rPr>
                <a:t>typus</a:t>
              </a:r>
              <a:r>
                <a:rPr lang="en-GB" altLang="en-US" sz="1800" i="1" dirty="0">
                  <a:effectLst/>
                  <a:latin typeface="Calibri" pitchFamily="34" charset="0"/>
                  <a:cs typeface="Arial" charset="0"/>
                </a:rPr>
                <a:t/>
              </a:r>
              <a:br>
                <a:rPr lang="en-GB" altLang="en-US" sz="1800" i="1" dirty="0">
                  <a:effectLst/>
                  <a:latin typeface="Calibri" pitchFamily="34" charset="0"/>
                  <a:cs typeface="Arial" charset="0"/>
                </a:rPr>
              </a:br>
              <a:r>
                <a:rPr lang="en-GB" altLang="en-US" sz="1800" dirty="0">
                  <a:latin typeface="Calibri" pitchFamily="34" charset="0"/>
                  <a:cs typeface="Arial" charset="0"/>
                </a:rPr>
                <a:t>(</a:t>
              </a:r>
              <a:r>
                <a:rPr lang="en-GB" altLang="en-US" sz="1800" dirty="0" err="1" smtClean="0">
                  <a:latin typeface="Calibri" pitchFamily="34" charset="0"/>
                  <a:cs typeface="Arial" charset="0"/>
                </a:rPr>
                <a:t>tubarão</a:t>
              </a:r>
              <a:r>
                <a:rPr lang="en-GB" altLang="en-US" sz="1800" dirty="0" err="1">
                  <a:latin typeface="Calibri" pitchFamily="34" charset="0"/>
                  <a:cs typeface="Arial" charset="0"/>
                </a:rPr>
                <a:t>-</a:t>
              </a:r>
              <a:r>
                <a:rPr lang="en-GB" altLang="en-US" sz="1800" dirty="0" err="1" smtClean="0">
                  <a:latin typeface="Calibri" pitchFamily="34" charset="0"/>
                  <a:cs typeface="Arial" charset="0"/>
                </a:rPr>
                <a:t>baleia</a:t>
              </a:r>
              <a:r>
                <a:rPr lang="en-GB" altLang="en-US" sz="1800" dirty="0">
                  <a:latin typeface="Calibri" pitchFamily="34" charset="0"/>
                  <a:cs typeface="Arial" charset="0"/>
                </a:rPr>
                <a:t>)</a:t>
              </a:r>
              <a:endParaRPr lang="en-GB" altLang="en-US" sz="1800" dirty="0">
                <a:effectLst/>
                <a:latin typeface="Calibri" pitchFamily="34" charset="0"/>
                <a:cs typeface="Arial" charset="0"/>
              </a:endParaRPr>
            </a:p>
          </p:txBody>
        </p:sp>
      </p:grpSp>
      <p:sp>
        <p:nvSpPr>
          <p:cNvPr id="57" name="Rounded Rectangle 56"/>
          <p:cNvSpPr/>
          <p:nvPr/>
        </p:nvSpPr>
        <p:spPr bwMode="auto">
          <a:xfrm>
            <a:off x="3131004" y="623888"/>
            <a:ext cx="6012996" cy="6189662"/>
          </a:xfrm>
          <a:prstGeom prst="roundRect">
            <a:avLst/>
          </a:prstGeom>
          <a:noFill/>
          <a:ln w="28575" cap="flat" cmpd="sng" algn="ctr">
            <a:solidFill>
              <a:srgbClr val="000000"/>
            </a:solidFill>
            <a:prstDash val="sysDash"/>
            <a:round/>
            <a:headEnd type="none" w="med" len="med"/>
            <a:tailEnd type="triangle" w="lg" len="med"/>
          </a:ln>
          <a:effectLst/>
        </p:spPr>
        <p:txBody>
          <a:bodyPr vert="horz" wrap="square" lIns="90000" tIns="46800" rIns="90000" bIns="4680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rgbClr val="FFFF00"/>
              </a:solidFill>
              <a:effectLst>
                <a:outerShdw blurRad="38100" dist="38100" dir="2700000" algn="tl">
                  <a:srgbClr val="000000">
                    <a:alpha val="43137"/>
                  </a:srgbClr>
                </a:outerShdw>
              </a:effectLst>
              <a:latin typeface="Arial" charset="0"/>
            </a:endParaRPr>
          </a:p>
        </p:txBody>
      </p:sp>
    </p:spTree>
    <p:extLst>
      <p:ext uri="{BB962C8B-B14F-4D97-AF65-F5344CB8AC3E}">
        <p14:creationId xmlns:p14="http://schemas.microsoft.com/office/powerpoint/2010/main" val="64496871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4"/>
                                        </p:tgtEl>
                                        <p:attrNameLst>
                                          <p:attrName>style.visibility</p:attrName>
                                        </p:attrNameLst>
                                      </p:cBhvr>
                                      <p:to>
                                        <p:strVal val="visible"/>
                                      </p:to>
                                    </p:set>
                                    <p:anim calcmode="lin" valueType="num">
                                      <p:cBhvr>
                                        <p:cTn id="14" dur="500" fill="hold"/>
                                        <p:tgtEl>
                                          <p:spTgt spid="54"/>
                                        </p:tgtEl>
                                        <p:attrNameLst>
                                          <p:attrName>ppt_w</p:attrName>
                                        </p:attrNameLst>
                                      </p:cBhvr>
                                      <p:tavLst>
                                        <p:tav tm="0">
                                          <p:val>
                                            <p:fltVal val="0"/>
                                          </p:val>
                                        </p:tav>
                                        <p:tav tm="100000">
                                          <p:val>
                                            <p:strVal val="#ppt_w"/>
                                          </p:val>
                                        </p:tav>
                                      </p:tavLst>
                                    </p:anim>
                                    <p:anim calcmode="lin" valueType="num">
                                      <p:cBhvr>
                                        <p:cTn id="15" dur="500" fill="hold"/>
                                        <p:tgtEl>
                                          <p:spTgt spid="54"/>
                                        </p:tgtEl>
                                        <p:attrNameLst>
                                          <p:attrName>ppt_h</p:attrName>
                                        </p:attrNameLst>
                                      </p:cBhvr>
                                      <p:tavLst>
                                        <p:tav tm="0">
                                          <p:val>
                                            <p:fltVal val="0"/>
                                          </p:val>
                                        </p:tav>
                                        <p:tav tm="100000">
                                          <p:val>
                                            <p:strVal val="#ppt_h"/>
                                          </p:val>
                                        </p:tav>
                                      </p:tavLst>
                                    </p:anim>
                                    <p:animEffect transition="in" filter="fade">
                                      <p:cBhvr>
                                        <p:cTn id="16" dur="500"/>
                                        <p:tgtEl>
                                          <p:spTgt spid="5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1"/>
                                        </p:tgtEl>
                                        <p:attrNameLst>
                                          <p:attrName>style.visibility</p:attrName>
                                        </p:attrNameLst>
                                      </p:cBhvr>
                                      <p:to>
                                        <p:strVal val="visible"/>
                                      </p:to>
                                    </p:set>
                                    <p:anim calcmode="lin" valueType="num">
                                      <p:cBhvr>
                                        <p:cTn id="21" dur="500" fill="hold"/>
                                        <p:tgtEl>
                                          <p:spTgt spid="51"/>
                                        </p:tgtEl>
                                        <p:attrNameLst>
                                          <p:attrName>ppt_w</p:attrName>
                                        </p:attrNameLst>
                                      </p:cBhvr>
                                      <p:tavLst>
                                        <p:tav tm="0">
                                          <p:val>
                                            <p:fltVal val="0"/>
                                          </p:val>
                                        </p:tav>
                                        <p:tav tm="100000">
                                          <p:val>
                                            <p:strVal val="#ppt_w"/>
                                          </p:val>
                                        </p:tav>
                                      </p:tavLst>
                                    </p:anim>
                                    <p:anim calcmode="lin" valueType="num">
                                      <p:cBhvr>
                                        <p:cTn id="22" dur="500" fill="hold"/>
                                        <p:tgtEl>
                                          <p:spTgt spid="51"/>
                                        </p:tgtEl>
                                        <p:attrNameLst>
                                          <p:attrName>ppt_h</p:attrName>
                                        </p:attrNameLst>
                                      </p:cBhvr>
                                      <p:tavLst>
                                        <p:tav tm="0">
                                          <p:val>
                                            <p:fltVal val="0"/>
                                          </p:val>
                                        </p:tav>
                                        <p:tav tm="100000">
                                          <p:val>
                                            <p:strVal val="#ppt_h"/>
                                          </p:val>
                                        </p:tav>
                                      </p:tavLst>
                                    </p:anim>
                                    <p:animEffect transition="in" filter="fade">
                                      <p:cBhvr>
                                        <p:cTn id="23" dur="500"/>
                                        <p:tgtEl>
                                          <p:spTgt spid="51"/>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grpId="0" nodeType="clickEffect">
                                  <p:stCondLst>
                                    <p:cond delay="0"/>
                                  </p:stCondLst>
                                  <p:childTnLst>
                                    <p:set>
                                      <p:cBhvr>
                                        <p:cTn id="27" dur="1" fill="hold">
                                          <p:stCondLst>
                                            <p:cond delay="0"/>
                                          </p:stCondLst>
                                        </p:cTn>
                                        <p:tgtEl>
                                          <p:spTgt spid="57"/>
                                        </p:tgtEl>
                                        <p:attrNameLst>
                                          <p:attrName>style.visibility</p:attrName>
                                        </p:attrNameLst>
                                      </p:cBhvr>
                                      <p:to>
                                        <p:strVal val="visible"/>
                                      </p:to>
                                    </p:set>
                                    <p:anim calcmode="lin" valueType="num">
                                      <p:cBhvr>
                                        <p:cTn id="28" dur="1000" fill="hold"/>
                                        <p:tgtEl>
                                          <p:spTgt spid="57"/>
                                        </p:tgtEl>
                                        <p:attrNameLst>
                                          <p:attrName>ppt_w</p:attrName>
                                        </p:attrNameLst>
                                      </p:cBhvr>
                                      <p:tavLst>
                                        <p:tav tm="0">
                                          <p:val>
                                            <p:fltVal val="0"/>
                                          </p:val>
                                        </p:tav>
                                        <p:tav tm="100000">
                                          <p:val>
                                            <p:strVal val="#ppt_w"/>
                                          </p:val>
                                        </p:tav>
                                      </p:tavLst>
                                    </p:anim>
                                    <p:anim calcmode="lin" valueType="num">
                                      <p:cBhvr>
                                        <p:cTn id="29" dur="1000" fill="hold"/>
                                        <p:tgtEl>
                                          <p:spTgt spid="57"/>
                                        </p:tgtEl>
                                        <p:attrNameLst>
                                          <p:attrName>ppt_h</p:attrName>
                                        </p:attrNameLst>
                                      </p:cBhvr>
                                      <p:tavLst>
                                        <p:tav tm="0">
                                          <p:val>
                                            <p:fltVal val="0"/>
                                          </p:val>
                                        </p:tav>
                                        <p:tav tm="100000">
                                          <p:val>
                                            <p:strVal val="#ppt_h"/>
                                          </p:val>
                                        </p:tav>
                                      </p:tavLst>
                                    </p:anim>
                                    <p:anim calcmode="lin" valueType="num">
                                      <p:cBhvr>
                                        <p:cTn id="30" dur="1000" fill="hold"/>
                                        <p:tgtEl>
                                          <p:spTgt spid="57"/>
                                        </p:tgtEl>
                                        <p:attrNameLst>
                                          <p:attrName>style.rotation</p:attrName>
                                        </p:attrNameLst>
                                      </p:cBhvr>
                                      <p:tavLst>
                                        <p:tav tm="0">
                                          <p:val>
                                            <p:fltVal val="90"/>
                                          </p:val>
                                        </p:tav>
                                        <p:tav tm="100000">
                                          <p:val>
                                            <p:fltVal val="0"/>
                                          </p:val>
                                        </p:tav>
                                      </p:tavLst>
                                    </p:anim>
                                    <p:animEffect transition="in" filter="fade">
                                      <p:cBhvr>
                                        <p:cTn id="31" dur="1000"/>
                                        <p:tgtEl>
                                          <p:spTgt spid="57"/>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43"/>
                                        </p:tgtEl>
                                        <p:attrNameLst>
                                          <p:attrName>style.visibility</p:attrName>
                                        </p:attrNameLst>
                                      </p:cBhvr>
                                      <p:to>
                                        <p:strVal val="visible"/>
                                      </p:to>
                                    </p:set>
                                    <p:anim calcmode="lin" valueType="num">
                                      <p:cBhvr>
                                        <p:cTn id="34" dur="1000" fill="hold"/>
                                        <p:tgtEl>
                                          <p:spTgt spid="43"/>
                                        </p:tgtEl>
                                        <p:attrNameLst>
                                          <p:attrName>ppt_w</p:attrName>
                                        </p:attrNameLst>
                                      </p:cBhvr>
                                      <p:tavLst>
                                        <p:tav tm="0">
                                          <p:val>
                                            <p:fltVal val="0"/>
                                          </p:val>
                                        </p:tav>
                                        <p:tav tm="100000">
                                          <p:val>
                                            <p:strVal val="#ppt_w"/>
                                          </p:val>
                                        </p:tav>
                                      </p:tavLst>
                                    </p:anim>
                                    <p:anim calcmode="lin" valueType="num">
                                      <p:cBhvr>
                                        <p:cTn id="35" dur="1000" fill="hold"/>
                                        <p:tgtEl>
                                          <p:spTgt spid="43"/>
                                        </p:tgtEl>
                                        <p:attrNameLst>
                                          <p:attrName>ppt_h</p:attrName>
                                        </p:attrNameLst>
                                      </p:cBhvr>
                                      <p:tavLst>
                                        <p:tav tm="0">
                                          <p:val>
                                            <p:fltVal val="0"/>
                                          </p:val>
                                        </p:tav>
                                        <p:tav tm="100000">
                                          <p:val>
                                            <p:strVal val="#ppt_h"/>
                                          </p:val>
                                        </p:tav>
                                      </p:tavLst>
                                    </p:anim>
                                    <p:anim calcmode="lin" valueType="num">
                                      <p:cBhvr>
                                        <p:cTn id="36" dur="1000" fill="hold"/>
                                        <p:tgtEl>
                                          <p:spTgt spid="43"/>
                                        </p:tgtEl>
                                        <p:attrNameLst>
                                          <p:attrName>style.rotation</p:attrName>
                                        </p:attrNameLst>
                                      </p:cBhvr>
                                      <p:tavLst>
                                        <p:tav tm="0">
                                          <p:val>
                                            <p:fltVal val="90"/>
                                          </p:val>
                                        </p:tav>
                                        <p:tav tm="100000">
                                          <p:val>
                                            <p:fltVal val="0"/>
                                          </p:val>
                                        </p:tav>
                                      </p:tavLst>
                                    </p:anim>
                                    <p:animEffect transition="in" filter="fade">
                                      <p:cBhvr>
                                        <p:cTn id="37" dur="1000"/>
                                        <p:tgtEl>
                                          <p:spTgt spid="43"/>
                                        </p:tgtEl>
                                      </p:cBhvr>
                                    </p:animEffect>
                                  </p:childTnLst>
                                </p:cTn>
                              </p:par>
                              <p:par>
                                <p:cTn id="38" presetID="31" presetClass="entr" presetSubtype="0" fill="hold" nodeType="with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p:cTn id="40" dur="1000" fill="hold"/>
                                        <p:tgtEl>
                                          <p:spTgt spid="44"/>
                                        </p:tgtEl>
                                        <p:attrNameLst>
                                          <p:attrName>ppt_w</p:attrName>
                                        </p:attrNameLst>
                                      </p:cBhvr>
                                      <p:tavLst>
                                        <p:tav tm="0">
                                          <p:val>
                                            <p:fltVal val="0"/>
                                          </p:val>
                                        </p:tav>
                                        <p:tav tm="100000">
                                          <p:val>
                                            <p:strVal val="#ppt_w"/>
                                          </p:val>
                                        </p:tav>
                                      </p:tavLst>
                                    </p:anim>
                                    <p:anim calcmode="lin" valueType="num">
                                      <p:cBhvr>
                                        <p:cTn id="41" dur="1000" fill="hold"/>
                                        <p:tgtEl>
                                          <p:spTgt spid="44"/>
                                        </p:tgtEl>
                                        <p:attrNameLst>
                                          <p:attrName>ppt_h</p:attrName>
                                        </p:attrNameLst>
                                      </p:cBhvr>
                                      <p:tavLst>
                                        <p:tav tm="0">
                                          <p:val>
                                            <p:fltVal val="0"/>
                                          </p:val>
                                        </p:tav>
                                        <p:tav tm="100000">
                                          <p:val>
                                            <p:strVal val="#ppt_h"/>
                                          </p:val>
                                        </p:tav>
                                      </p:tavLst>
                                    </p:anim>
                                    <p:anim calcmode="lin" valueType="num">
                                      <p:cBhvr>
                                        <p:cTn id="42" dur="1000" fill="hold"/>
                                        <p:tgtEl>
                                          <p:spTgt spid="44"/>
                                        </p:tgtEl>
                                        <p:attrNameLst>
                                          <p:attrName>style.rotation</p:attrName>
                                        </p:attrNameLst>
                                      </p:cBhvr>
                                      <p:tavLst>
                                        <p:tav tm="0">
                                          <p:val>
                                            <p:fltVal val="90"/>
                                          </p:val>
                                        </p:tav>
                                        <p:tav tm="100000">
                                          <p:val>
                                            <p:fltVal val="0"/>
                                          </p:val>
                                        </p:tav>
                                      </p:tavLst>
                                    </p:anim>
                                    <p:animEffect transition="in" filter="fade">
                                      <p:cBhvr>
                                        <p:cTn id="43" dur="1000"/>
                                        <p:tgtEl>
                                          <p:spTgt spid="44"/>
                                        </p:tgtEl>
                                      </p:cBhvr>
                                    </p:animEffect>
                                  </p:childTnLst>
                                </p:cTn>
                              </p:par>
                              <p:par>
                                <p:cTn id="44" presetID="31" presetClass="entr" presetSubtype="0" fill="hold" grpId="0" nodeType="with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p:cTn id="46" dur="1000" fill="hold"/>
                                        <p:tgtEl>
                                          <p:spTgt spid="39"/>
                                        </p:tgtEl>
                                        <p:attrNameLst>
                                          <p:attrName>ppt_w</p:attrName>
                                        </p:attrNameLst>
                                      </p:cBhvr>
                                      <p:tavLst>
                                        <p:tav tm="0">
                                          <p:val>
                                            <p:fltVal val="0"/>
                                          </p:val>
                                        </p:tav>
                                        <p:tav tm="100000">
                                          <p:val>
                                            <p:strVal val="#ppt_w"/>
                                          </p:val>
                                        </p:tav>
                                      </p:tavLst>
                                    </p:anim>
                                    <p:anim calcmode="lin" valueType="num">
                                      <p:cBhvr>
                                        <p:cTn id="47" dur="1000" fill="hold"/>
                                        <p:tgtEl>
                                          <p:spTgt spid="39"/>
                                        </p:tgtEl>
                                        <p:attrNameLst>
                                          <p:attrName>ppt_h</p:attrName>
                                        </p:attrNameLst>
                                      </p:cBhvr>
                                      <p:tavLst>
                                        <p:tav tm="0">
                                          <p:val>
                                            <p:fltVal val="0"/>
                                          </p:val>
                                        </p:tav>
                                        <p:tav tm="100000">
                                          <p:val>
                                            <p:strVal val="#ppt_h"/>
                                          </p:val>
                                        </p:tav>
                                      </p:tavLst>
                                    </p:anim>
                                    <p:anim calcmode="lin" valueType="num">
                                      <p:cBhvr>
                                        <p:cTn id="48" dur="1000" fill="hold"/>
                                        <p:tgtEl>
                                          <p:spTgt spid="39"/>
                                        </p:tgtEl>
                                        <p:attrNameLst>
                                          <p:attrName>style.rotation</p:attrName>
                                        </p:attrNameLst>
                                      </p:cBhvr>
                                      <p:tavLst>
                                        <p:tav tm="0">
                                          <p:val>
                                            <p:fltVal val="90"/>
                                          </p:val>
                                        </p:tav>
                                        <p:tav tm="100000">
                                          <p:val>
                                            <p:fltVal val="0"/>
                                          </p:val>
                                        </p:tav>
                                      </p:tavLst>
                                    </p:anim>
                                    <p:animEffect transition="in" filter="fade">
                                      <p:cBhvr>
                                        <p:cTn id="49" dur="1000"/>
                                        <p:tgtEl>
                                          <p:spTgt spid="39"/>
                                        </p:tgtEl>
                                      </p:cBhvr>
                                    </p:animEffect>
                                  </p:childTnLst>
                                </p:cTn>
                              </p:par>
                              <p:par>
                                <p:cTn id="50" presetID="31" presetClass="entr" presetSubtype="0" fill="hold" nodeType="withEffect">
                                  <p:stCondLst>
                                    <p:cond delay="0"/>
                                  </p:stCondLst>
                                  <p:childTnLst>
                                    <p:set>
                                      <p:cBhvr>
                                        <p:cTn id="51" dur="1" fill="hold">
                                          <p:stCondLst>
                                            <p:cond delay="0"/>
                                          </p:stCondLst>
                                        </p:cTn>
                                        <p:tgtEl>
                                          <p:spTgt spid="40"/>
                                        </p:tgtEl>
                                        <p:attrNameLst>
                                          <p:attrName>style.visibility</p:attrName>
                                        </p:attrNameLst>
                                      </p:cBhvr>
                                      <p:to>
                                        <p:strVal val="visible"/>
                                      </p:to>
                                    </p:set>
                                    <p:anim calcmode="lin" valueType="num">
                                      <p:cBhvr>
                                        <p:cTn id="52" dur="1000" fill="hold"/>
                                        <p:tgtEl>
                                          <p:spTgt spid="40"/>
                                        </p:tgtEl>
                                        <p:attrNameLst>
                                          <p:attrName>ppt_w</p:attrName>
                                        </p:attrNameLst>
                                      </p:cBhvr>
                                      <p:tavLst>
                                        <p:tav tm="0">
                                          <p:val>
                                            <p:fltVal val="0"/>
                                          </p:val>
                                        </p:tav>
                                        <p:tav tm="100000">
                                          <p:val>
                                            <p:strVal val="#ppt_w"/>
                                          </p:val>
                                        </p:tav>
                                      </p:tavLst>
                                    </p:anim>
                                    <p:anim calcmode="lin" valueType="num">
                                      <p:cBhvr>
                                        <p:cTn id="53" dur="1000" fill="hold"/>
                                        <p:tgtEl>
                                          <p:spTgt spid="40"/>
                                        </p:tgtEl>
                                        <p:attrNameLst>
                                          <p:attrName>ppt_h</p:attrName>
                                        </p:attrNameLst>
                                      </p:cBhvr>
                                      <p:tavLst>
                                        <p:tav tm="0">
                                          <p:val>
                                            <p:fltVal val="0"/>
                                          </p:val>
                                        </p:tav>
                                        <p:tav tm="100000">
                                          <p:val>
                                            <p:strVal val="#ppt_h"/>
                                          </p:val>
                                        </p:tav>
                                      </p:tavLst>
                                    </p:anim>
                                    <p:anim calcmode="lin" valueType="num">
                                      <p:cBhvr>
                                        <p:cTn id="54" dur="1000" fill="hold"/>
                                        <p:tgtEl>
                                          <p:spTgt spid="40"/>
                                        </p:tgtEl>
                                        <p:attrNameLst>
                                          <p:attrName>style.rotation</p:attrName>
                                        </p:attrNameLst>
                                      </p:cBhvr>
                                      <p:tavLst>
                                        <p:tav tm="0">
                                          <p:val>
                                            <p:fltVal val="90"/>
                                          </p:val>
                                        </p:tav>
                                        <p:tav tm="100000">
                                          <p:val>
                                            <p:fltVal val="0"/>
                                          </p:val>
                                        </p:tav>
                                      </p:tavLst>
                                    </p:anim>
                                    <p:animEffect transition="in" filter="fade">
                                      <p:cBhvr>
                                        <p:cTn id="55" dur="1000"/>
                                        <p:tgtEl>
                                          <p:spTgt spid="40"/>
                                        </p:tgtEl>
                                      </p:cBhvr>
                                    </p:animEffect>
                                  </p:childTnLst>
                                </p:cTn>
                              </p:par>
                              <p:par>
                                <p:cTn id="56" presetID="31" presetClass="entr" presetSubtype="0"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 calcmode="lin" valueType="num">
                                      <p:cBhvr>
                                        <p:cTn id="58" dur="1000" fill="hold"/>
                                        <p:tgtEl>
                                          <p:spTgt spid="27"/>
                                        </p:tgtEl>
                                        <p:attrNameLst>
                                          <p:attrName>ppt_w</p:attrName>
                                        </p:attrNameLst>
                                      </p:cBhvr>
                                      <p:tavLst>
                                        <p:tav tm="0">
                                          <p:val>
                                            <p:fltVal val="0"/>
                                          </p:val>
                                        </p:tav>
                                        <p:tav tm="100000">
                                          <p:val>
                                            <p:strVal val="#ppt_w"/>
                                          </p:val>
                                        </p:tav>
                                      </p:tavLst>
                                    </p:anim>
                                    <p:anim calcmode="lin" valueType="num">
                                      <p:cBhvr>
                                        <p:cTn id="59" dur="1000" fill="hold"/>
                                        <p:tgtEl>
                                          <p:spTgt spid="27"/>
                                        </p:tgtEl>
                                        <p:attrNameLst>
                                          <p:attrName>ppt_h</p:attrName>
                                        </p:attrNameLst>
                                      </p:cBhvr>
                                      <p:tavLst>
                                        <p:tav tm="0">
                                          <p:val>
                                            <p:fltVal val="0"/>
                                          </p:val>
                                        </p:tav>
                                        <p:tav tm="100000">
                                          <p:val>
                                            <p:strVal val="#ppt_h"/>
                                          </p:val>
                                        </p:tav>
                                      </p:tavLst>
                                    </p:anim>
                                    <p:anim calcmode="lin" valueType="num">
                                      <p:cBhvr>
                                        <p:cTn id="60" dur="1000" fill="hold"/>
                                        <p:tgtEl>
                                          <p:spTgt spid="27"/>
                                        </p:tgtEl>
                                        <p:attrNameLst>
                                          <p:attrName>style.rotation</p:attrName>
                                        </p:attrNameLst>
                                      </p:cBhvr>
                                      <p:tavLst>
                                        <p:tav tm="0">
                                          <p:val>
                                            <p:fltVal val="90"/>
                                          </p:val>
                                        </p:tav>
                                        <p:tav tm="100000">
                                          <p:val>
                                            <p:fltVal val="0"/>
                                          </p:val>
                                        </p:tav>
                                      </p:tavLst>
                                    </p:anim>
                                    <p:animEffect transition="in" filter="fade">
                                      <p:cBhvr>
                                        <p:cTn id="61" dur="1000"/>
                                        <p:tgtEl>
                                          <p:spTgt spid="27"/>
                                        </p:tgtEl>
                                      </p:cBhvr>
                                    </p:animEffect>
                                  </p:childTnLst>
                                </p:cTn>
                              </p:par>
                              <p:par>
                                <p:cTn id="62" presetID="31" presetClass="entr" presetSubtype="0" fill="hold" nodeType="with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3" grpId="0"/>
      <p:bldP spid="5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36" y="116632"/>
            <a:ext cx="8229600" cy="726583"/>
          </a:xfrm>
        </p:spPr>
        <p:txBody>
          <a:bodyPr>
            <a:normAutofit/>
          </a:bodyPr>
          <a:lstStyle/>
          <a:p>
            <a:r>
              <a:rPr lang="en-US" sz="4000" b="1" noProof="0" dirty="0" err="1" smtClean="0"/>
              <a:t>Anexo</a:t>
            </a:r>
            <a:r>
              <a:rPr lang="en-US" sz="4000" b="1" noProof="0" dirty="0" smtClean="0"/>
              <a:t> </a:t>
            </a:r>
            <a:r>
              <a:rPr lang="en-US" sz="4000" dirty="0" smtClean="0"/>
              <a:t>III da CITES</a:t>
            </a:r>
            <a:endParaRPr lang="en-US" sz="4000" b="1" noProof="0" dirty="0"/>
          </a:p>
        </p:txBody>
      </p:sp>
      <p:sp>
        <p:nvSpPr>
          <p:cNvPr id="3" name="Content Placeholder 2"/>
          <p:cNvSpPr>
            <a:spLocks noGrp="1"/>
          </p:cNvSpPr>
          <p:nvPr>
            <p:ph idx="1"/>
          </p:nvPr>
        </p:nvSpPr>
        <p:spPr>
          <a:xfrm>
            <a:off x="453180" y="969179"/>
            <a:ext cx="8208912" cy="4392488"/>
          </a:xfrm>
        </p:spPr>
        <p:txBody>
          <a:bodyPr>
            <a:normAutofit/>
          </a:bodyPr>
          <a:lstStyle/>
          <a:p>
            <a:pPr marL="342900" lvl="1" indent="-342900">
              <a:buFont typeface="Arial" pitchFamily="34" charset="0"/>
              <a:buChar char="•"/>
            </a:pPr>
            <a:r>
              <a:rPr lang="pt-PT" sz="2500" dirty="0">
                <a:ln w="18415" cmpd="sng">
                  <a:noFill/>
                  <a:prstDash val="solid"/>
                </a:ln>
              </a:rPr>
              <a:t>Espécies para as quais </a:t>
            </a:r>
            <a:r>
              <a:rPr lang="pt-PT" sz="2500" dirty="0" smtClean="0">
                <a:ln w="18415" cmpd="sng">
                  <a:noFill/>
                  <a:prstDash val="solid"/>
                </a:ln>
              </a:rPr>
              <a:t>uma Parte pede às outras Partes colaboração na sua protecção</a:t>
            </a:r>
            <a:endParaRPr lang="pt-PT" sz="2500" dirty="0">
              <a:ln w="18415" cmpd="sng">
                <a:noFill/>
                <a:prstDash val="solid"/>
              </a:ln>
            </a:endParaRPr>
          </a:p>
          <a:p>
            <a:pPr marL="342900" lvl="1" indent="-342900">
              <a:buFont typeface="Arial" pitchFamily="34" charset="0"/>
              <a:buChar char="•"/>
            </a:pPr>
            <a:r>
              <a:rPr lang="pt-PT" sz="2500" dirty="0">
                <a:ln w="18415" cmpd="sng">
                  <a:noFill/>
                  <a:prstDash val="solid"/>
                </a:ln>
              </a:rPr>
              <a:t>É permitido o comércio </a:t>
            </a:r>
            <a:r>
              <a:rPr lang="pt-PT" sz="2500" dirty="0" smtClean="0">
                <a:ln w="18415" cmpd="sng">
                  <a:noFill/>
                  <a:prstDash val="solid"/>
                </a:ln>
              </a:rPr>
              <a:t>internacional, mas regulamentado (menos </a:t>
            </a:r>
            <a:r>
              <a:rPr lang="pt-PT" sz="2500" dirty="0">
                <a:ln w="18415" cmpd="sng">
                  <a:noFill/>
                  <a:prstDash val="solid"/>
                </a:ln>
              </a:rPr>
              <a:t>restritivo do que o </a:t>
            </a:r>
            <a:r>
              <a:rPr lang="pt-PT" sz="2500" dirty="0" smtClean="0">
                <a:ln w="18415" cmpd="sng">
                  <a:noFill/>
                  <a:prstDash val="solid"/>
                </a:ln>
              </a:rPr>
              <a:t>Anexo II</a:t>
            </a:r>
            <a:r>
              <a:rPr lang="pt-PT" sz="2500" dirty="0">
                <a:ln w="18415" cmpd="sng">
                  <a:noFill/>
                  <a:prstDash val="solid"/>
                </a:ln>
              </a:rPr>
              <a:t>)</a:t>
            </a:r>
          </a:p>
          <a:p>
            <a:pPr marL="342900" lvl="1" indent="-342900">
              <a:buFont typeface="Arial" pitchFamily="34" charset="0"/>
              <a:buChar char="•"/>
            </a:pPr>
            <a:r>
              <a:rPr lang="pt-PT" sz="2500" dirty="0">
                <a:ln w="18415" cmpd="sng">
                  <a:noFill/>
                  <a:prstDash val="solid"/>
                </a:ln>
              </a:rPr>
              <a:t>1% do comércio </a:t>
            </a:r>
            <a:r>
              <a:rPr lang="pt-PT" sz="2500" dirty="0" smtClean="0">
                <a:ln w="18415" cmpd="sng">
                  <a:noFill/>
                  <a:prstDash val="solid"/>
                </a:ln>
              </a:rPr>
              <a:t>CITES (não é necessária nenhuma </a:t>
            </a:r>
            <a:r>
              <a:rPr lang="pt-PT" sz="2500" dirty="0">
                <a:ln w="18415" cmpd="sng">
                  <a:noFill/>
                  <a:prstDash val="solid"/>
                </a:ln>
              </a:rPr>
              <a:t>decisão </a:t>
            </a:r>
            <a:r>
              <a:rPr lang="pt-PT" sz="2500" dirty="0" smtClean="0">
                <a:ln w="18415" cmpd="sng">
                  <a:noFill/>
                  <a:prstDash val="solid"/>
                </a:ln>
              </a:rPr>
              <a:t>na Conferência das Partes</a:t>
            </a:r>
            <a:r>
              <a:rPr lang="pt-PT" sz="3200" dirty="0" smtClean="0">
                <a:ln w="18415" cmpd="sng">
                  <a:noFill/>
                  <a:prstDash val="solid"/>
                </a:ln>
              </a:rPr>
              <a:t>)</a:t>
            </a:r>
            <a:endParaRPr lang="en-US" sz="3200" noProof="0" dirty="0" smtClean="0">
              <a:ln w="18415" cmpd="sng">
                <a:noFill/>
                <a:prstDash val="solid"/>
              </a:ln>
            </a:endParaRPr>
          </a:p>
          <a:p>
            <a:pPr marL="342900" lvl="1" indent="-342900">
              <a:buFont typeface="Arial" pitchFamily="34" charset="0"/>
              <a:buChar char="•"/>
            </a:pPr>
            <a:endParaRPr lang="en-US" sz="3000" noProof="0" dirty="0" smtClean="0">
              <a:ln w="18415" cmpd="sng">
                <a:noFill/>
                <a:prstDash val="solid"/>
              </a:ln>
            </a:endParaRPr>
          </a:p>
          <a:p>
            <a:pPr marL="0" indent="0">
              <a:buNone/>
            </a:pPr>
            <a:endParaRPr lang="en-US" noProof="0" dirty="0"/>
          </a:p>
        </p:txBody>
      </p:sp>
      <p:pic>
        <p:nvPicPr>
          <p:cNvPr id="1024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283" t="8625" b="14187"/>
          <a:stretch/>
        </p:blipFill>
        <p:spPr bwMode="auto">
          <a:xfrm>
            <a:off x="1255594" y="3776846"/>
            <a:ext cx="3650996" cy="15733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4" name="Picture 4" descr="http://cmsdata.iucn.org/img/original/scalloped_hammerhead2_sphyrna_lewini_simon_rogerson.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2199" t="8919" b="10021"/>
          <a:stretch/>
        </p:blipFill>
        <p:spPr bwMode="auto">
          <a:xfrm>
            <a:off x="5724128" y="3788314"/>
            <a:ext cx="2544620" cy="157335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255593" y="5347250"/>
            <a:ext cx="3663339" cy="1446550"/>
          </a:xfrm>
          <a:prstGeom prst="rect">
            <a:avLst/>
          </a:prstGeom>
          <a:noFill/>
        </p:spPr>
        <p:txBody>
          <a:bodyPr wrap="square">
            <a:spAutoFit/>
          </a:bodyPr>
          <a:lstStyle/>
          <a:p>
            <a:pPr algn="ctr"/>
            <a:r>
              <a:rPr lang="fr-CH" i="1" dirty="0" err="1" smtClean="0"/>
              <a:t>Lamna</a:t>
            </a:r>
            <a:r>
              <a:rPr lang="fr-CH" i="1" dirty="0" smtClean="0"/>
              <a:t> </a:t>
            </a:r>
            <a:r>
              <a:rPr lang="fr-CH" i="1" dirty="0" err="1" smtClean="0"/>
              <a:t>nasus</a:t>
            </a:r>
            <a:r>
              <a:rPr lang="fr-CH" i="1" dirty="0" smtClean="0"/>
              <a:t>* </a:t>
            </a:r>
          </a:p>
          <a:p>
            <a:pPr algn="ctr"/>
            <a:r>
              <a:rPr lang="en-GB" sz="1400" dirty="0" smtClean="0"/>
              <a:t>(</a:t>
            </a:r>
            <a:r>
              <a:rPr lang="pt-PT" sz="1400" dirty="0"/>
              <a:t>Bélgica, Chipre, Dinamarca, Estónia, Finlândia, França, Alemanha, Grécia, Irlanda, Itália, Letónia, Lituânia, Malta, Países Baixos, Polónia, Portugal, Eslovénia, Espanha, Suécia e Reino Unido da Grã-Bretanha e Irlanda do Norte</a:t>
            </a:r>
            <a:r>
              <a:rPr lang="en-GB" sz="1400" dirty="0" smtClean="0"/>
              <a:t>) </a:t>
            </a:r>
            <a:endParaRPr lang="en-GB" sz="1400" dirty="0"/>
          </a:p>
        </p:txBody>
      </p:sp>
      <p:sp>
        <p:nvSpPr>
          <p:cNvPr id="8" name="Rectangle 7"/>
          <p:cNvSpPr/>
          <p:nvPr/>
        </p:nvSpPr>
        <p:spPr>
          <a:xfrm>
            <a:off x="5711784" y="5361667"/>
            <a:ext cx="2556964" cy="584775"/>
          </a:xfrm>
          <a:prstGeom prst="rect">
            <a:avLst/>
          </a:prstGeom>
          <a:noFill/>
        </p:spPr>
        <p:txBody>
          <a:bodyPr wrap="square">
            <a:spAutoFit/>
          </a:bodyPr>
          <a:lstStyle/>
          <a:p>
            <a:pPr algn="ctr"/>
            <a:r>
              <a:rPr lang="en-GB" i="1" dirty="0" err="1"/>
              <a:t>Sphyrna</a:t>
            </a:r>
            <a:r>
              <a:rPr lang="en-GB" i="1" dirty="0"/>
              <a:t> </a:t>
            </a:r>
            <a:r>
              <a:rPr lang="en-GB" i="1" dirty="0" err="1" smtClean="0"/>
              <a:t>lewini</a:t>
            </a:r>
            <a:r>
              <a:rPr lang="en-GB" i="1" dirty="0" smtClean="0"/>
              <a:t>*</a:t>
            </a:r>
          </a:p>
          <a:p>
            <a:pPr algn="ctr"/>
            <a:r>
              <a:rPr lang="en-GB" sz="1400" dirty="0"/>
              <a:t>(Costa Rica)</a:t>
            </a:r>
            <a:r>
              <a:rPr lang="fr-CH" sz="1400" dirty="0" smtClean="0"/>
              <a:t> </a:t>
            </a:r>
          </a:p>
        </p:txBody>
      </p:sp>
      <p:sp>
        <p:nvSpPr>
          <p:cNvPr id="10" name="Rectangle 9"/>
          <p:cNvSpPr/>
          <p:nvPr/>
        </p:nvSpPr>
        <p:spPr>
          <a:xfrm>
            <a:off x="4557636" y="6488668"/>
            <a:ext cx="3170682" cy="369332"/>
          </a:xfrm>
          <a:prstGeom prst="rect">
            <a:avLst/>
          </a:prstGeom>
          <a:noFill/>
        </p:spPr>
        <p:txBody>
          <a:bodyPr wrap="square">
            <a:spAutoFit/>
          </a:bodyPr>
          <a:lstStyle/>
          <a:p>
            <a:pPr algn="ctr"/>
            <a:r>
              <a:rPr lang="fr-CH" b="1" dirty="0" smtClean="0">
                <a:solidFill>
                  <a:srgbClr val="002060"/>
                </a:solidFill>
                <a:latin typeface="Calibri" pitchFamily="34" charset="0"/>
                <a:cs typeface="Arial" charset="0"/>
              </a:rPr>
              <a:t>*</a:t>
            </a:r>
            <a:r>
              <a:rPr lang="en-US" b="1" dirty="0" err="1" smtClean="0">
                <a:solidFill>
                  <a:srgbClr val="002060"/>
                </a:solidFill>
                <a:latin typeface="Calibri" pitchFamily="34" charset="0"/>
                <a:cs typeface="Arial" charset="0"/>
              </a:rPr>
              <a:t>Até</a:t>
            </a:r>
            <a:r>
              <a:rPr lang="en-US" b="1" dirty="0" smtClean="0">
                <a:solidFill>
                  <a:srgbClr val="002060"/>
                </a:solidFill>
                <a:latin typeface="Calibri" pitchFamily="34" charset="0"/>
                <a:cs typeface="Arial" charset="0"/>
              </a:rPr>
              <a:t> 14 </a:t>
            </a:r>
            <a:r>
              <a:rPr lang="en-US" b="1" dirty="0" err="1" smtClean="0">
                <a:solidFill>
                  <a:srgbClr val="002060"/>
                </a:solidFill>
                <a:latin typeface="Calibri" pitchFamily="34" charset="0"/>
                <a:cs typeface="Arial" charset="0"/>
              </a:rPr>
              <a:t>setembro</a:t>
            </a:r>
            <a:r>
              <a:rPr lang="en-US" b="1" dirty="0" smtClean="0">
                <a:solidFill>
                  <a:srgbClr val="002060"/>
                </a:solidFill>
                <a:latin typeface="Calibri" pitchFamily="34" charset="0"/>
                <a:cs typeface="Arial" charset="0"/>
              </a:rPr>
              <a:t> de </a:t>
            </a:r>
            <a:r>
              <a:rPr lang="en-US" b="1" dirty="0">
                <a:solidFill>
                  <a:srgbClr val="002060"/>
                </a:solidFill>
                <a:latin typeface="Calibri" pitchFamily="34" charset="0"/>
                <a:cs typeface="Arial" charset="0"/>
              </a:rPr>
              <a:t>2014 </a:t>
            </a:r>
          </a:p>
        </p:txBody>
      </p:sp>
    </p:spTree>
    <p:extLst>
      <p:ext uri="{BB962C8B-B14F-4D97-AF65-F5344CB8AC3E}">
        <p14:creationId xmlns:p14="http://schemas.microsoft.com/office/powerpoint/2010/main" val="193106546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44"/>
                                        </p:tgtEl>
                                        <p:attrNameLst>
                                          <p:attrName>style.visibility</p:attrName>
                                        </p:attrNameLst>
                                      </p:cBhvr>
                                      <p:to>
                                        <p:strVal val="visible"/>
                                      </p:to>
                                    </p:set>
                                    <p:animEffect transition="in" filter="fade">
                                      <p:cBhvr>
                                        <p:cTn id="7" dur="1000"/>
                                        <p:tgtEl>
                                          <p:spTgt spid="10244"/>
                                        </p:tgtEl>
                                      </p:cBhvr>
                                    </p:animEffect>
                                    <p:anim calcmode="lin" valueType="num">
                                      <p:cBhvr>
                                        <p:cTn id="8" dur="1000" fill="hold"/>
                                        <p:tgtEl>
                                          <p:spTgt spid="10244"/>
                                        </p:tgtEl>
                                        <p:attrNameLst>
                                          <p:attrName>ppt_x</p:attrName>
                                        </p:attrNameLst>
                                      </p:cBhvr>
                                      <p:tavLst>
                                        <p:tav tm="0">
                                          <p:val>
                                            <p:strVal val="#ppt_x"/>
                                          </p:val>
                                        </p:tav>
                                        <p:tav tm="100000">
                                          <p:val>
                                            <p:strVal val="#ppt_x"/>
                                          </p:val>
                                        </p:tav>
                                      </p:tavLst>
                                    </p:anim>
                                    <p:anim calcmode="lin" valueType="num">
                                      <p:cBhvr>
                                        <p:cTn id="9" dur="1000" fill="hold"/>
                                        <p:tgtEl>
                                          <p:spTgt spid="1024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242"/>
                                        </p:tgtEl>
                                        <p:attrNameLst>
                                          <p:attrName>style.visibility</p:attrName>
                                        </p:attrNameLst>
                                      </p:cBhvr>
                                      <p:to>
                                        <p:strVal val="visible"/>
                                      </p:to>
                                    </p:set>
                                    <p:animEffect transition="in" filter="fade">
                                      <p:cBhvr>
                                        <p:cTn id="12" dur="1000"/>
                                        <p:tgtEl>
                                          <p:spTgt spid="10242"/>
                                        </p:tgtEl>
                                      </p:cBhvr>
                                    </p:animEffect>
                                    <p:anim calcmode="lin" valueType="num">
                                      <p:cBhvr>
                                        <p:cTn id="13" dur="1000" fill="hold"/>
                                        <p:tgtEl>
                                          <p:spTgt spid="10242"/>
                                        </p:tgtEl>
                                        <p:attrNameLst>
                                          <p:attrName>ppt_x</p:attrName>
                                        </p:attrNameLst>
                                      </p:cBhvr>
                                      <p:tavLst>
                                        <p:tav tm="0">
                                          <p:val>
                                            <p:strVal val="#ppt_x"/>
                                          </p:val>
                                        </p:tav>
                                        <p:tav tm="100000">
                                          <p:val>
                                            <p:strVal val="#ppt_x"/>
                                          </p:val>
                                        </p:tav>
                                      </p:tavLst>
                                    </p:anim>
                                    <p:anim calcmode="lin" valueType="num">
                                      <p:cBhvr>
                                        <p:cTn id="14" dur="1000" fill="hold"/>
                                        <p:tgtEl>
                                          <p:spTgt spid="1024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noProof="0" dirty="0" err="1" smtClean="0"/>
              <a:t>Outras</a:t>
            </a:r>
            <a:r>
              <a:rPr lang="en-US" noProof="0" dirty="0" smtClean="0"/>
              <a:t> </a:t>
            </a:r>
            <a:r>
              <a:rPr lang="en-US" noProof="0" dirty="0" err="1" smtClean="0"/>
              <a:t>espécies</a:t>
            </a:r>
            <a:r>
              <a:rPr lang="en-US" noProof="0" dirty="0" smtClean="0"/>
              <a:t> </a:t>
            </a:r>
            <a:r>
              <a:rPr lang="en-US" noProof="0" dirty="0" err="1" smtClean="0"/>
              <a:t>marinhas</a:t>
            </a:r>
            <a:r>
              <a:rPr lang="en-US" noProof="0" dirty="0" smtClean="0"/>
              <a:t> </a:t>
            </a:r>
            <a:r>
              <a:rPr lang="en-US" noProof="0" dirty="0" err="1" smtClean="0"/>
              <a:t>nos</a:t>
            </a:r>
            <a:r>
              <a:rPr lang="en-US" noProof="0" dirty="0" smtClean="0"/>
              <a:t> </a:t>
            </a:r>
            <a:r>
              <a:rPr lang="en-US" noProof="0" dirty="0" err="1" smtClean="0"/>
              <a:t>anexos</a:t>
            </a:r>
            <a:r>
              <a:rPr lang="en-US" noProof="0" dirty="0" smtClean="0"/>
              <a:t> da CITES</a:t>
            </a:r>
            <a:endParaRPr lang="en-US" noProof="0" dirty="0"/>
          </a:p>
        </p:txBody>
      </p:sp>
      <p:sp>
        <p:nvSpPr>
          <p:cNvPr id="3" name="Content Placeholder 2"/>
          <p:cNvSpPr>
            <a:spLocks noGrp="1"/>
          </p:cNvSpPr>
          <p:nvPr>
            <p:ph idx="1"/>
          </p:nvPr>
        </p:nvSpPr>
        <p:spPr/>
        <p:txBody>
          <a:bodyPr/>
          <a:lstStyle/>
          <a:p>
            <a:pPr lvl="0"/>
            <a:r>
              <a:rPr lang="pt-PT" dirty="0" smtClean="0"/>
              <a:t>Peixe-Napoleão </a:t>
            </a:r>
            <a:r>
              <a:rPr lang="pt-PT" dirty="0"/>
              <a:t>- Anexo II</a:t>
            </a:r>
          </a:p>
          <a:p>
            <a:pPr lvl="0"/>
            <a:r>
              <a:rPr lang="pt-PT" dirty="0" smtClean="0"/>
              <a:t>Concha-rainha </a:t>
            </a:r>
            <a:r>
              <a:rPr lang="pt-PT" dirty="0"/>
              <a:t>- Anexo II</a:t>
            </a:r>
          </a:p>
          <a:p>
            <a:pPr lvl="0"/>
            <a:r>
              <a:rPr lang="pt-PT" dirty="0" smtClean="0"/>
              <a:t>Concha-gigante </a:t>
            </a:r>
            <a:r>
              <a:rPr lang="pt-PT" dirty="0"/>
              <a:t>- Anexo II</a:t>
            </a:r>
          </a:p>
          <a:p>
            <a:pPr lvl="0"/>
            <a:r>
              <a:rPr lang="pt-PT" dirty="0"/>
              <a:t>Corais duros, corais negros </a:t>
            </a:r>
            <a:r>
              <a:rPr lang="pt-PT" dirty="0" smtClean="0"/>
              <a:t>-                          </a:t>
            </a:r>
            <a:r>
              <a:rPr lang="pt-PT" dirty="0"/>
              <a:t>Anexo II</a:t>
            </a:r>
          </a:p>
          <a:p>
            <a:pPr lvl="0"/>
            <a:r>
              <a:rPr lang="pt-PT" dirty="0"/>
              <a:t>Enguia europeia - Anexo II</a:t>
            </a:r>
          </a:p>
          <a:p>
            <a:pPr lvl="0"/>
            <a:r>
              <a:rPr lang="pt-PT" dirty="0"/>
              <a:t>Esturjões </a:t>
            </a:r>
            <a:r>
              <a:rPr lang="pt-PT" dirty="0" smtClean="0"/>
              <a:t>– Anexos I </a:t>
            </a:r>
            <a:r>
              <a:rPr lang="pt-PT" dirty="0"/>
              <a:t>&amp; II</a:t>
            </a:r>
            <a:endParaRPr lang="en-US" noProof="0" dirty="0"/>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5650" y="3866356"/>
            <a:ext cx="2038350"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61015" y="1051578"/>
            <a:ext cx="246697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descr="Strombus_gigas.jpeg"/>
          <p:cNvPicPr>
            <a:picLocks noChangeAspect="1"/>
          </p:cNvPicPr>
          <p:nvPr/>
        </p:nvPicPr>
        <p:blipFill>
          <a:blip r:embed="rId5" cstate="print">
            <a:extLst>
              <a:ext uri="{28A0092B-C50C-407E-A947-70E740481C1C}">
                <a14:useLocalDpi xmlns:a14="http://schemas.microsoft.com/office/drawing/2010/main" val="0"/>
              </a:ext>
            </a:extLst>
          </a:blip>
          <a:srcRect t="6818"/>
          <a:stretch>
            <a:fillRect/>
          </a:stretch>
        </p:blipFill>
        <p:spPr bwMode="auto">
          <a:xfrm>
            <a:off x="5580111" y="2862859"/>
            <a:ext cx="1382835" cy="2101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Kaviardosen WWF J-Matijevic"/>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41756" y="5229200"/>
            <a:ext cx="1772218" cy="1173496"/>
          </a:xfrm>
          <a:prstGeom prst="rect">
            <a:avLst/>
          </a:prstGeom>
          <a:noFill/>
          <a:ln w="19050">
            <a:solidFill>
              <a:srgbClr val="0000FF"/>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549698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9" presetID="10" presetClass="entr" presetSubtype="0" fill="hold" nodeType="with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500"/>
                                        <p:tgtEl>
                                          <p:spTgt spid="5"/>
                                        </p:tgtEl>
                                      </p:cBhvr>
                                    </p:animEffect>
                                  </p:childTnLst>
                                </p:cTn>
                              </p:par>
                              <p:par>
                                <p:cTn id="42" presetID="10" presetClass="entr" presetSubtype="0"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fade">
                                      <p:cBhvr>
                                        <p:cTn id="44" dur="500"/>
                                        <p:tgtEl>
                                          <p:spTgt spid="7"/>
                                        </p:tgtEl>
                                      </p:cBhvr>
                                    </p:animEffect>
                                  </p:childTnLst>
                                </p:cTn>
                              </p:par>
                              <p:par>
                                <p:cTn id="45" presetID="10" presetClass="entr" presetSubtype="0" fill="hold" nodeType="with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fade">
                                      <p:cBhvr>
                                        <p:cTn id="47" dur="500"/>
                                        <p:tgtEl>
                                          <p:spTgt spid="4"/>
                                        </p:tgtEl>
                                      </p:cBhvr>
                                    </p:animEffect>
                                  </p:childTnLst>
                                </p:cTn>
                              </p:par>
                              <p:par>
                                <p:cTn id="48" presetID="10" presetClass="entr" presetSubtype="0" fill="hold" nodeType="with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fade">
                                      <p:cBhvr>
                                        <p:cTn id="5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507288" cy="1143000"/>
          </a:xfrm>
        </p:spPr>
        <p:txBody>
          <a:bodyPr>
            <a:normAutofit fontScale="90000"/>
          </a:bodyPr>
          <a:lstStyle/>
          <a:p>
            <a:r>
              <a:rPr lang="en-US" noProof="0" dirty="0" err="1" smtClean="0"/>
              <a:t>Critérios</a:t>
            </a:r>
            <a:r>
              <a:rPr lang="en-US" noProof="0" dirty="0" smtClean="0"/>
              <a:t> de </a:t>
            </a:r>
            <a:r>
              <a:rPr lang="en-US" noProof="0" dirty="0" err="1" smtClean="0"/>
              <a:t>inclusão</a:t>
            </a:r>
            <a:r>
              <a:rPr lang="en-US" noProof="0" dirty="0" smtClean="0"/>
              <a:t> </a:t>
            </a:r>
            <a:r>
              <a:rPr lang="en-US" noProof="0" dirty="0" err="1" smtClean="0"/>
              <a:t>nos</a:t>
            </a:r>
            <a:r>
              <a:rPr lang="en-US" noProof="0" dirty="0" smtClean="0"/>
              <a:t> </a:t>
            </a:r>
            <a:r>
              <a:rPr lang="en-US" noProof="0" dirty="0" err="1" smtClean="0"/>
              <a:t>anexos</a:t>
            </a:r>
            <a:r>
              <a:rPr lang="en-US" noProof="0" dirty="0" smtClean="0"/>
              <a:t> da CITES </a:t>
            </a:r>
            <a:endParaRPr lang="en-US" noProof="0" dirty="0"/>
          </a:p>
        </p:txBody>
      </p:sp>
      <p:sp>
        <p:nvSpPr>
          <p:cNvPr id="3" name="Content Placeholder 2"/>
          <p:cNvSpPr>
            <a:spLocks noGrp="1"/>
          </p:cNvSpPr>
          <p:nvPr>
            <p:ph idx="1"/>
          </p:nvPr>
        </p:nvSpPr>
        <p:spPr>
          <a:xfrm>
            <a:off x="251520" y="4869159"/>
            <a:ext cx="8784976" cy="1008113"/>
          </a:xfrm>
        </p:spPr>
        <p:txBody>
          <a:bodyPr>
            <a:normAutofit fontScale="92500" lnSpcReduction="10000"/>
          </a:bodyPr>
          <a:lstStyle/>
          <a:p>
            <a:pPr lvl="1"/>
            <a:r>
              <a:rPr lang="pt-PT" sz="2400" dirty="0" smtClean="0"/>
              <a:t>Género </a:t>
            </a:r>
            <a:r>
              <a:rPr lang="pt-PT" sz="2400" i="1" dirty="0" err="1"/>
              <a:t>Sphyrna</a:t>
            </a:r>
            <a:r>
              <a:rPr lang="pt-PT" sz="2400" dirty="0" smtClean="0"/>
              <a:t> </a:t>
            </a:r>
            <a:r>
              <a:rPr lang="pt-PT" sz="2400" dirty="0"/>
              <a:t>: </a:t>
            </a:r>
            <a:r>
              <a:rPr lang="pt-PT" sz="2400" dirty="0" smtClean="0"/>
              <a:t>os espécimes </a:t>
            </a:r>
            <a:r>
              <a:rPr lang="pt-PT" sz="2400" dirty="0"/>
              <a:t>mais frequentemente </a:t>
            </a:r>
            <a:r>
              <a:rPr lang="pt-PT" sz="2400" dirty="0" smtClean="0"/>
              <a:t>comercializados assemelham-se ao tubarão-martelo, de </a:t>
            </a:r>
            <a:r>
              <a:rPr lang="pt-PT" sz="2400" dirty="0"/>
              <a:t>tal forma que </a:t>
            </a:r>
            <a:r>
              <a:rPr lang="pt-PT" sz="2400" dirty="0" smtClean="0"/>
              <a:t>os agentes da fiscalização não </a:t>
            </a:r>
            <a:r>
              <a:rPr lang="pt-PT" sz="2400" dirty="0"/>
              <a:t>são </a:t>
            </a:r>
            <a:r>
              <a:rPr lang="pt-PT" sz="2400" dirty="0" smtClean="0"/>
              <a:t>capazes de os distinguir</a:t>
            </a:r>
            <a:endParaRPr lang="en-US" sz="2400" noProof="0" dirty="0"/>
          </a:p>
        </p:txBody>
      </p:sp>
      <p:sp>
        <p:nvSpPr>
          <p:cNvPr id="4" name="Rounded Rectangle 3"/>
          <p:cNvSpPr/>
          <p:nvPr/>
        </p:nvSpPr>
        <p:spPr>
          <a:xfrm>
            <a:off x="539552" y="1844824"/>
            <a:ext cx="3753767" cy="2880320"/>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000" u="sng" dirty="0" smtClean="0"/>
          </a:p>
          <a:p>
            <a:pPr algn="ctr"/>
            <a:r>
              <a:rPr lang="pt-PT" sz="3200" u="sng" dirty="0"/>
              <a:t>critérios </a:t>
            </a:r>
            <a:r>
              <a:rPr lang="pt-PT" sz="3200" u="sng" dirty="0" smtClean="0"/>
              <a:t>biológicos</a:t>
            </a:r>
          </a:p>
          <a:p>
            <a:pPr algn="ctr"/>
            <a:r>
              <a:rPr lang="pt-PT" dirty="0"/>
              <a:t>B</a:t>
            </a:r>
            <a:r>
              <a:rPr lang="pt-PT" dirty="0" smtClean="0"/>
              <a:t>aixa produtividade (baixa taxa de crescimento e de reprodutividade), vulnerabilidade comportamental para colheita/captura</a:t>
            </a:r>
            <a:endParaRPr lang="en-GB" dirty="0">
              <a:solidFill>
                <a:schemeClr val="bg1"/>
              </a:solidFill>
            </a:endParaRPr>
          </a:p>
        </p:txBody>
      </p:sp>
      <p:sp>
        <p:nvSpPr>
          <p:cNvPr id="6" name="Rounded Rectangle 5"/>
          <p:cNvSpPr/>
          <p:nvPr/>
        </p:nvSpPr>
        <p:spPr>
          <a:xfrm>
            <a:off x="4860032" y="1828479"/>
            <a:ext cx="3753767" cy="2880320"/>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000" u="sng" dirty="0" smtClean="0"/>
          </a:p>
          <a:p>
            <a:pPr algn="ctr"/>
            <a:r>
              <a:rPr lang="pt-PT" sz="3200" u="sng" dirty="0"/>
              <a:t>critérios comerciais</a:t>
            </a:r>
          </a:p>
          <a:p>
            <a:pPr algn="ctr"/>
            <a:r>
              <a:rPr lang="pt-PT" dirty="0" smtClean="0"/>
              <a:t>(declínio histórico da população relacionado </a:t>
            </a:r>
            <a:r>
              <a:rPr lang="pt-PT" dirty="0"/>
              <a:t>com o comércio internacional de barbatanas, carne e capturas </a:t>
            </a:r>
            <a:r>
              <a:rPr lang="pt-PT" dirty="0" smtClean="0"/>
              <a:t>acidentais)</a:t>
            </a:r>
            <a:endParaRPr lang="en-GB" dirty="0">
              <a:solidFill>
                <a:schemeClr val="bg1"/>
              </a:solidFill>
            </a:endParaRPr>
          </a:p>
        </p:txBody>
      </p:sp>
    </p:spTree>
    <p:extLst>
      <p:ext uri="{BB962C8B-B14F-4D97-AF65-F5344CB8AC3E}">
        <p14:creationId xmlns:p14="http://schemas.microsoft.com/office/powerpoint/2010/main" val="258050079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384"/>
            <a:ext cx="8219256" cy="2448272"/>
          </a:xfrm>
        </p:spPr>
        <p:txBody>
          <a:bodyPr>
            <a:normAutofit/>
          </a:bodyPr>
          <a:lstStyle/>
          <a:p>
            <a:r>
              <a:rPr lang="en-US" sz="3600" noProof="0" dirty="0" err="1" smtClean="0">
                <a:ln w="18415" cmpd="sng">
                  <a:noFill/>
                  <a:prstDash val="solid"/>
                </a:ln>
              </a:rPr>
              <a:t>Convenção</a:t>
            </a:r>
            <a:r>
              <a:rPr lang="en-US" sz="3600" noProof="0" dirty="0" smtClean="0">
                <a:ln w="18415" cmpd="sng">
                  <a:noFill/>
                  <a:prstDash val="solid"/>
                </a:ln>
              </a:rPr>
              <a:t> </a:t>
            </a:r>
            <a:r>
              <a:rPr lang="en-US" sz="3600" noProof="0" dirty="0" err="1" smtClean="0">
                <a:ln w="18415" cmpd="sng">
                  <a:noFill/>
                  <a:prstDash val="solid"/>
                </a:ln>
              </a:rPr>
              <a:t>sobre</a:t>
            </a:r>
            <a:r>
              <a:rPr lang="en-US" sz="3600" noProof="0" dirty="0" smtClean="0">
                <a:ln w="18415" cmpd="sng">
                  <a:noFill/>
                  <a:prstDash val="solid"/>
                </a:ln>
              </a:rPr>
              <a:t> o </a:t>
            </a:r>
            <a:r>
              <a:rPr lang="en-US" sz="3600" noProof="0" dirty="0" err="1" smtClean="0">
                <a:ln w="18415" cmpd="sng">
                  <a:noFill/>
                  <a:prstDash val="solid"/>
                </a:ln>
              </a:rPr>
              <a:t>Comércio</a:t>
            </a:r>
            <a:r>
              <a:rPr lang="en-US" sz="3600" noProof="0" dirty="0" smtClean="0">
                <a:ln w="18415" cmpd="sng">
                  <a:noFill/>
                  <a:prstDash val="solid"/>
                </a:ln>
              </a:rPr>
              <a:t> </a:t>
            </a:r>
            <a:r>
              <a:rPr lang="en-US" sz="3600" noProof="0" dirty="0" err="1" smtClean="0">
                <a:ln w="18415" cmpd="sng">
                  <a:noFill/>
                  <a:prstDash val="solid"/>
                </a:ln>
              </a:rPr>
              <a:t>Internacional</a:t>
            </a:r>
            <a:r>
              <a:rPr lang="en-US" sz="3600" noProof="0" dirty="0" smtClean="0">
                <a:ln w="18415" cmpd="sng">
                  <a:noFill/>
                  <a:prstDash val="solid"/>
                </a:ln>
              </a:rPr>
              <a:t> das </a:t>
            </a:r>
            <a:r>
              <a:rPr lang="en-US" sz="3600" noProof="0" dirty="0" err="1" smtClean="0">
                <a:ln w="18415" cmpd="sng">
                  <a:noFill/>
                  <a:prstDash val="solid"/>
                </a:ln>
              </a:rPr>
              <a:t>Espécies</a:t>
            </a:r>
            <a:r>
              <a:rPr lang="en-US" sz="3600" noProof="0" dirty="0" smtClean="0">
                <a:ln w="18415" cmpd="sng">
                  <a:noFill/>
                  <a:prstDash val="solid"/>
                </a:ln>
              </a:rPr>
              <a:t> de Fauna e Flora </a:t>
            </a:r>
            <a:r>
              <a:rPr lang="en-US" sz="3600" noProof="0" dirty="0" err="1" smtClean="0">
                <a:ln w="18415" cmpd="sng">
                  <a:noFill/>
                  <a:prstDash val="solid"/>
                </a:ln>
              </a:rPr>
              <a:t>Selvagens</a:t>
            </a:r>
            <a:r>
              <a:rPr lang="en-US" sz="3600" noProof="0" dirty="0" smtClean="0">
                <a:ln w="18415" cmpd="sng">
                  <a:noFill/>
                  <a:prstDash val="solid"/>
                </a:ln>
              </a:rPr>
              <a:t> </a:t>
            </a:r>
            <a:r>
              <a:rPr lang="en-US" sz="3600" noProof="0" dirty="0" err="1" smtClean="0">
                <a:ln w="18415" cmpd="sng">
                  <a:noFill/>
                  <a:prstDash val="solid"/>
                </a:ln>
              </a:rPr>
              <a:t>Ameaçadas</a:t>
            </a:r>
            <a:r>
              <a:rPr lang="en-US" sz="3600" noProof="0" dirty="0" smtClean="0">
                <a:ln w="18415" cmpd="sng">
                  <a:noFill/>
                  <a:prstDash val="solid"/>
                </a:ln>
              </a:rPr>
              <a:t> de </a:t>
            </a:r>
            <a:r>
              <a:rPr lang="en-US" sz="3600" noProof="0" dirty="0" err="1" smtClean="0">
                <a:ln w="18415" cmpd="sng">
                  <a:noFill/>
                  <a:prstDash val="solid"/>
                </a:ln>
              </a:rPr>
              <a:t>Extinção</a:t>
            </a:r>
            <a:endParaRPr lang="en-US" sz="3600" noProof="0" dirty="0">
              <a:ln w="18415" cmpd="sng">
                <a:noFill/>
                <a:prstDash val="solid"/>
              </a:ln>
            </a:endParaRPr>
          </a:p>
        </p:txBody>
      </p:sp>
      <p:pic>
        <p:nvPicPr>
          <p:cNvPr id="10" name="Picture 2" descr="http://www.cites.org/i/40/1973-plenipotentiar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2267580"/>
            <a:ext cx="8555766" cy="2736304"/>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2873218" y="5047459"/>
            <a:ext cx="3859021" cy="369332"/>
          </a:xfrm>
          <a:prstGeom prst="rect">
            <a:avLst/>
          </a:prstGeom>
          <a:noFill/>
        </p:spPr>
        <p:txBody>
          <a:bodyPr wrap="square" rtlCol="0">
            <a:spAutoFit/>
          </a:bodyPr>
          <a:lstStyle/>
          <a:p>
            <a:r>
              <a:rPr lang="en-US" dirty="0" smtClean="0"/>
              <a:t>Washington, D.C., </a:t>
            </a:r>
            <a:r>
              <a:rPr lang="en-US" dirty="0" err="1" smtClean="0"/>
              <a:t>em</a:t>
            </a:r>
            <a:r>
              <a:rPr lang="en-US" dirty="0" smtClean="0"/>
              <a:t> 3 </a:t>
            </a:r>
            <a:r>
              <a:rPr lang="en-US" dirty="0" err="1" smtClean="0"/>
              <a:t>Março</a:t>
            </a:r>
            <a:r>
              <a:rPr lang="en-US" dirty="0" smtClean="0"/>
              <a:t> de 1973</a:t>
            </a:r>
            <a:endParaRPr lang="en-GB" dirty="0"/>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52320" y="5332378"/>
            <a:ext cx="1547664" cy="1456633"/>
          </a:xfrm>
          <a:prstGeom prst="rect">
            <a:avLst/>
          </a:prstGeom>
        </p:spPr>
      </p:pic>
    </p:spTree>
    <p:extLst>
      <p:ext uri="{BB962C8B-B14F-4D97-AF65-F5344CB8AC3E}">
        <p14:creationId xmlns:p14="http://schemas.microsoft.com/office/powerpoint/2010/main" val="4201360025"/>
      </p:ext>
    </p:extLst>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noProof="0" dirty="0" smtClean="0"/>
              <a:t>O </a:t>
            </a:r>
            <a:r>
              <a:rPr lang="en-US" noProof="0" dirty="0" err="1" smtClean="0"/>
              <a:t>que</a:t>
            </a:r>
            <a:r>
              <a:rPr lang="en-US" noProof="0" dirty="0" smtClean="0"/>
              <a:t> </a:t>
            </a:r>
            <a:r>
              <a:rPr lang="en-US" noProof="0" dirty="0" err="1" smtClean="0"/>
              <a:t>devem</a:t>
            </a:r>
            <a:r>
              <a:rPr lang="en-US" noProof="0" dirty="0" smtClean="0"/>
              <a:t> as </a:t>
            </a:r>
            <a:r>
              <a:rPr lang="en-US" noProof="0" dirty="0" err="1" smtClean="0"/>
              <a:t>Partes</a:t>
            </a:r>
            <a:r>
              <a:rPr lang="en-US" noProof="0" dirty="0" smtClean="0"/>
              <a:t> </a:t>
            </a:r>
            <a:r>
              <a:rPr lang="en-US" noProof="0" dirty="0" err="1" smtClean="0"/>
              <a:t>fazer</a:t>
            </a:r>
            <a:r>
              <a:rPr lang="en-US" noProof="0" dirty="0" smtClean="0"/>
              <a:t> </a:t>
            </a:r>
            <a:r>
              <a:rPr lang="en-US" noProof="0" dirty="0" err="1" smtClean="0"/>
              <a:t>depois</a:t>
            </a:r>
            <a:r>
              <a:rPr lang="en-US" noProof="0" dirty="0" smtClean="0"/>
              <a:t> de 14 de </a:t>
            </a:r>
            <a:r>
              <a:rPr lang="en-US" noProof="0" dirty="0" err="1" smtClean="0"/>
              <a:t>Setembro</a:t>
            </a:r>
            <a:r>
              <a:rPr lang="en-US" noProof="0" dirty="0" smtClean="0"/>
              <a:t> de 2014?</a:t>
            </a:r>
            <a:endParaRPr lang="en-US" noProof="0" dirty="0"/>
          </a:p>
        </p:txBody>
      </p:sp>
      <p:sp>
        <p:nvSpPr>
          <p:cNvPr id="3" name="Content Placeholder 2"/>
          <p:cNvSpPr>
            <a:spLocks noGrp="1"/>
          </p:cNvSpPr>
          <p:nvPr>
            <p:ph idx="1"/>
          </p:nvPr>
        </p:nvSpPr>
        <p:spPr/>
        <p:txBody>
          <a:bodyPr/>
          <a:lstStyle/>
          <a:p>
            <a:pPr algn="ctr"/>
            <a:endParaRPr lang="en-US" noProof="0" dirty="0" smtClean="0"/>
          </a:p>
          <a:p>
            <a:pPr marL="0" indent="0" algn="ctr">
              <a:buNone/>
            </a:pPr>
            <a:r>
              <a:rPr lang="pt-PT" dirty="0"/>
              <a:t>Os países que desejem (</a:t>
            </a:r>
            <a:r>
              <a:rPr lang="pt-PT" dirty="0" err="1" smtClean="0"/>
              <a:t>re</a:t>
            </a:r>
            <a:r>
              <a:rPr lang="pt-PT" dirty="0" smtClean="0"/>
              <a:t>)exportar </a:t>
            </a:r>
            <a:r>
              <a:rPr lang="pt-PT" dirty="0"/>
              <a:t>ou </a:t>
            </a:r>
            <a:r>
              <a:rPr lang="pt-PT" dirty="0" smtClean="0"/>
              <a:t>importar espécimes </a:t>
            </a:r>
            <a:r>
              <a:rPr lang="pt-PT" dirty="0"/>
              <a:t>de tubarões e raias recentemente  </a:t>
            </a:r>
            <a:r>
              <a:rPr lang="pt-PT" dirty="0" smtClean="0"/>
              <a:t>listadas na CITES, devem </a:t>
            </a:r>
            <a:r>
              <a:rPr lang="pt-PT" dirty="0"/>
              <a:t>cumprir determinados </a:t>
            </a:r>
            <a:r>
              <a:rPr lang="pt-PT" dirty="0" smtClean="0"/>
              <a:t>requisitos.</a:t>
            </a:r>
            <a:endParaRPr lang="en-US" noProof="0" dirty="0"/>
          </a:p>
        </p:txBody>
      </p:sp>
    </p:spTree>
    <p:extLst>
      <p:ext uri="{BB962C8B-B14F-4D97-AF65-F5344CB8AC3E}">
        <p14:creationId xmlns:p14="http://schemas.microsoft.com/office/powerpoint/2010/main" val="340697935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PT" dirty="0"/>
              <a:t>O que devem as Partes fazer </a:t>
            </a:r>
            <a:r>
              <a:rPr lang="pt-PT" dirty="0" smtClean="0"/>
              <a:t>depois de 14 de Setembro de 2014</a:t>
            </a:r>
            <a:r>
              <a:rPr lang="pt-PT" dirty="0"/>
              <a:t>?</a:t>
            </a:r>
            <a:endParaRPr lang="en-US" noProof="0" dirty="0"/>
          </a:p>
        </p:txBody>
      </p:sp>
      <p:sp>
        <p:nvSpPr>
          <p:cNvPr id="4" name="Rounded Rectangle 3"/>
          <p:cNvSpPr/>
          <p:nvPr/>
        </p:nvSpPr>
        <p:spPr>
          <a:xfrm>
            <a:off x="386185" y="1772816"/>
            <a:ext cx="2376264" cy="3911922"/>
          </a:xfrm>
          <a:prstGeom prst="round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3600" u="sng" dirty="0" smtClean="0"/>
          </a:p>
          <a:p>
            <a:pPr algn="ctr"/>
            <a:r>
              <a:rPr lang="en-US" sz="3500" u="sng" dirty="0" err="1" smtClean="0"/>
              <a:t>Legalidade</a:t>
            </a:r>
            <a:endParaRPr lang="en-US" sz="3500" u="sng" dirty="0" smtClean="0"/>
          </a:p>
          <a:p>
            <a:pPr algn="ctr"/>
            <a:endParaRPr lang="en-US" sz="3600" dirty="0"/>
          </a:p>
          <a:p>
            <a:r>
              <a:rPr lang="en-US" sz="2400" dirty="0" smtClean="0"/>
              <a:t>Leis </a:t>
            </a:r>
            <a:r>
              <a:rPr lang="en-US" sz="2400" dirty="0" err="1" smtClean="0"/>
              <a:t>nacionais</a:t>
            </a:r>
            <a:r>
              <a:rPr lang="en-US" sz="2400" dirty="0" smtClean="0"/>
              <a:t>, </a:t>
            </a:r>
            <a:r>
              <a:rPr lang="en-US" sz="2400" dirty="0" err="1" smtClean="0"/>
              <a:t>aquisição</a:t>
            </a:r>
            <a:r>
              <a:rPr lang="en-US" sz="2400" dirty="0" smtClean="0"/>
              <a:t> legal, </a:t>
            </a:r>
            <a:r>
              <a:rPr lang="en-US" sz="2400" dirty="0"/>
              <a:t>RFMOs, </a:t>
            </a:r>
          </a:p>
          <a:p>
            <a:r>
              <a:rPr lang="en-US" sz="2400" dirty="0" err="1" smtClean="0"/>
              <a:t>fiscalização</a:t>
            </a:r>
            <a:r>
              <a:rPr lang="en-US" sz="2400" dirty="0" smtClean="0"/>
              <a:t> …</a:t>
            </a:r>
            <a:endParaRPr lang="en-US" sz="2400" dirty="0"/>
          </a:p>
          <a:p>
            <a:pPr algn="ctr"/>
            <a:endParaRPr lang="en-GB" dirty="0">
              <a:solidFill>
                <a:schemeClr val="bg1"/>
              </a:solidFill>
            </a:endParaRPr>
          </a:p>
        </p:txBody>
      </p:sp>
      <p:sp>
        <p:nvSpPr>
          <p:cNvPr id="5" name="Rounded Rectangle 4"/>
          <p:cNvSpPr/>
          <p:nvPr/>
        </p:nvSpPr>
        <p:spPr>
          <a:xfrm>
            <a:off x="2978473" y="1772816"/>
            <a:ext cx="3024336" cy="3888432"/>
          </a:xfrm>
          <a:prstGeom prst="roundRect">
            <a:avLst/>
          </a:prstGeom>
          <a:solidFill>
            <a:srgbClr val="00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3600" u="sng" dirty="0" smtClean="0"/>
          </a:p>
          <a:p>
            <a:r>
              <a:rPr lang="en-US" sz="2900" u="sng" dirty="0" err="1" smtClean="0"/>
              <a:t>Sustentabilidade</a:t>
            </a:r>
            <a:endParaRPr lang="en-US" sz="2900" u="sng" dirty="0" smtClean="0"/>
          </a:p>
          <a:p>
            <a:endParaRPr lang="en-US" sz="3600" u="sng" dirty="0"/>
          </a:p>
          <a:p>
            <a:r>
              <a:rPr lang="en-US" sz="2400" dirty="0" smtClean="0"/>
              <a:t>NDFs</a:t>
            </a:r>
            <a:r>
              <a:rPr lang="en-US" sz="2400" dirty="0"/>
              <a:t>, </a:t>
            </a:r>
            <a:endParaRPr lang="en-US" sz="2400" dirty="0" smtClean="0"/>
          </a:p>
          <a:p>
            <a:r>
              <a:rPr lang="en-US" sz="2400" dirty="0" err="1" smtClean="0"/>
              <a:t>Investigação</a:t>
            </a:r>
            <a:r>
              <a:rPr lang="en-US" sz="2400" dirty="0" smtClean="0"/>
              <a:t> </a:t>
            </a:r>
            <a:r>
              <a:rPr lang="en-US" sz="2400" dirty="0" err="1" smtClean="0"/>
              <a:t>científica</a:t>
            </a:r>
            <a:r>
              <a:rPr lang="en-US" sz="2400" dirty="0" smtClean="0"/>
              <a:t>,</a:t>
            </a:r>
          </a:p>
          <a:p>
            <a:r>
              <a:rPr lang="en-US" sz="2400" dirty="0" err="1"/>
              <a:t>I</a:t>
            </a:r>
            <a:r>
              <a:rPr lang="en-US" sz="2400" dirty="0" err="1" smtClean="0"/>
              <a:t>ntrodução</a:t>
            </a:r>
            <a:r>
              <a:rPr lang="en-US" sz="2400" dirty="0" smtClean="0"/>
              <a:t> </a:t>
            </a:r>
            <a:r>
              <a:rPr lang="en-US" sz="2400" dirty="0" err="1" smtClean="0"/>
              <a:t>pelo</a:t>
            </a:r>
            <a:r>
              <a:rPr lang="en-US" sz="2400" dirty="0" smtClean="0"/>
              <a:t> mar…</a:t>
            </a:r>
            <a:endParaRPr lang="en-US" sz="2400" dirty="0"/>
          </a:p>
        </p:txBody>
      </p:sp>
      <p:sp>
        <p:nvSpPr>
          <p:cNvPr id="6" name="Rounded Rectangle 5"/>
          <p:cNvSpPr/>
          <p:nvPr/>
        </p:nvSpPr>
        <p:spPr>
          <a:xfrm>
            <a:off x="6146825" y="1772816"/>
            <a:ext cx="2673647" cy="3911922"/>
          </a:xfrm>
          <a:prstGeom prst="roundRect">
            <a:avLst/>
          </a:prstGeom>
          <a:solidFill>
            <a:srgbClr val="66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3600" u="sng" dirty="0" smtClean="0"/>
          </a:p>
          <a:p>
            <a:r>
              <a:rPr lang="en-US" sz="2700" u="sng" dirty="0" err="1" smtClean="0"/>
              <a:t>Rastreabilidade</a:t>
            </a:r>
            <a:endParaRPr lang="en-US" sz="2700" u="sng" dirty="0" smtClean="0"/>
          </a:p>
          <a:p>
            <a:endParaRPr lang="en-US" sz="3600" u="sng" dirty="0"/>
          </a:p>
          <a:p>
            <a:r>
              <a:rPr lang="en-US" sz="2400" dirty="0" err="1" smtClean="0"/>
              <a:t>Licenças</a:t>
            </a:r>
            <a:r>
              <a:rPr lang="en-US" sz="2400" dirty="0" smtClean="0"/>
              <a:t>, </a:t>
            </a:r>
            <a:r>
              <a:rPr lang="en-US" sz="2400" dirty="0" err="1" smtClean="0"/>
              <a:t>identificação</a:t>
            </a:r>
            <a:r>
              <a:rPr lang="en-US" sz="2400" dirty="0" smtClean="0"/>
              <a:t>, </a:t>
            </a:r>
            <a:r>
              <a:rPr lang="en-US" sz="2400" dirty="0" err="1" smtClean="0"/>
              <a:t>relatórios</a:t>
            </a:r>
            <a:r>
              <a:rPr lang="en-US" sz="2400" dirty="0" smtClean="0"/>
              <a:t>,</a:t>
            </a:r>
          </a:p>
          <a:p>
            <a:r>
              <a:rPr lang="en-US" sz="2400" dirty="0" smtClean="0"/>
              <a:t>bases de dados </a:t>
            </a:r>
            <a:endParaRPr lang="en-US" sz="2400" dirty="0"/>
          </a:p>
          <a:p>
            <a:pPr algn="ctr"/>
            <a:endParaRPr lang="en-GB" dirty="0">
              <a:solidFill>
                <a:schemeClr val="bg1"/>
              </a:solidFill>
            </a:endParaRPr>
          </a:p>
        </p:txBody>
      </p:sp>
    </p:spTree>
    <p:extLst>
      <p:ext uri="{BB962C8B-B14F-4D97-AF65-F5344CB8AC3E}">
        <p14:creationId xmlns:p14="http://schemas.microsoft.com/office/powerpoint/2010/main" val="1707468537"/>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CH" dirty="0" err="1" smtClean="0"/>
              <a:t>Licenças</a:t>
            </a:r>
            <a:r>
              <a:rPr lang="fr-CH" dirty="0" smtClean="0"/>
              <a:t> e </a:t>
            </a:r>
            <a:r>
              <a:rPr lang="fr-CH" dirty="0" err="1" smtClean="0"/>
              <a:t>Certificados</a:t>
            </a:r>
            <a:r>
              <a:rPr lang="fr-CH" dirty="0" smtClean="0"/>
              <a:t> CITES</a:t>
            </a:r>
            <a:endParaRPr lang="en-GB" dirty="0"/>
          </a:p>
        </p:txBody>
      </p:sp>
      <p:pic>
        <p:nvPicPr>
          <p:cNvPr id="4" name="Picture 2" descr="http://www.slim400.com/rc1/cert/CITES_Certificate.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408"/>
          <a:stretch/>
        </p:blipFill>
        <p:spPr bwMode="auto">
          <a:xfrm rot="21125302">
            <a:off x="2871519" y="1485308"/>
            <a:ext cx="3480355" cy="4828447"/>
          </a:xfrm>
          <a:prstGeom prst="rect">
            <a:avLst/>
          </a:prstGeom>
          <a:ln>
            <a:noFill/>
          </a:ln>
          <a:effectLst>
            <a:outerShdw blurRad="76200" dir="13500000" sy="23000" kx="1200000" algn="br" rotWithShape="0">
              <a:prstClr val="black">
                <a:alpha val="2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6055149"/>
      </p:ext>
    </p:extLst>
  </p:cSld>
  <p:clrMapOvr>
    <a:masterClrMapping/>
  </p:clrMapOvr>
  <mc:AlternateContent xmlns:mc="http://schemas.openxmlformats.org/markup-compatibility/2006" xmlns:p14="http://schemas.microsoft.com/office/powerpoint/2010/main">
    <mc:Choice Requires="p14">
      <p:transition spd="slow" p14:dur="3000">
        <p14:shred pattern="rectangle"/>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792088"/>
          </a:xfrm>
        </p:spPr>
        <p:txBody>
          <a:bodyPr>
            <a:normAutofit/>
          </a:bodyPr>
          <a:lstStyle/>
          <a:p>
            <a:r>
              <a:rPr lang="en-US" dirty="0" err="1"/>
              <a:t>Licenças</a:t>
            </a:r>
            <a:r>
              <a:rPr lang="en-US" dirty="0"/>
              <a:t> e </a:t>
            </a:r>
            <a:r>
              <a:rPr lang="en-US" dirty="0" err="1"/>
              <a:t>Certificados</a:t>
            </a:r>
            <a:r>
              <a:rPr lang="en-US" dirty="0"/>
              <a:t> CITES</a:t>
            </a:r>
            <a:endParaRPr lang="en-US" b="1" noProof="0" dirty="0"/>
          </a:p>
        </p:txBody>
      </p:sp>
      <p:sp>
        <p:nvSpPr>
          <p:cNvPr id="4" name="Rectangle 3"/>
          <p:cNvSpPr txBox="1">
            <a:spLocks noChangeArrowheads="1"/>
          </p:cNvSpPr>
          <p:nvPr/>
        </p:nvSpPr>
        <p:spPr>
          <a:xfrm>
            <a:off x="323963" y="2209800"/>
            <a:ext cx="4750296" cy="396240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pPr>
            <a:r>
              <a:rPr lang="en-US" dirty="0" err="1" smtClean="0"/>
              <a:t>Animais</a:t>
            </a:r>
            <a:r>
              <a:rPr lang="en-US" dirty="0" smtClean="0"/>
              <a:t> e </a:t>
            </a:r>
            <a:r>
              <a:rPr lang="en-US" dirty="0" err="1" smtClean="0"/>
              <a:t>plantas</a:t>
            </a:r>
            <a:r>
              <a:rPr lang="en-US" dirty="0" smtClean="0"/>
              <a:t> </a:t>
            </a:r>
            <a:br>
              <a:rPr lang="en-US" dirty="0" smtClean="0"/>
            </a:br>
            <a:r>
              <a:rPr lang="en-US" dirty="0" smtClean="0"/>
              <a:t>(</a:t>
            </a:r>
            <a:r>
              <a:rPr lang="en-US" dirty="0" err="1" smtClean="0"/>
              <a:t>vivos</a:t>
            </a:r>
            <a:r>
              <a:rPr lang="en-US" dirty="0" smtClean="0"/>
              <a:t>, </a:t>
            </a:r>
            <a:r>
              <a:rPr lang="en-US" dirty="0" err="1" smtClean="0"/>
              <a:t>mortos</a:t>
            </a:r>
            <a:r>
              <a:rPr lang="en-US" dirty="0" smtClean="0"/>
              <a:t>, </a:t>
            </a:r>
            <a:r>
              <a:rPr lang="en-US" dirty="0" err="1" smtClean="0"/>
              <a:t>partes</a:t>
            </a:r>
            <a:r>
              <a:rPr lang="en-US" dirty="0" smtClean="0"/>
              <a:t> e </a:t>
            </a:r>
            <a:r>
              <a:rPr lang="en-US" dirty="0" err="1" smtClean="0"/>
              <a:t>derivados</a:t>
            </a:r>
            <a:r>
              <a:rPr lang="en-US" dirty="0" smtClean="0"/>
              <a:t>)</a:t>
            </a:r>
          </a:p>
          <a:p>
            <a:pPr>
              <a:lnSpc>
                <a:spcPct val="90000"/>
              </a:lnSpc>
            </a:pPr>
            <a:r>
              <a:rPr lang="en-US" dirty="0" err="1" smtClean="0"/>
              <a:t>Licenças</a:t>
            </a:r>
            <a:r>
              <a:rPr lang="en-US" dirty="0" smtClean="0"/>
              <a:t> e </a:t>
            </a:r>
            <a:r>
              <a:rPr lang="en-US" dirty="0" err="1" smtClean="0"/>
              <a:t>certificados</a:t>
            </a:r>
            <a:r>
              <a:rPr lang="en-US" dirty="0" smtClean="0"/>
              <a:t> </a:t>
            </a:r>
            <a:r>
              <a:rPr lang="en-US" dirty="0" err="1" smtClean="0"/>
              <a:t>emitidos</a:t>
            </a:r>
            <a:r>
              <a:rPr lang="en-US" dirty="0" smtClean="0"/>
              <a:t> </a:t>
            </a:r>
            <a:r>
              <a:rPr lang="en-US" dirty="0" err="1" smtClean="0"/>
              <a:t>mediante</a:t>
            </a:r>
            <a:r>
              <a:rPr lang="en-US" dirty="0" smtClean="0"/>
              <a:t> </a:t>
            </a:r>
            <a:r>
              <a:rPr lang="en-US" dirty="0" err="1" smtClean="0"/>
              <a:t>certas</a:t>
            </a:r>
            <a:r>
              <a:rPr lang="en-US" dirty="0" smtClean="0"/>
              <a:t> </a:t>
            </a:r>
            <a:r>
              <a:rPr lang="en-US" dirty="0" err="1" smtClean="0"/>
              <a:t>condições</a:t>
            </a:r>
            <a:r>
              <a:rPr lang="en-US" dirty="0" smtClean="0"/>
              <a:t>: </a:t>
            </a:r>
          </a:p>
          <a:p>
            <a:pPr lvl="1">
              <a:lnSpc>
                <a:spcPct val="90000"/>
              </a:lnSpc>
            </a:pPr>
            <a:r>
              <a:rPr lang="pt-PT" dirty="0" smtClean="0"/>
              <a:t>Origem legal,</a:t>
            </a:r>
            <a:endParaRPr lang="pt-PT" dirty="0"/>
          </a:p>
          <a:p>
            <a:pPr lvl="1">
              <a:lnSpc>
                <a:spcPct val="90000"/>
              </a:lnSpc>
            </a:pPr>
            <a:r>
              <a:rPr lang="pt-PT" dirty="0" smtClean="0"/>
              <a:t>Garantia de não haver prejuízo para a sobrevivência da </a:t>
            </a:r>
            <a:r>
              <a:rPr lang="pt-PT" dirty="0"/>
              <a:t>espécie</a:t>
            </a:r>
            <a:endParaRPr lang="en-US" dirty="0"/>
          </a:p>
        </p:txBody>
      </p:sp>
      <p:sp>
        <p:nvSpPr>
          <p:cNvPr id="5" name="AutoShape 27"/>
          <p:cNvSpPr>
            <a:spLocks noChangeArrowheads="1"/>
          </p:cNvSpPr>
          <p:nvPr/>
        </p:nvSpPr>
        <p:spPr bwMode="auto">
          <a:xfrm>
            <a:off x="304800" y="1219200"/>
            <a:ext cx="1219200" cy="611188"/>
          </a:xfrm>
          <a:prstGeom prst="wedgeRoundRectCallout">
            <a:avLst>
              <a:gd name="adj1" fmla="val 48829"/>
              <a:gd name="adj2" fmla="val 72398"/>
              <a:gd name="adj3" fmla="val 16667"/>
            </a:avLst>
          </a:prstGeom>
          <a:solidFill>
            <a:srgbClr val="002060"/>
          </a:solidFill>
          <a:ln>
            <a:noFill/>
          </a:ln>
          <a:effectLst/>
          <a:extLst/>
        </p:spPr>
        <p:txBody>
          <a:bodyPr lIns="36000" tIns="36000" rIns="36000" bIns="36000" anchor="ctr"/>
          <a:lstStyle/>
          <a:p>
            <a:r>
              <a:rPr lang="en-US" dirty="0" err="1" smtClean="0">
                <a:solidFill>
                  <a:schemeClr val="bg1"/>
                </a:solidFill>
                <a:effectLst/>
              </a:rPr>
              <a:t>Importação</a:t>
            </a:r>
            <a:endParaRPr lang="en-US" dirty="0">
              <a:solidFill>
                <a:schemeClr val="bg1"/>
              </a:solidFill>
              <a:effectLst/>
            </a:endParaRPr>
          </a:p>
        </p:txBody>
      </p:sp>
      <p:sp>
        <p:nvSpPr>
          <p:cNvPr id="6" name="AutoShape 29"/>
          <p:cNvSpPr>
            <a:spLocks noChangeArrowheads="1"/>
          </p:cNvSpPr>
          <p:nvPr/>
        </p:nvSpPr>
        <p:spPr bwMode="auto">
          <a:xfrm>
            <a:off x="1600200" y="1219200"/>
            <a:ext cx="1219200" cy="611188"/>
          </a:xfrm>
          <a:prstGeom prst="wedgeRoundRectCallout">
            <a:avLst>
              <a:gd name="adj1" fmla="val 48829"/>
              <a:gd name="adj2" fmla="val 72398"/>
              <a:gd name="adj3" fmla="val 16667"/>
            </a:avLst>
          </a:prstGeom>
          <a:solidFill>
            <a:srgbClr val="002060"/>
          </a:solidFill>
          <a:ln>
            <a:noFill/>
          </a:ln>
          <a:effectLst/>
          <a:extLst/>
        </p:spPr>
        <p:txBody>
          <a:bodyPr lIns="36000" tIns="36000" rIns="36000" bIns="36000" anchor="ctr"/>
          <a:lstStyle/>
          <a:p>
            <a:r>
              <a:rPr lang="en-US" dirty="0" err="1" smtClean="0">
                <a:solidFill>
                  <a:schemeClr val="bg1"/>
                </a:solidFill>
                <a:effectLst/>
              </a:rPr>
              <a:t>Exportação</a:t>
            </a:r>
            <a:endParaRPr lang="en-US" dirty="0">
              <a:solidFill>
                <a:schemeClr val="bg1"/>
              </a:solidFill>
              <a:effectLst/>
            </a:endParaRPr>
          </a:p>
        </p:txBody>
      </p:sp>
      <p:sp>
        <p:nvSpPr>
          <p:cNvPr id="7" name="AutoShape 30"/>
          <p:cNvSpPr>
            <a:spLocks noChangeArrowheads="1"/>
          </p:cNvSpPr>
          <p:nvPr/>
        </p:nvSpPr>
        <p:spPr bwMode="auto">
          <a:xfrm>
            <a:off x="2895600" y="1219200"/>
            <a:ext cx="1676400" cy="611188"/>
          </a:xfrm>
          <a:prstGeom prst="wedgeRoundRectCallout">
            <a:avLst>
              <a:gd name="adj1" fmla="val 40056"/>
              <a:gd name="adj2" fmla="val 72398"/>
              <a:gd name="adj3" fmla="val 16667"/>
            </a:avLst>
          </a:prstGeom>
          <a:solidFill>
            <a:srgbClr val="002060"/>
          </a:solidFill>
          <a:ln>
            <a:noFill/>
          </a:ln>
          <a:effectLst/>
          <a:extLst/>
        </p:spPr>
        <p:txBody>
          <a:bodyPr lIns="36000" tIns="36000" rIns="36000" bIns="36000" anchor="ctr"/>
          <a:lstStyle/>
          <a:p>
            <a:r>
              <a:rPr lang="en-US" sz="2000" dirty="0">
                <a:solidFill>
                  <a:schemeClr val="bg1"/>
                </a:solidFill>
              </a:rPr>
              <a:t>R</a:t>
            </a:r>
            <a:r>
              <a:rPr lang="en-US" sz="2000" dirty="0" smtClean="0">
                <a:solidFill>
                  <a:schemeClr val="bg1"/>
                </a:solidFill>
                <a:effectLst/>
              </a:rPr>
              <a:t>e-</a:t>
            </a:r>
            <a:r>
              <a:rPr lang="en-US" sz="2000" dirty="0" err="1" smtClean="0">
                <a:solidFill>
                  <a:schemeClr val="bg1"/>
                </a:solidFill>
                <a:effectLst/>
              </a:rPr>
              <a:t>exportação</a:t>
            </a:r>
            <a:endParaRPr lang="en-US" sz="2000" dirty="0">
              <a:solidFill>
                <a:schemeClr val="bg1"/>
              </a:solidFill>
              <a:effectLst/>
            </a:endParaRPr>
          </a:p>
        </p:txBody>
      </p:sp>
      <p:sp>
        <p:nvSpPr>
          <p:cNvPr id="8" name="AutoShape 31"/>
          <p:cNvSpPr>
            <a:spLocks noChangeArrowheads="1"/>
          </p:cNvSpPr>
          <p:nvPr/>
        </p:nvSpPr>
        <p:spPr bwMode="auto">
          <a:xfrm>
            <a:off x="4648200" y="1219200"/>
            <a:ext cx="2948136" cy="611188"/>
          </a:xfrm>
          <a:prstGeom prst="wedgeRoundRectCallout">
            <a:avLst>
              <a:gd name="adj1" fmla="val -329"/>
              <a:gd name="adj2" fmla="val 72079"/>
              <a:gd name="adj3" fmla="val 16667"/>
            </a:avLst>
          </a:prstGeom>
          <a:solidFill>
            <a:srgbClr val="002060"/>
          </a:solidFill>
          <a:ln>
            <a:noFill/>
          </a:ln>
          <a:effectLst/>
          <a:extLst/>
        </p:spPr>
        <p:txBody>
          <a:bodyPr lIns="36000" tIns="36000" rIns="36000" bIns="36000" anchor="ctr"/>
          <a:lstStyle/>
          <a:p>
            <a:r>
              <a:rPr lang="en-US" sz="2000" dirty="0" err="1" smtClean="0">
                <a:solidFill>
                  <a:schemeClr val="bg1"/>
                </a:solidFill>
                <a:effectLst/>
              </a:rPr>
              <a:t>Introdução</a:t>
            </a:r>
            <a:r>
              <a:rPr lang="en-US" sz="2000" dirty="0" smtClean="0">
                <a:solidFill>
                  <a:schemeClr val="bg1"/>
                </a:solidFill>
                <a:effectLst/>
              </a:rPr>
              <a:t> </a:t>
            </a:r>
            <a:r>
              <a:rPr lang="en-US" sz="2000" dirty="0" err="1" smtClean="0">
                <a:solidFill>
                  <a:schemeClr val="bg1"/>
                </a:solidFill>
                <a:effectLst/>
              </a:rPr>
              <a:t>por</a:t>
            </a:r>
            <a:r>
              <a:rPr lang="en-US" sz="2000" dirty="0" smtClean="0">
                <a:solidFill>
                  <a:schemeClr val="bg1"/>
                </a:solidFill>
                <a:effectLst/>
              </a:rPr>
              <a:t> mar</a:t>
            </a:r>
            <a:endParaRPr lang="en-US" sz="2000" dirty="0">
              <a:solidFill>
                <a:schemeClr val="bg1"/>
              </a:solidFill>
              <a:effectLst/>
            </a:endParaRPr>
          </a:p>
        </p:txBody>
      </p:sp>
      <p:sp>
        <p:nvSpPr>
          <p:cNvPr id="10" name="AutoShape 4" descr="data:image/jpeg;base64,/9j/4AAQSkZJRgABAQAAAQABAAD/2wCEAAkGBxQSEhUUExQVFBUWGRcYFxgYGBoXHBwcGhcZFxgYGhoYHCggGBwlHRcYITEiJSkrLi4uGB8zODMsNygtLisBCgoKDg0OGhAQGiwkHyQsLCwsLCwsLCwsLCwsLCwsLCwsLCwsLCwsLCwsLCwsLCwsLCwsLCwsLCwsLCwsLCwsLP/AABEIAJ8BPAMBIgACEQEDEQH/xAAcAAABBQEBAQAAAAAAAAAAAAAFAQIDBAYABwj/xABBEAABAgQDBQYEBQMCBQUBAAABAhEAAyExBBJBBVFhcfAGIoGRobETMsHRQlJy4fEUgpIHIxUzU2KiJENzssIW/8QAGQEAAwEBAQAAAAAAAAAAAAAAAAECAwQF/8QAIBEBAQEAAwACAwEBAAAAAAAAAAERAhIhMVEDE0EiUv/aAAwDAQACEQMRAD8AjCnAPgeYt6EeRhpVajPRxVq7uAr9I6SPmS4s/wDj3tP+wrHiIR9xhs0mbTl00OKtD1RvpDArnrHAwA0qq3n1zh5LawxQBPGObl1rCBadezQqxSnVoTNDnhg1I0t7dc4c1N3sz0tUW94RBb1hylHTS/7b69CECJW133a8r6fxEiTCJNN308IqY/HolDvqDtYXPhvgO1dPh+0CtpbblyXD5lflGl4z20+0UyY4T3E+vnAQl4ucPtF5fQjtLbMycalk/lHVYHmGGOjWM6e8KDHSZZWoJSCSosAI1g7IAS6qUZhGjADw/F5wW4c42/DKRbwGzpk4shL7zp5wd2P2YDhU0gguQBahaviDyjUyJQQGSAEh2agob+oMRef0ucPsH2X2aRLGZffVo9geA8qwfwgA8PZhYPQvuhqWBbyP0hqtG66+vCMeXrSeD2DxGZqOz19tX4RdUkOwYnqw3/aAmCmEFnJINjxdmG6l7VreDGFlpUoAkB21DaUL0I3Wjn5TG/H1Sm5SVAMoqGUAXtSrvmob8IlmuRdQUB+k6j5Xa4fSum6ptGUlK2CUkKJJYVJFFKfh4XtaG4dwU0DF3q5dj4MQd8Z42s8TYicEi5FnJKRcs72FGq2sPDBLkZjUFITozEh7HQ3qTwELMQosDRLFQOUl+SqueF4kwctBBKgTrq7HWljzhZ6W+IFI3jMSwJf5QS9Q4asSYaSXSyVH8Vad5mTa/Cul4vSkIUpIVmZLB8pKsrkGz9B4WYZUs0rcuHIatPuDvrxOuDtakSCVBSjlypAGWu9r6u1atfSLAUwHyh8wUKAh2YjcRejgizwOmYwZvlcWpRizmoNtfGGy9p55lUsHD3skOAaVsGe7a0h+HOHK+4JyMKCSCtSVaN3RUOWY1FN+kItSSSm5SxBdiA7kAk97SrvWIJ2KCksQAalJ3Xa+9vQRXkzDmyr/AAj8NagAH5uHn5wWjPPVrFB60zd06GmimLUt1UUF4oBTrTMS9zlLuDlNjYd3nbWJ/iuVcCk2dwAXHChJY3o0Q4xRQA2ZJCkk0BDlwlnN2IPh5Mp6rI2hdICn1u9O6fmA14G4u8FkdqVgHLKSbguv8qXLMlj3RSv2jPfDZYFXdykAMUkVAqcp5HRJ0MLPIOYZVEkEq4glK1USctSHpQepqnJGo/4yqcAlHcAJBLFSWBYgsBl0494eN6SgKSGFBS7PU1D1Y3jJ4KYJSUJKSAognLQfpu7BwHobgmLkrtHLQ4/3Lk1IPrqOMYc+N3a145mcWHkrCVBX5SD4A1HiPeJFoyKI/KWOtiz+0RRJiKtxCSX/AEh28Y9F5bhfz+usNV16/eFBhXPvDDlD3v8ASGw5ZOX723jnDEqGtAWo41sPSED0cQehD33iIkHrrqsPzgXoAbwGVF4inYhCASogcT9G4QG2l2lSikvvK36A2jLYrGLmF1En2ipwtTeWDm1O0RJaVTj52331gBNnFRdRJJ1MRPHAxpJiL6Ux0c8c8MOhUgnSCGzNjzJxoMqfzG0bnYHZ+VL+V1TSpKQ4cF3L3ozAtqAYV5SHONqh2J2CQfiLBCqhI3AUJ56eEbA4JSaeZgnKwqZRSwfLQdaxPiK1jG8tbSYymIwpQujsa+Ia3p5QgDdent5iDG1JHd5VPkXgQU/f6dcoAQU5uW3WAFuBIjgwA4UHqR1yh6VA+3/5/Z4iUCzs9B6s79awgejElC30oDrY8rXeDUj/AHEu5S1Do3MWao84zpDlr2BezHofaCuDxGVILuwIZuPdDNqGjHnPda8L4lnSilWrhyHDg5gwL3Bd6HdpDsPSW7MxAOgVmZQKau7VYm5MTnELcEBg5ca2a3MawqUELcFyQQcxzVoSTQDcPDjGFdMvhTN7iSKpJY3d3A/EaNm8hFeYopJBDgMzOx0yPqQa6EgeMJiU5CUpUpRU9FFnejC7aABz6RIZoZVaIGY0L90g5mq1wHoe8OMKHJBGTPokOOIfewoWqRrp6On9Mugc1o5obMo1+bz1PjJhynJ8RIAUlSnSXetikNUFIBAAeusNGLdNaAh9CxqyC47pYio3axXb7Z3hl8SzZAIKVUBBDZsp4ENqKPwalTFISPhzJffzOA4KSCSC/wA1ieNPO5FeIzJGap3u/ey00pqnh4CAOLxOafkUtQShLhvxKzUqxcAke0Pli/wzlytiyMV8QU7qj+EhyBYkNxe934xPKU6X4gEXLOxetTRvHVoHyJmVSqGWavmqCGBNKFN6gW3RPJ2ip0guCvRnDHugnm1dXiLc+T5cbfhfXNTlMxSqE33MMt93dJfnFeZJzlSbHKDW12DNd015ARKZeeUMm5QSAMpdiCkhj+IP7OI6UpKUjulzoDmykJDsHYDMAwAaihuh6zOOzQoOO6KaakgGrsHIFYRGyXBOZ0lxQEZSE6jSwPjzhcQsWZ3vQvUEVAa1nO+5tD5O0RRRAQGZ3zBW+qTuJd7ZfA12hf6U8VJWnMXckKY5VU7rpJALlxQhjY0NYbL2WZneBRldkuVJ5sElmCswfVidYsTpKipkkglh+KgBSoPooUPCxFnLU4gyaIlFaVMoMcrUylLE3dJ8/CDd+V7jEDmOrxOt2QSKMoP/AHqP1EQEbuqROoulPHN7iOx56Mmu6gbzr5fWOQKel44gH6HzeEtAD1WiI9eNYj2hjkS+8ogDTmwekZfae3lLojujfFSaVuDm0dsolU+ZW4RmMftWZNNSw3CKC1E8YSLnGRG2kMcTCmGRQK8LHS0ElgHMaHZfZkqYzDlG77tBbgk0EwmEXNLIST7DxjU7J7OBJecCT4N5O784lm7Zw2GPw0glqKygFuBJNYN4eelaQtJcGoPMe9LcIz5cquSFlS2oAwawp4U3vGg7NyAR8U2sjl+bxYeAG+BEmVnUEDU1OoADqPkQN7tGtkDKlmoKANGVaSFKST/McoVbX0ixIlvekJMw4enhAahjJRyK/SfasZoli7UfrxaNp/T91RJ0I8Wr7xhyH06b9oojkq664w9ZFCPHz9RR4jJ56t15w5UxIyAn5nbc7ZsvNnblCBxZ3O9n4G4bWjekT7OUAatperecV3Ot3PG5LekJCs05cFEAG5sXextwr1ZomnYsFAAZy4YFnfWlRbfAhI68mjjiFIBIFabt+j+MYX8X01n5fsXWAoAm5FGppvvUvE8nCIIFVKHdpXMoi2bfa2mrtFeQrOkEgKvccrjTfF7Cq75YAZWAvGfWxp3005EKStJKRUKDjMp2L200fkI5KJZoVEi2UFiC4Fj/AHGj2izNlODRyK1qG0bfdq7tYHplJY5inM70dnezmoVQDWEueokzT8MkF/mRUBgtJZIO7Qjdvilh9l50hRC0rYAuKpzWAADqSKX0PjBmTs8KUpVQFF8hAZ9CCKOHv9osyNj5e9nWXYpIpW5FKtQBjbKawWeNeP5OPHcoRhNlzcykuwBJNRUnK5AZgGYXNvGCOHwmRKSUFZSzksSQHa/MWsIuzFFGQCl0l9a1IL8belYcmYV2zEhzlyFBZ3/FQ2I8eEKI5W8lDD4sglxlAUwJc0Up24pI6u0qJgzBwkhyKHy5Gjw34iFMl7AcagW1G+K+OWEZWqVnKlqrU/5U6gEVJNhcQ4jxfnEFWYM4oWAchW7jTcYr7SWEslSXUG7oLtq6yXKc1DkFbEtaIpc9SQwUM/4ik5ggO+VCgGUou5XXL8qdVGsoBBSgA94GugAuSRYs7PeOjj+P/pheX0sS5swqSyUpJ+W5HdDFw+WzAADWNJhVApDqSg1cAAh3qzh7/WAcvHoQAyQGHeZgx0b8wud4cx03bmU0KCCAapVSlRTi8F4+7BOXjB9b+MSTEsEfpfzUpQ94jrYVLt46QP2ztkSyWLswT/aAAfFgfGNnOuz5gSHJYDrwjPbS7R3TL84C43aC5h7xpuimVRpJ9otTTp6ll1FzEbxGVxck7PmrtLV7e8UWK5McTBnC9mpqvmYeP3glI7KgfMX8ftBpzjWSEEcBseZMqRlTvNI1EvYUtB+QP4mLCsPwhWn1Q4HZsuSKFLtUk16eG7Wxkwy8sjvKVQm2UakE6l2Dc4uIwp0HkId8Ii4ic9VjFS+zs5WiU8z9hB7YOEmYYKBUlQUxatDqeLj2g0iVSOMmKvokxZ2btD4bk1JZza1gNwg7J274RnEyIeiRE3hFTk10vaoIt6xbwuOSSMz7ox0txZ4tonK3xPQ9eljZ4Mvul3q+/f6R5ptPBGTMVLOhpxBtB3B9qZksMHVzU/uHERbU7QoxKWnSKh8q0qYp8wXG8QZQzhLaU/b9ocqoCTc0+jjeX9ojnyFVyF91gRU8Q9/SGTyoH5VGpILEauKkMGib4JEqJpJYg0bkQxqCLs31h+ceOvjEUjMa5SOfqPSJUS9/WkAIpbaU8uqkQ6Sln4ivM6RKE7qRIkjrzhBdwOLSlGVQsaMDxbXe8WMNtGWCokKqxsHtaBpH7evlDYnpKrtR1WOSpDhNAeAPHhZv8uBiivE5S2UOWNwQbcS9ujFQLYFtf3+584avf1vML9fE/wBlXkbSUCSkAb6+/nFk7dmsBRPK7s1XgQ8PSeuuqwdOP0XeiC9sTFJyqJUOPsWvDRj1kM7B3H/aWqxbWpI1ij9TW+7+IynavtSJLypJBmWUq4RwG9evDnFThPou1Htudp1IUJMoCZPVZAqEvqtvDuitXpBLZeGmSQc6zMxSwM80LfKn/ppCQyW3PTSpMB/9LOz6UIVi58szCqiQTYEuVcSwUri3GNiMGEuQGcuG0HvbfFzjIXa1Tw8oBhoNeV3irOU7ka19wD5Up7wTxIAlkM5UWYbrv7CBDda6194BpU31cWYbt8ckJNz6D6cXhAH3eB5/tThC5m4+vqBATFbSx6ZKVGji3M0HlU+EZJUiZMJUaPvp6XiltHFrVUm/XXONT2U2jLmpyzA60j00PERU8R10ITsMsVLUyRw9oKYDs2DLTMylSFWJfeRbwjSq2emcltFbqHdB3BYJIl/DBZIGUAVajA8TBaqcWawOyALISOQEE5WzTBHD4ZaFsoAg1BFvKCknCvBoAjs07oaZSUlIUod4smrOWdubAxrZGDNiPOGzOz0kzUISGNVVqxAJDPa0AtZteGTY7xXjujv6RINbaRo9obATLoCXJS40qpreUdiNjJSsJcmpvwEA0Dw0gg0i1jdmhYGm8wVl4ZKUuA6lqZI5dGCUnZfcL33faFfBrHK2QwpWIxsks4Ea5WAVoHiESCKNC7U/GMVhOcKMHGnVgU5iSH6rEZ2aNCXd67ofZXjPiQRv8omRLIuPOD2H2cM3ecjRm3i78ISfgA6Qk3LV03VEF5jIECQ947+mEFhgiFNegJbTm8TnZiyFEJcA6EH01hdzyA0vA74ty9lk/KaxeXgwACC51FsprRvDhF/BbNXShHPqkLtpYBq2XNH4VdcrxXn4ZQJCgH4hj6h/GNvh8OtyHS4beOZtFo4JKgBMQFM7Ur+0Gh5sqUPy+RP3iMoG5Q9fpG8xPZmWqqFFN6HvD1r6wFn9n5qSzAngX83tbWChnMo36boVMriPX6wdVsCdQZHdzQg2vyhFdnJrOEg60IJ6rAPAYSjw84K7J2KJspU0r7ocDLem9xTxiCZsmYmuRm60izg8BiACZZUgCpY5RBg8CsRhyhRBYN6hqG8QzZ6EBytKaHUH0fqkF8SiYojOorIsSrM3nFRWxUTu7MSkjkPDlBlEzffhju1Pa1CJOWQoGaokPXuJsVB9TpyJ0EZDs3s7+omgrohJdR3l7R6rtDsLhS5YDi6R9aQuzNh4WSAl0k5g/eT8ofuhKSKnf5RXHyFyy3xttn7NRKw6UFIKqEDcWYNuYExXmp7pNmoIt4XaAUaJmkUApuGpUxJ41ihtmYxSmwuYKOM2gO2NqoQQlRcioASpSnIcUT+rkYjKszKGoDXHoQ4MPmTkqLszklxuNWp1aGlSdSLOD0eP8UhC46pLMTxalak/UwyZKP5XvupU8PHxhVTCSdAXauoLdGG5TpX1+ogJ4hNG/poqSZykEKQopUDQi8WcSSAef1ioTD5UuEepYDtOmdhpcxfzNlWE/hUlgaA0f5hwhuA2uhSwEqPiG3b4852SJudpJOYtS4OgBBoalq749H7OdmlJSJk8gqoQgWFQXO80tzvEtJftuNmTnAKquB/MXkLANBAYLFhRosy1GkXOLO2SjklTHd1xMR4ycqVORMKaOkvodD4sYryMWkXAPq/2hy9upEpaJgdBB8NzcXaDC1f2rivnLm6VAHgxp5QzaM3vIPBSn8P3gFM7QoKSkglJSaauRpuYwv8AXpUuhoxAc6lgPWADmxCJqgWpLAQnn+NXnTwjTmVRo887P7ZlyCU95WRcwEj9amjQK7ay3pKmHkz+RNYn+rkXiCnloYeiaFUIeKI27Lmg5XIuaVG8kbuIhsmcFWII4Qk4JLwCFVFDFGfsxQsx5UPlF6SukWEqeAM9MkqFx5wzJS0aYIhq8Ik3SOuUPAzste+LMrEHfBU7MTyhn/Ctxh5B6oKyqPeAPhBGTigKClvQNDP+HGOOBMHWFtXkTxD/AIo3wOGEIhcpTpD6n2okFAwwJA4Py+0UVYwJuWeGL2knfC6noioiGF959ID4jtAhOojObW7eSkfjHg59oMDbzJIupZ9B9IBbU+CxClq8JihyoDHmO2f9SlWQk/3H6AwJwnbH4riZ3Tv0+8Vx47fU258NPtfFypSyTOUEmwK1E8W1IgFiu0sofKhS+Kiw9XMZ3aK14maUyEqWaCn3sNbxbl9iZqkOualKvyl1DxV9gYu3PEz1Dju1KvwhCP0hz5mkFuwPaI/1Kcy2egJAofGkYzaOzpklWSYkpOmoI3pNiIrYSeZSwoenmDE3TlfU+GnFTOtZrfM1/wBLRR2nJKsQA9wR46erQI7J7cGJkImC5oeBFxBPaiyQ9mLjg38ROeNON9ZeUjvGjM4LODS4HrEqpTsxfjQbhupWCO2pFRNSO7MDkDRb1bd+4imoP8pv5A3iSVjQkbnO+pDt5v5Rzb6n9IMWElzat24uQaV/K78YuSJaiKBR0cIQf/sQ1GLcYZPAJyXd+fXrES5AiyRCARdiJT9kYs4eamYkO1wdQbiPTtldp5E4f8wIVTuroeN6HwJjy1SYa0LMPd+XtiEvVwXs0WZJaPGsJtqfJbJMIDW5kmxcWI0jQ4btvNSBnMtQ490+h+kPsM16Ut7xSxmUprraMvI7eAjvSi29Kgr3AiWV2vkG6Zg5gH2MPtE9KM4fZhFSKmgBER7TwKgkBJNAHIu++Kn/APZyPzK/xMNT2uwxupQ/sV9IPD/0v7HwhknvFxMJd7hRqPOo5tvgnNltAWVtrDTBlE5IJs5ykbiMza1gyib8RCV0L0LVDi7cInlm+K4256bKWUqCgSFAuFC4gpJmJUokj4SjULSCUkjRSE2e7hvGBYXFmTNIYg84VhytDgMeQBmHjBIYsQIw+0ECQsKIzVypuX3MLAwCVjFPSnKHw46nnZK2ycYIX+tTvjD/ANUvfHGeveY0/Wju3P8AXJ3w07STvEYgrXvPn94hVMa6oXSDvXoSNpI/MIkGNSdRHlmJ25Kl/NOHIF/QQKxXbFAohK1cSco+8LrF9q9p/qkUdaXNqiHzFJ3nwc+0fPs/tVNNky0jkT6kwMxXaKYbzSeCWA/8Wibxqu0/r6Cx+EmqfImVl0K1LB8QE084867S7aRIVlM2VMUX7shRW36iqg83jK7F7S49mw655TbvEFHnMdPlDcL2YUqs2ZlH5ZY91kcNBCn+fkXLPCY3tKhv+W//AMiyf/EQDxm0J2JZMtHduyJevMPv1MbfA7GkSvllh96u8rxKn9Ivpp68uqw7+RPR5zhOyeIXdIQDqs18g5jQ4DsXKSxmKMw7h3E+lT5xp0J0e5Hg7Q9gNG18ftQxPeq6RWw2HShOVCQgDRIa3vziYHrzrDiPueVv3hBbXrr1iVKm0MFLnJyTE5ku7WI4pOhbdHn3aDs0vDuof7kr84uNwWBbmKHhaPSVpLix/a8c1qbtbj+AzQ5cKzWD/wBO+0X9LP8AhTC0qaQOCVGgPLSPdpGB+KhXeqAMu4x47t7sWiY6pDIVqg/KeR/CT5co13+l3a4p/wDR4p0zpdBmoVJHuR6xV+yn02GEwXxJK5JIJZWXgoWc6VA9YySnSQkgggkEauPmetNbb9Y9RRlLFvFvWMZ2zwWVfxEhkzAHJoMyaFwRchvKJUCpVpRqA66sLcjuiZCwRV/8SbU0WOXICK6FFuqO/OEy8B4BvqICeNFMd08bTH9n5cxynuG/dsfDS2jQExPZ+ciyc40KfqLxpLKysoKRCZYsTZBSWUCCNDSGZYZK63JhqpbxZyxxTBh6rSwRah4RL8ZW/wBo4phMsLBrlT1HX0hUz1at5QmWFSmDIfarEmenUH3EegdgscGXIJoe8j2UPr4mPOwiLmy8UqTMStJbKXibJ/F8bf69bXEK5xTEmExKZ8tM1FjQ8Fag+/jFfFy9T5Q5dgvlOnTVAtmdr8eXv4RlNp9pZ0uctAUgJBo4G57wWnYkhSXLgW37veMP2iUFYhahW3t+0X/EXINo7Wz9JiPAD7x0ztHiT/7jcgn7RkwiHfDgLWhnbYnm85Q8QPaB2I2g/wAy1L8SfeKAlRypMHg2pFY42A84jOKXvA8BDpOFUtQSgOpRYDrT7Rt9kdmZcoZpgExYY1HdHJOtdT5CFbIc2sxsrYE7EsouhH5la/pTrzoI2GC7PSJTEICi91942GlvSCgTR+t8cBfg8Z3larrI4Dy+lNOvSEBqPH9vrEgTreGL9vfq/wC0TiiEXHXTR2Uv0bP5RyVNx5+HX7QpL7va9IlRwHCFCn666MID114+UcDz3Q9IilfTrrfDn6MNUa9ecKnl104gBF+3Vobl3+3N+TeMOUrdu+/nYiOfqnTNDhFSCSbn7de8VdqbNRiACXTMQ+SYn5kmjEO3iLHhFmWNA38MImSDxHl4MYcC72a7YzMOUyccwSWSjED/AJajoF/9JRpenExudrYROJkqSk1IdJG8VFerx5pMS7ggFJoQbVu4NN9DDtlLm4amHmqlop/tlly+aUlij+1TcIBqyZbEpUGILVuGLEbrx0uWku510JZv8TC4jEfEUVG5NTyAB9ojBfUjkW+ogATJl6OOn3+MTz8OUi14glqET/FoBp53+0BB+NwiJqSlY5HUcQYxGNwplLUg1ym+8M4PiI9AmSyC+kZLtNOSZoA+ZKWUfUDwHvFcUcvAQIeEKYe8c0XS1EUwhTE+WEKYQVyIVIiUpg5sns98VGdSikE90MKj81eL+UKnAICH5Y0x2BKSxUZirUoL8h00XZexZI/A/Mn7xHabi8vyCdntvLwi6d6Wqi5ZsoDd+VQqytH1BIj0mbh/iSkTZTrlqNKOoXYEAeooX8IzsrBoT8qEf4iv7Rd7H7VOEmnDEkIWSuQpzvdUo8QS43gwW57DnvlW9q9k5oyklCCakFRo5N2DC++Mjtjssv4wzTEVSSWBNlNw/MI9Y2jjEzH1cVV9aRk9rkAOR8p040PhV/CCc6d4Rn9g9msKMQgYlUxUopW5S4AWMuUHICQD3q70gaxsZexdkIDhDkG5+KsM/wBoCylX4dD2iTNE8tv9EyfwfTK2XV5KVJsB8Oa/nrppFPGbN2StIaQpCt6EKZ+SyxgYk6wr6Qpxv2Nn0t7JweBwxKky1rUQzrlSiwNwAVhngxK23IBcYdRA/DkkAe5MZ1RhUUfl9W+sL9e/NPtn8FNtbRlzyky5XwwkEEd2rkEfLSjHzgc0QyS9Qb6RM1urCLkxOnJeI18N/J+mIiRQ68Y57c/q/XOGFbVq2+z+8OUnTf8AS/o/pD2auhfn1pCJT19t0Th6YABb2fqwjkgaUof463xxP2bx/mnEQoTXjACvwhD0I5fF4ikqOZqsxIN67r0pXmNInTSoLePT8/tCpiNB0qxdr31rvjkkG58fWNJKjtEiiz338BSp1aOVMaj3POtK8Iakg2FaX8X5/ZofLkVc3o3CLyT5RtvwctOpPnxhoLcPtz9YkmKFH3gH6D3hCHeM2hM+vXVIckbniJVOjDCYDUkp/mJkUhgP1h0NKDau0BJlkt3jRPPfyEYOYXJJ1dyYI7cx3xZpb5U91PganxP0gaqL4zEWmrEKKRzxwLxaCpibDYRcxWVCSo9VJ0i5sPZBnkl8qElidX3AfWNdKw6ZYShCQkcL8STqW9om3FSBWzOzqUMqay1UYfhB4v8AN7QdUaQwE+EJMQzmM7daSYYttbMPYfX3hXf6Qs4Mz21iMkVhGUen8xHjMOmagpU4qClQoUqFlilCP2iR/X+IRB65wyT7H2wrMJM9hMahsmaBql/xb03HKLe10/7S0kscpKCdS3dD79IH5ErDKAUlwWPB6jceIa0WsQfiICFkqCAAHYmhBBJZ1V3kwlajF+qg1fjDsvm8I9a147/3r4674kFYaUITEyPfWEa/WtYVFbV/lvoYB8lWtg8QmYS70DMW51Pr6Q+8Qyiw1148a+BEBpsG+tCCpJpQne2ndUDzfhFl2IHAnx/gmKcgkPq6h6gDzt5RZKnDjwhkl66+8NWbc4UCG6+XXrCpnrX111SEturDEUf1hD6dfSFRCEnWunGF49co5UdNDB+t0IzFD2iImo339IkWYYU9eP7esTYcPUprat9fvEUuWTV95+rU6rErjy6+kOfrkHi5yxN46VCAAPRuFG8CCPAxKhda/bxiF9NeHKmnTxYILQt05CEa8OfHSGKVDyfM2hCioemo68oZIFM7e8SJmgDoQ2d3dA49+qwrA6+n7Qjf/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AutoShape 6" descr="data:image/jpeg;base64,/9j/4AAQSkZJRgABAQAAAQABAAD/2wCEAAkGBxQSEhUUExQVFBUWGRcYFxgYGBoXHBwcGhcZFxgYGhoYHCggGBwlHRcYITEiJSkrLi4uGB8zODMsNygtLisBCgoKDg0OGhAQGiwkHyQsLCwsLCwsLCwsLCwsLCwsLCwsLCwsLCwsLCwsLCwsLCwsLCwsLCwsLCwsLCwsLCwsLP/AABEIAJ8BPAMBIgACEQEDEQH/xAAcAAABBQEBAQAAAAAAAAAAAAAFAQIDBAYABwj/xABBEAABAgQDBQYEBQMCBQUBAAABAhEAAyExBBJBBVFhcfAGIoGRobETMsHRQlJy4fEUgpIHIxUzU2KiJENzssIW/8QAGQEAAwEBAQAAAAAAAAAAAAAAAAECAwQF/8QAIBEBAQEAAwACAwEBAAAAAAAAAAERAhIhMVEDE0EiUv/aAAwDAQACEQMRAD8AjCnAPgeYt6EeRhpVajPRxVq7uAr9I6SPmS4s/wDj3tP+wrHiIR9xhs0mbTl00OKtD1RvpDArnrHAwA0qq3n1zh5LawxQBPGObl1rCBadezQqxSnVoTNDnhg1I0t7dc4c1N3sz0tUW94RBb1hylHTS/7b69CECJW133a8r6fxEiTCJNN308IqY/HolDvqDtYXPhvgO1dPh+0CtpbblyXD5lflGl4z20+0UyY4T3E+vnAQl4ucPtF5fQjtLbMycalk/lHVYHmGGOjWM6e8KDHSZZWoJSCSosAI1g7IAS6qUZhGjADw/F5wW4c42/DKRbwGzpk4shL7zp5wd2P2YDhU0gguQBahaviDyjUyJQQGSAEh2agob+oMRef0ucPsH2X2aRLGZffVo9geA8qwfwgA8PZhYPQvuhqWBbyP0hqtG66+vCMeXrSeD2DxGZqOz19tX4RdUkOwYnqw3/aAmCmEFnJINjxdmG6l7VreDGFlpUoAkB21DaUL0I3Wjn5TG/H1Sm5SVAMoqGUAXtSrvmob8IlmuRdQUB+k6j5Xa4fSum6ptGUlK2CUkKJJYVJFFKfh4XtaG4dwU0DF3q5dj4MQd8Z42s8TYicEi5FnJKRcs72FGq2sPDBLkZjUFITozEh7HQ3qTwELMQosDRLFQOUl+SqueF4kwctBBKgTrq7HWljzhZ6W+IFI3jMSwJf5QS9Q4asSYaSXSyVH8Vad5mTa/Cul4vSkIUpIVmZLB8pKsrkGz9B4WYZUs0rcuHIatPuDvrxOuDtakSCVBSjlypAGWu9r6u1atfSLAUwHyh8wUKAh2YjcRejgizwOmYwZvlcWpRizmoNtfGGy9p55lUsHD3skOAaVsGe7a0h+HOHK+4JyMKCSCtSVaN3RUOWY1FN+kItSSSm5SxBdiA7kAk97SrvWIJ2KCksQAalJ3Xa+9vQRXkzDmyr/AAj8NagAH5uHn5wWjPPVrFB60zd06GmimLUt1UUF4oBTrTMS9zlLuDlNjYd3nbWJ/iuVcCk2dwAXHChJY3o0Q4xRQA2ZJCkk0BDlwlnN2IPh5Mp6rI2hdICn1u9O6fmA14G4u8FkdqVgHLKSbguv8qXLMlj3RSv2jPfDZYFXdykAMUkVAqcp5HRJ0MLPIOYZVEkEq4glK1USctSHpQepqnJGo/4yqcAlHcAJBLFSWBYgsBl0494eN6SgKSGFBS7PU1D1Y3jJ4KYJSUJKSAognLQfpu7BwHobgmLkrtHLQ4/3Lk1IPrqOMYc+N3a145mcWHkrCVBX5SD4A1HiPeJFoyKI/KWOtiz+0RRJiKtxCSX/AEh28Y9F5bhfz+usNV16/eFBhXPvDDlD3v8ASGw5ZOX723jnDEqGtAWo41sPSED0cQehD33iIkHrrqsPzgXoAbwGVF4inYhCASogcT9G4QG2l2lSikvvK36A2jLYrGLmF1En2ipwtTeWDm1O0RJaVTj52331gBNnFRdRJJ1MRPHAxpJiL6Ux0c8c8MOhUgnSCGzNjzJxoMqfzG0bnYHZ+VL+V1TSpKQ4cF3L3ozAtqAYV5SHONqh2J2CQfiLBCqhI3AUJ56eEbA4JSaeZgnKwqZRSwfLQdaxPiK1jG8tbSYymIwpQujsa+Ia3p5QgDdent5iDG1JHd5VPkXgQU/f6dcoAQU5uW3WAFuBIjgwA4UHqR1yh6VA+3/5/Z4iUCzs9B6s79awgejElC30oDrY8rXeDUj/AHEu5S1Do3MWao84zpDlr2BezHofaCuDxGVILuwIZuPdDNqGjHnPda8L4lnSilWrhyHDg5gwL3Bd6HdpDsPSW7MxAOgVmZQKau7VYm5MTnELcEBg5ca2a3MawqUELcFyQQcxzVoSTQDcPDjGFdMvhTN7iSKpJY3d3A/EaNm8hFeYopJBDgMzOx0yPqQa6EgeMJiU5CUpUpRU9FFnejC7aABz6RIZoZVaIGY0L90g5mq1wHoe8OMKHJBGTPokOOIfewoWqRrp6On9Mugc1o5obMo1+bz1PjJhynJ8RIAUlSnSXetikNUFIBAAeusNGLdNaAh9CxqyC47pYio3axXb7Z3hl8SzZAIKVUBBDZsp4ENqKPwalTFISPhzJffzOA4KSCSC/wA1ieNPO5FeIzJGap3u/ey00pqnh4CAOLxOafkUtQShLhvxKzUqxcAke0Pli/wzlytiyMV8QU7qj+EhyBYkNxe934xPKU6X4gEXLOxetTRvHVoHyJmVSqGWavmqCGBNKFN6gW3RPJ2ip0guCvRnDHugnm1dXiLc+T5cbfhfXNTlMxSqE33MMt93dJfnFeZJzlSbHKDW12DNd015ARKZeeUMm5QSAMpdiCkhj+IP7OI6UpKUjulzoDmykJDsHYDMAwAaihuh6zOOzQoOO6KaakgGrsHIFYRGyXBOZ0lxQEZSE6jSwPjzhcQsWZ3vQvUEVAa1nO+5tD5O0RRRAQGZ3zBW+qTuJd7ZfA12hf6U8VJWnMXckKY5VU7rpJALlxQhjY0NYbL2WZneBRldkuVJ5sElmCswfVidYsTpKipkkglh+KgBSoPooUPCxFnLU4gyaIlFaVMoMcrUylLE3dJ8/CDd+V7jEDmOrxOt2QSKMoP/AHqP1EQEbuqROoulPHN7iOx56Mmu6gbzr5fWOQKel44gH6HzeEtAD1WiI9eNYj2hjkS+8ogDTmwekZfae3lLojujfFSaVuDm0dsolU+ZW4RmMftWZNNSw3CKC1E8YSLnGRG2kMcTCmGRQK8LHS0ElgHMaHZfZkqYzDlG77tBbgk0EwmEXNLIST7DxjU7J7OBJecCT4N5O784lm7Zw2GPw0glqKygFuBJNYN4eelaQtJcGoPMe9LcIz5cquSFlS2oAwawp4U3vGg7NyAR8U2sjl+bxYeAG+BEmVnUEDU1OoADqPkQN7tGtkDKlmoKANGVaSFKST/McoVbX0ixIlvekJMw4enhAahjJRyK/SfasZoli7UfrxaNp/T91RJ0I8Wr7xhyH06b9oojkq664w9ZFCPHz9RR4jJ56t15w5UxIyAn5nbc7ZsvNnblCBxZ3O9n4G4bWjekT7OUAatperecV3Ot3PG5LekJCs05cFEAG5sXextwr1ZomnYsFAAZy4YFnfWlRbfAhI68mjjiFIBIFabt+j+MYX8X01n5fsXWAoAm5FGppvvUvE8nCIIFVKHdpXMoi2bfa2mrtFeQrOkEgKvccrjTfF7Cq75YAZWAvGfWxp3005EKStJKRUKDjMp2L200fkI5KJZoVEi2UFiC4Fj/AHGj2izNlODRyK1qG0bfdq7tYHplJY5inM70dnezmoVQDWEueokzT8MkF/mRUBgtJZIO7Qjdvilh9l50hRC0rYAuKpzWAADqSKX0PjBmTs8KUpVQFF8hAZ9CCKOHv9osyNj5e9nWXYpIpW5FKtQBjbKawWeNeP5OPHcoRhNlzcykuwBJNRUnK5AZgGYXNvGCOHwmRKSUFZSzksSQHa/MWsIuzFFGQCl0l9a1IL8belYcmYV2zEhzlyFBZ3/FQ2I8eEKI5W8lDD4sglxlAUwJc0Up24pI6u0qJgzBwkhyKHy5Gjw34iFMl7AcagW1G+K+OWEZWqVnKlqrU/5U6gEVJNhcQ4jxfnEFWYM4oWAchW7jTcYr7SWEslSXUG7oLtq6yXKc1DkFbEtaIpc9SQwUM/4ik5ggO+VCgGUou5XXL8qdVGsoBBSgA94GugAuSRYs7PeOjj+P/pheX0sS5swqSyUpJ+W5HdDFw+WzAADWNJhVApDqSg1cAAh3qzh7/WAcvHoQAyQGHeZgx0b8wud4cx03bmU0KCCAapVSlRTi8F4+7BOXjB9b+MSTEsEfpfzUpQ94jrYVLt46QP2ztkSyWLswT/aAAfFgfGNnOuz5gSHJYDrwjPbS7R3TL84C43aC5h7xpuimVRpJ9otTTp6ll1FzEbxGVxck7PmrtLV7e8UWK5McTBnC9mpqvmYeP3glI7KgfMX8ftBpzjWSEEcBseZMqRlTvNI1EvYUtB+QP4mLCsPwhWn1Q4HZsuSKFLtUk16eG7Wxkwy8sjvKVQm2UakE6l2Dc4uIwp0HkId8Ii4ic9VjFS+zs5WiU8z9hB7YOEmYYKBUlQUxatDqeLj2g0iVSOMmKvokxZ2btD4bk1JZza1gNwg7J274RnEyIeiRE3hFTk10vaoIt6xbwuOSSMz7ox0txZ4tonK3xPQ9eljZ4Mvul3q+/f6R5ptPBGTMVLOhpxBtB3B9qZksMHVzU/uHERbU7QoxKWnSKh8q0qYp8wXG8QZQzhLaU/b9ocqoCTc0+jjeX9ojnyFVyF91gRU8Q9/SGTyoH5VGpILEauKkMGib4JEqJpJYg0bkQxqCLs31h+ceOvjEUjMa5SOfqPSJUS9/WkAIpbaU8uqkQ6Sln4ivM6RKE7qRIkjrzhBdwOLSlGVQsaMDxbXe8WMNtGWCokKqxsHtaBpH7evlDYnpKrtR1WOSpDhNAeAPHhZv8uBiivE5S2UOWNwQbcS9ujFQLYFtf3+584avf1vML9fE/wBlXkbSUCSkAb6+/nFk7dmsBRPK7s1XgQ8PSeuuqwdOP0XeiC9sTFJyqJUOPsWvDRj1kM7B3H/aWqxbWpI1ij9TW+7+IynavtSJLypJBmWUq4RwG9evDnFThPou1Htudp1IUJMoCZPVZAqEvqtvDuitXpBLZeGmSQc6zMxSwM80LfKn/ppCQyW3PTSpMB/9LOz6UIVi58szCqiQTYEuVcSwUri3GNiMGEuQGcuG0HvbfFzjIXa1Tw8oBhoNeV3irOU7ka19wD5Up7wTxIAlkM5UWYbrv7CBDda6194BpU31cWYbt8ckJNz6D6cXhAH3eB5/tThC5m4+vqBATFbSx6ZKVGji3M0HlU+EZJUiZMJUaPvp6XiltHFrVUm/XXONT2U2jLmpyzA60j00PERU8R10ITsMsVLUyRw9oKYDs2DLTMylSFWJfeRbwjSq2emcltFbqHdB3BYJIl/DBZIGUAVajA8TBaqcWawOyALISOQEE5WzTBHD4ZaFsoAg1BFvKCknCvBoAjs07oaZSUlIUod4smrOWdubAxrZGDNiPOGzOz0kzUISGNVVqxAJDPa0AtZteGTY7xXjujv6RINbaRo9obATLoCXJS40qpreUdiNjJSsJcmpvwEA0Dw0gg0i1jdmhYGm8wVl4ZKUuA6lqZI5dGCUnZfcL33faFfBrHK2QwpWIxsks4Ea5WAVoHiESCKNC7U/GMVhOcKMHGnVgU5iSH6rEZ2aNCXd67ofZXjPiQRv8omRLIuPOD2H2cM3ecjRm3i78ISfgA6Qk3LV03VEF5jIECQ947+mEFhgiFNegJbTm8TnZiyFEJcA6EH01hdzyA0vA74ty9lk/KaxeXgwACC51FsprRvDhF/BbNXShHPqkLtpYBq2XNH4VdcrxXn4ZQJCgH4hj6h/GNvh8OtyHS4beOZtFo4JKgBMQFM7Ur+0Gh5sqUPy+RP3iMoG5Q9fpG8xPZmWqqFFN6HvD1r6wFn9n5qSzAngX83tbWChnMo36boVMriPX6wdVsCdQZHdzQg2vyhFdnJrOEg60IJ6rAPAYSjw84K7J2KJspU0r7ocDLem9xTxiCZsmYmuRm60izg8BiACZZUgCpY5RBg8CsRhyhRBYN6hqG8QzZ6EBytKaHUH0fqkF8SiYojOorIsSrM3nFRWxUTu7MSkjkPDlBlEzffhju1Pa1CJOWQoGaokPXuJsVB9TpyJ0EZDs3s7+omgrohJdR3l7R6rtDsLhS5YDi6R9aQuzNh4WSAl0k5g/eT8ofuhKSKnf5RXHyFyy3xttn7NRKw6UFIKqEDcWYNuYExXmp7pNmoIt4XaAUaJmkUApuGpUxJ41ihtmYxSmwuYKOM2gO2NqoQQlRcioASpSnIcUT+rkYjKszKGoDXHoQ4MPmTkqLszklxuNWp1aGlSdSLOD0eP8UhC46pLMTxalak/UwyZKP5XvupU8PHxhVTCSdAXauoLdGG5TpX1+ogJ4hNG/poqSZykEKQopUDQi8WcSSAef1ioTD5UuEepYDtOmdhpcxfzNlWE/hUlgaA0f5hwhuA2uhSwEqPiG3b4852SJudpJOYtS4OgBBoalq749H7OdmlJSJk8gqoQgWFQXO80tzvEtJftuNmTnAKquB/MXkLANBAYLFhRosy1GkXOLO2SjklTHd1xMR4ycqVORMKaOkvodD4sYryMWkXAPq/2hy9upEpaJgdBB8NzcXaDC1f2rivnLm6VAHgxp5QzaM3vIPBSn8P3gFM7QoKSkglJSaauRpuYwv8AXpUuhoxAc6lgPWADmxCJqgWpLAQnn+NXnTwjTmVRo887P7ZlyCU95WRcwEj9amjQK7ay3pKmHkz+RNYn+rkXiCnloYeiaFUIeKI27Lmg5XIuaVG8kbuIhsmcFWII4Qk4JLwCFVFDFGfsxQsx5UPlF6SukWEqeAM9MkqFx5wzJS0aYIhq8Ik3SOuUPAzste+LMrEHfBU7MTyhn/Ctxh5B6oKyqPeAPhBGTigKClvQNDP+HGOOBMHWFtXkTxD/AIo3wOGEIhcpTpD6n2okFAwwJA4Py+0UVYwJuWeGL2knfC6noioiGF959ID4jtAhOojObW7eSkfjHg59oMDbzJIupZ9B9IBbU+CxClq8JihyoDHmO2f9SlWQk/3H6AwJwnbH4riZ3Tv0+8Vx47fU258NPtfFypSyTOUEmwK1E8W1IgFiu0sofKhS+Kiw9XMZ3aK14maUyEqWaCn3sNbxbl9iZqkOualKvyl1DxV9gYu3PEz1Dju1KvwhCP0hz5mkFuwPaI/1Kcy2egJAofGkYzaOzpklWSYkpOmoI3pNiIrYSeZSwoenmDE3TlfU+GnFTOtZrfM1/wBLRR2nJKsQA9wR46erQI7J7cGJkImC5oeBFxBPaiyQ9mLjg38ROeNON9ZeUjvGjM4LODS4HrEqpTsxfjQbhupWCO2pFRNSO7MDkDRb1bd+4imoP8pv5A3iSVjQkbnO+pDt5v5Rzb6n9IMWElzat24uQaV/K78YuSJaiKBR0cIQf/sQ1GLcYZPAJyXd+fXrES5AiyRCARdiJT9kYs4eamYkO1wdQbiPTtldp5E4f8wIVTuroeN6HwJjy1SYa0LMPd+XtiEvVwXs0WZJaPGsJtqfJbJMIDW5kmxcWI0jQ4btvNSBnMtQ490+h+kPsM16Ut7xSxmUprraMvI7eAjvSi29Kgr3AiWV2vkG6Zg5gH2MPtE9KM4fZhFSKmgBER7TwKgkBJNAHIu++Kn/APZyPzK/xMNT2uwxupQ/sV9IPD/0v7HwhknvFxMJd7hRqPOo5tvgnNltAWVtrDTBlE5IJs5ykbiMza1gyib8RCV0L0LVDi7cInlm+K4256bKWUqCgSFAuFC4gpJmJUokj4SjULSCUkjRSE2e7hvGBYXFmTNIYg84VhytDgMeQBmHjBIYsQIw+0ECQsKIzVypuX3MLAwCVjFPSnKHw46nnZK2ycYIX+tTvjD/ANUvfHGeveY0/Wju3P8AXJ3w07STvEYgrXvPn94hVMa6oXSDvXoSNpI/MIkGNSdRHlmJ25Kl/NOHIF/QQKxXbFAohK1cSco+8LrF9q9p/qkUdaXNqiHzFJ3nwc+0fPs/tVNNky0jkT6kwMxXaKYbzSeCWA/8Wibxqu0/r6Cx+EmqfImVl0K1LB8QE084867S7aRIVlM2VMUX7shRW36iqg83jK7F7S49mw655TbvEFHnMdPlDcL2YUqs2ZlH5ZY91kcNBCn+fkXLPCY3tKhv+W//AMiyf/EQDxm0J2JZMtHduyJevMPv1MbfA7GkSvllh96u8rxKn9Ivpp68uqw7+RPR5zhOyeIXdIQDqs18g5jQ4DsXKSxmKMw7h3E+lT5xp0J0e5Hg7Q9gNG18ftQxPeq6RWw2HShOVCQgDRIa3vziYHrzrDiPueVv3hBbXrr1iVKm0MFLnJyTE5ku7WI4pOhbdHn3aDs0vDuof7kr84uNwWBbmKHhaPSVpLix/a8c1qbtbj+AzQ5cKzWD/wBO+0X9LP8AhTC0qaQOCVGgPLSPdpGB+KhXeqAMu4x47t7sWiY6pDIVqg/KeR/CT5co13+l3a4p/wDR4p0zpdBmoVJHuR6xV+yn02GEwXxJK5JIJZWXgoWc6VA9YySnSQkgggkEauPmetNbb9Y9RRlLFvFvWMZ2zwWVfxEhkzAHJoMyaFwRchvKJUCpVpRqA66sLcjuiZCwRV/8SbU0WOXICK6FFuqO/OEy8B4BvqICeNFMd08bTH9n5cxynuG/dsfDS2jQExPZ+ciyc40KfqLxpLKysoKRCZYsTZBSWUCCNDSGZYZK63JhqpbxZyxxTBh6rSwRah4RL8ZW/wBo4phMsLBrlT1HX0hUz1at5QmWFSmDIfarEmenUH3EegdgscGXIJoe8j2UPr4mPOwiLmy8UqTMStJbKXibJ/F8bf69bXEK5xTEmExKZ8tM1FjQ8Fag+/jFfFy9T5Q5dgvlOnTVAtmdr8eXv4RlNp9pZ0uctAUgJBo4G57wWnYkhSXLgW37veMP2iUFYhahW3t+0X/EXINo7Wz9JiPAD7x0ztHiT/7jcgn7RkwiHfDgLWhnbYnm85Q8QPaB2I2g/wAy1L8SfeKAlRypMHg2pFY42A84jOKXvA8BDpOFUtQSgOpRYDrT7Rt9kdmZcoZpgExYY1HdHJOtdT5CFbIc2sxsrYE7EsouhH5la/pTrzoI2GC7PSJTEICi91942GlvSCgTR+t8cBfg8Z3larrI4Dy+lNOvSEBqPH9vrEgTreGL9vfq/wC0TiiEXHXTR2Uv0bP5RyVNx5+HX7QpL7va9IlRwHCFCn666MID114+UcDz3Q9IilfTrrfDn6MNUa9ecKnl104gBF+3Vobl3+3N+TeMOUrdu+/nYiOfqnTNDhFSCSbn7de8VdqbNRiACXTMQ+SYn5kmjEO3iLHhFmWNA38MImSDxHl4MYcC72a7YzMOUyccwSWSjED/AJajoF/9JRpenExudrYROJkqSk1IdJG8VFerx5pMS7ggFJoQbVu4NN9DDtlLm4amHmqlop/tlly+aUlij+1TcIBqyZbEpUGILVuGLEbrx0uWku510JZv8TC4jEfEUVG5NTyAB9ojBfUjkW+ogATJl6OOn3+MTz8OUi14glqET/FoBp53+0BB+NwiJqSlY5HUcQYxGNwplLUg1ym+8M4PiI9AmSyC+kZLtNOSZoA+ZKWUfUDwHvFcUcvAQIeEKYe8c0XS1EUwhTE+WEKYQVyIVIiUpg5sns98VGdSikE90MKj81eL+UKnAICH5Y0x2BKSxUZirUoL8h00XZexZI/A/Mn7xHabi8vyCdntvLwi6d6Wqi5ZsoDd+VQqytH1BIj0mbh/iSkTZTrlqNKOoXYEAeooX8IzsrBoT8qEf4iv7Rd7H7VOEmnDEkIWSuQpzvdUo8QS43gwW57DnvlW9q9k5oyklCCakFRo5N2DC++Mjtjssv4wzTEVSSWBNlNw/MI9Y2jjEzH1cVV9aRk9rkAOR8p040PhV/CCc6d4Rn9g9msKMQgYlUxUopW5S4AWMuUHICQD3q70gaxsZexdkIDhDkG5+KsM/wBoCylX4dD2iTNE8tv9EyfwfTK2XV5KVJsB8Oa/nrppFPGbN2StIaQpCt6EKZ+SyxgYk6wr6Qpxv2Nn0t7JweBwxKky1rUQzrlSiwNwAVhngxK23IBcYdRA/DkkAe5MZ1RhUUfl9W+sL9e/NPtn8FNtbRlzyky5XwwkEEd2rkEfLSjHzgc0QyS9Qb6RM1urCLkxOnJeI18N/J+mIiRQ68Y57c/q/XOGFbVq2+z+8OUnTf8AS/o/pD2auhfn1pCJT19t0Th6YABb2fqwjkgaUof463xxP2bx/mnEQoTXjACvwhD0I5fF4ikqOZqsxIN67r0pXmNInTSoLePT8/tCpiNB0qxdr31rvjkkG58fWNJKjtEiiz338BSp1aOVMaj3POtK8Iakg2FaX8X5/ZofLkVc3o3CLyT5RtvwctOpPnxhoLcPtz9YkmKFH3gH6D3hCHeM2hM+vXVIckbniJVOjDCYDUkp/mJkUhgP1h0NKDau0BJlkt3jRPPfyEYOYXJJ1dyYI7cx3xZpb5U91PganxP0gaqL4zEWmrEKKRzxwLxaCpibDYRcxWVCSo9VJ0i5sPZBnkl8qElidX3AfWNdKw6ZYShCQkcL8STqW9om3FSBWzOzqUMqay1UYfhB4v8AN7QdUaQwE+EJMQzmM7daSYYttbMPYfX3hXf6Qs4Mz21iMkVhGUen8xHjMOmagpU4qClQoUqFlilCP2iR/X+IRB65wyT7H2wrMJM9hMahsmaBql/xb03HKLe10/7S0kscpKCdS3dD79IH5ErDKAUlwWPB6jceIa0WsQfiICFkqCAAHYmhBBJZ1V3kwlajF+qg1fjDsvm8I9a147/3r4674kFYaUITEyPfWEa/WtYVFbV/lvoYB8lWtg8QmYS70DMW51Pr6Q+8Qyiw1148a+BEBpsG+tCCpJpQne2ndUDzfhFl2IHAnx/gmKcgkPq6h6gDzt5RZKnDjwhkl66+8NWbc4UCG6+XXrCpnrX111SEturDEUf1hD6dfSFRCEnWunGF49co5UdNDB+t0IzFD2iImo339IkWYYU9eP7esTYcPUprat9fvEUuWTV95+rU6rErjy6+kOfrkHi5yxN46VCAAPRuFG8CCPAxKhda/bxiF9NeHKmnTxYILQt05CEa8OfHSGKVDyfM2hCioemo68oZIFM7e8SJmgDoQ2d3dA49+qwrA6+n7Qjf/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9" name="Picture 2" descr="File:Chinese cuisine-Shark fin soup-03.jpg"/>
          <p:cNvPicPr>
            <a:picLocks noChangeAspect="1" noChangeArrowheads="1"/>
          </p:cNvPicPr>
          <p:nvPr/>
        </p:nvPicPr>
        <p:blipFill rotWithShape="1">
          <a:blip r:embed="rId3">
            <a:extLst>
              <a:ext uri="{28A0092B-C50C-407E-A947-70E740481C1C}">
                <a14:useLocalDpi xmlns:a14="http://schemas.microsoft.com/office/drawing/2010/main" val="0"/>
              </a:ext>
            </a:extLst>
          </a:blip>
          <a:srcRect l="14508" t="13756" r="19761" b="13630"/>
          <a:stretch/>
        </p:blipFill>
        <p:spPr bwMode="auto">
          <a:xfrm>
            <a:off x="4791287" y="3984744"/>
            <a:ext cx="2436156" cy="201846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http://www.greenpeace.org/canada/community_images/87/4687/84648_136132.jpg">
            <a:hlinkClick r:id="rId4"/>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14494" b="17407"/>
          <a:stretch/>
        </p:blipFill>
        <p:spPr bwMode="auto">
          <a:xfrm>
            <a:off x="4817547" y="2072651"/>
            <a:ext cx="3097044" cy="19893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media-cdn.tripadvisor.com/media/photo-s/02/c1/04/ba/capt-jay-s-deep-sea-fishing.jpg"/>
          <p:cNvPicPr>
            <a:picLocks noChangeAspect="1" noChangeArrowheads="1"/>
          </p:cNvPicPr>
          <p:nvPr/>
        </p:nvPicPr>
        <p:blipFill rotWithShape="1">
          <a:blip r:embed="rId6">
            <a:extLst>
              <a:ext uri="{28A0092B-C50C-407E-A947-70E740481C1C}">
                <a14:useLocalDpi xmlns:a14="http://schemas.microsoft.com/office/drawing/2010/main" val="0"/>
              </a:ext>
            </a:extLst>
          </a:blip>
          <a:srcRect l="3805" t="7174" r="28673"/>
          <a:stretch/>
        </p:blipFill>
        <p:spPr bwMode="auto">
          <a:xfrm>
            <a:off x="7227443" y="2059359"/>
            <a:ext cx="1916557" cy="3978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131739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Licenças</a:t>
            </a:r>
            <a:r>
              <a:rPr lang="en-US" dirty="0"/>
              <a:t> e </a:t>
            </a:r>
            <a:r>
              <a:rPr lang="en-US" dirty="0" err="1"/>
              <a:t>Certificados</a:t>
            </a:r>
            <a:r>
              <a:rPr lang="en-US" dirty="0"/>
              <a:t> CITES</a:t>
            </a:r>
            <a:endParaRPr lang="en-US" noProof="0" dirty="0"/>
          </a:p>
        </p:txBody>
      </p:sp>
      <p:sp>
        <p:nvSpPr>
          <p:cNvPr id="3" name="Content Placeholder 2"/>
          <p:cNvSpPr>
            <a:spLocks noGrp="1"/>
          </p:cNvSpPr>
          <p:nvPr>
            <p:ph idx="1"/>
          </p:nvPr>
        </p:nvSpPr>
        <p:spPr/>
        <p:txBody>
          <a:bodyPr>
            <a:normAutofit/>
          </a:bodyPr>
          <a:lstStyle/>
          <a:p>
            <a:pPr marL="0" indent="0">
              <a:lnSpc>
                <a:spcPct val="90000"/>
              </a:lnSpc>
              <a:spcBef>
                <a:spcPct val="40000"/>
              </a:spcBef>
              <a:spcAft>
                <a:spcPct val="15000"/>
              </a:spcAft>
              <a:buNone/>
            </a:pPr>
            <a:r>
              <a:rPr lang="en-US" noProof="0" dirty="0" err="1" smtClean="0">
                <a:cs typeface="Arial" charset="0"/>
              </a:rPr>
              <a:t>Fornecem</a:t>
            </a:r>
            <a:r>
              <a:rPr lang="en-US" noProof="0" dirty="0" smtClean="0">
                <a:cs typeface="Arial" charset="0"/>
              </a:rPr>
              <a:t>:</a:t>
            </a:r>
            <a:endParaRPr lang="en-US" noProof="0" dirty="0">
              <a:cs typeface="Arial" charset="0"/>
            </a:endParaRPr>
          </a:p>
          <a:p>
            <a:pPr lvl="1">
              <a:lnSpc>
                <a:spcPct val="90000"/>
              </a:lnSpc>
              <a:spcBef>
                <a:spcPct val="40000"/>
              </a:spcBef>
              <a:spcAft>
                <a:spcPct val="15000"/>
              </a:spcAft>
              <a:buFontTx/>
              <a:buChar char="•"/>
            </a:pPr>
            <a:r>
              <a:rPr lang="pt-PT" sz="3000" i="1" dirty="0">
                <a:cs typeface="Arial" charset="0"/>
              </a:rPr>
              <a:t>Informação </a:t>
            </a:r>
            <a:r>
              <a:rPr lang="pt-PT" sz="3000" i="1" dirty="0" smtClean="0">
                <a:cs typeface="Arial" charset="0"/>
              </a:rPr>
              <a:t>científica (</a:t>
            </a:r>
            <a:r>
              <a:rPr lang="pt-PT" sz="3000" i="1" dirty="0" err="1" smtClean="0">
                <a:cs typeface="Arial" charset="0"/>
              </a:rPr>
              <a:t>NDFs</a:t>
            </a:r>
            <a:r>
              <a:rPr lang="pt-PT" sz="3000" i="1" dirty="0" smtClean="0">
                <a:cs typeface="Arial" charset="0"/>
              </a:rPr>
              <a:t>)                   (</a:t>
            </a:r>
            <a:r>
              <a:rPr lang="pt-PT" sz="3000" i="1" dirty="0">
                <a:cs typeface="Arial" charset="0"/>
              </a:rPr>
              <a:t>Resultados </a:t>
            </a:r>
            <a:endParaRPr lang="pt-PT" sz="3000" i="1" dirty="0" smtClean="0">
              <a:cs typeface="Arial" charset="0"/>
            </a:endParaRPr>
          </a:p>
          <a:p>
            <a:pPr lvl="1">
              <a:lnSpc>
                <a:spcPct val="90000"/>
              </a:lnSpc>
              <a:spcBef>
                <a:spcPct val="40000"/>
              </a:spcBef>
              <a:spcAft>
                <a:spcPct val="15000"/>
              </a:spcAft>
              <a:buFontTx/>
              <a:buChar char="•"/>
            </a:pPr>
            <a:r>
              <a:rPr lang="pt-PT" sz="3000" i="1" dirty="0" smtClean="0">
                <a:cs typeface="Arial" charset="0"/>
              </a:rPr>
              <a:t>Origem e fonte legal</a:t>
            </a:r>
            <a:endParaRPr lang="pt-PT" sz="3000" i="1" dirty="0">
              <a:cs typeface="Arial" charset="0"/>
            </a:endParaRPr>
          </a:p>
          <a:p>
            <a:pPr lvl="1">
              <a:lnSpc>
                <a:spcPct val="90000"/>
              </a:lnSpc>
              <a:spcBef>
                <a:spcPct val="40000"/>
              </a:spcBef>
              <a:spcAft>
                <a:spcPct val="15000"/>
              </a:spcAft>
              <a:buFontTx/>
              <a:buChar char="•"/>
            </a:pPr>
            <a:r>
              <a:rPr lang="pt-PT" sz="3000" i="1" dirty="0">
                <a:cs typeface="Arial" charset="0"/>
              </a:rPr>
              <a:t>D</a:t>
            </a:r>
            <a:r>
              <a:rPr lang="pt-PT" sz="3000" i="1" dirty="0" smtClean="0">
                <a:cs typeface="Arial" charset="0"/>
              </a:rPr>
              <a:t>ados </a:t>
            </a:r>
            <a:r>
              <a:rPr lang="pt-PT" sz="3000" i="1" dirty="0">
                <a:cs typeface="Arial" charset="0"/>
              </a:rPr>
              <a:t>comerciais</a:t>
            </a:r>
          </a:p>
          <a:p>
            <a:pPr lvl="1">
              <a:lnSpc>
                <a:spcPct val="90000"/>
              </a:lnSpc>
              <a:spcBef>
                <a:spcPct val="40000"/>
              </a:spcBef>
              <a:spcAft>
                <a:spcPct val="15000"/>
              </a:spcAft>
              <a:buFontTx/>
              <a:buChar char="•"/>
            </a:pPr>
            <a:r>
              <a:rPr lang="pt-PT" sz="3000" i="1" dirty="0" smtClean="0">
                <a:cs typeface="Arial" charset="0"/>
              </a:rPr>
              <a:t>Objectivo das </a:t>
            </a:r>
            <a:r>
              <a:rPr lang="pt-PT" sz="3000" i="1" dirty="0" err="1" smtClean="0">
                <a:cs typeface="Arial" charset="0"/>
              </a:rPr>
              <a:t>transações</a:t>
            </a:r>
            <a:endParaRPr lang="pt-PT" sz="3000" i="1" dirty="0">
              <a:cs typeface="Arial" charset="0"/>
            </a:endParaRPr>
          </a:p>
          <a:p>
            <a:pPr lvl="1">
              <a:lnSpc>
                <a:spcPct val="90000"/>
              </a:lnSpc>
              <a:spcBef>
                <a:spcPct val="40000"/>
              </a:spcBef>
              <a:spcAft>
                <a:spcPct val="15000"/>
              </a:spcAft>
              <a:buFontTx/>
              <a:buChar char="•"/>
            </a:pPr>
            <a:r>
              <a:rPr lang="pt-PT" sz="3000" i="1" dirty="0">
                <a:cs typeface="Arial" charset="0"/>
              </a:rPr>
              <a:t>Prazo de validade</a:t>
            </a:r>
            <a:endParaRPr lang="en-US" sz="3000" i="1" noProof="0" dirty="0">
              <a:cs typeface="Arial" charset="0"/>
            </a:endParaRPr>
          </a:p>
        </p:txBody>
      </p:sp>
      <p:pic>
        <p:nvPicPr>
          <p:cNvPr id="4" name="Picture 2" descr="http://www.slim400.com/rc1/cert/CITES_Certificate.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408"/>
          <a:stretch/>
        </p:blipFill>
        <p:spPr bwMode="auto">
          <a:xfrm rot="21125302">
            <a:off x="5777835" y="1453751"/>
            <a:ext cx="2973178" cy="4124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4755936"/>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5B12FA1C-D544-4A84-B7C0-D91C161AE2A0}" type="slidenum">
              <a:rPr lang="en-US"/>
              <a:pPr/>
              <a:t>25</a:t>
            </a:fld>
            <a:endParaRPr lang="en-US"/>
          </a:p>
        </p:txBody>
      </p:sp>
      <p:sp>
        <p:nvSpPr>
          <p:cNvPr id="532482" name="Rectangle 2"/>
          <p:cNvSpPr>
            <a:spLocks noGrp="1" noChangeArrowheads="1"/>
          </p:cNvSpPr>
          <p:nvPr>
            <p:ph type="title"/>
          </p:nvPr>
        </p:nvSpPr>
        <p:spPr>
          <a:xfrm>
            <a:off x="899592" y="188640"/>
            <a:ext cx="7643192" cy="870599"/>
          </a:xfrm>
        </p:spPr>
        <p:txBody>
          <a:bodyPr/>
          <a:lstStyle/>
          <a:p>
            <a:r>
              <a:rPr lang="en-US" b="1" noProof="0" dirty="0" err="1" smtClean="0">
                <a:ln w="18415" cmpd="sng">
                  <a:noFill/>
                  <a:prstDash val="solid"/>
                </a:ln>
              </a:rPr>
              <a:t>Comércio</a:t>
            </a:r>
            <a:r>
              <a:rPr lang="en-US" b="1" noProof="0" dirty="0" smtClean="0">
                <a:ln w="18415" cmpd="sng">
                  <a:noFill/>
                  <a:prstDash val="solid"/>
                </a:ln>
              </a:rPr>
              <a:t> com </a:t>
            </a:r>
            <a:r>
              <a:rPr lang="en-US" b="1" noProof="0" dirty="0" err="1" smtClean="0">
                <a:ln w="18415" cmpd="sng">
                  <a:noFill/>
                  <a:prstDash val="solid"/>
                </a:ln>
              </a:rPr>
              <a:t>não-Partes</a:t>
            </a:r>
            <a:endParaRPr lang="en-US" b="1" noProof="0" dirty="0">
              <a:ln w="18415" cmpd="sng">
                <a:noFill/>
                <a:prstDash val="solid"/>
              </a:ln>
            </a:endParaRPr>
          </a:p>
        </p:txBody>
      </p:sp>
      <p:sp>
        <p:nvSpPr>
          <p:cNvPr id="532483" name="Rectangle 3"/>
          <p:cNvSpPr>
            <a:spLocks noGrp="1" noChangeArrowheads="1"/>
          </p:cNvSpPr>
          <p:nvPr>
            <p:ph type="body" idx="1"/>
          </p:nvPr>
        </p:nvSpPr>
        <p:spPr>
          <a:xfrm>
            <a:off x="467543" y="1412776"/>
            <a:ext cx="8208913" cy="4176464"/>
          </a:xfrm>
        </p:spPr>
        <p:txBody>
          <a:bodyPr>
            <a:noAutofit/>
          </a:bodyPr>
          <a:lstStyle/>
          <a:p>
            <a:pPr marL="342900" lvl="1" indent="-342900">
              <a:buFont typeface="Arial" pitchFamily="34" charset="0"/>
              <a:buChar char="•"/>
            </a:pPr>
            <a:r>
              <a:rPr lang="pt-PT" sz="3200" dirty="0">
                <a:ln w="18415" cmpd="sng">
                  <a:noFill/>
                  <a:prstDash val="solid"/>
                </a:ln>
              </a:rPr>
              <a:t>Documentação comparável </a:t>
            </a:r>
            <a:r>
              <a:rPr lang="pt-PT" sz="3200" dirty="0" smtClean="0">
                <a:ln w="18415" cmpd="sng">
                  <a:noFill/>
                  <a:prstDash val="solid"/>
                </a:ln>
              </a:rPr>
              <a:t>poderá </a:t>
            </a:r>
            <a:r>
              <a:rPr lang="pt-PT" sz="3200" dirty="0">
                <a:ln w="18415" cmpd="sng">
                  <a:noFill/>
                  <a:prstDash val="solid"/>
                </a:ln>
              </a:rPr>
              <a:t>ser </a:t>
            </a:r>
            <a:r>
              <a:rPr lang="pt-PT" sz="3200" dirty="0" smtClean="0">
                <a:ln w="18415" cmpd="sng">
                  <a:noFill/>
                  <a:prstDash val="solid"/>
                </a:ln>
              </a:rPr>
              <a:t>aceite</a:t>
            </a:r>
            <a:endParaRPr lang="pt-PT" sz="3200" dirty="0">
              <a:ln w="18415" cmpd="sng">
                <a:noFill/>
                <a:prstDash val="solid"/>
              </a:ln>
            </a:endParaRPr>
          </a:p>
          <a:p>
            <a:pPr marL="0" lvl="1" indent="0">
              <a:buNone/>
            </a:pPr>
            <a:r>
              <a:rPr lang="pt-PT" sz="3200" dirty="0">
                <a:ln w="18415" cmpd="sng">
                  <a:noFill/>
                  <a:prstDash val="solid"/>
                </a:ln>
              </a:rPr>
              <a:t>	</a:t>
            </a:r>
            <a:r>
              <a:rPr lang="pt-PT" dirty="0" smtClean="0">
                <a:ln w="18415" cmpd="sng">
                  <a:noFill/>
                  <a:prstDash val="solid"/>
                </a:ln>
              </a:rPr>
              <a:t>- Emitida pelas </a:t>
            </a:r>
            <a:r>
              <a:rPr lang="pt-PT" dirty="0">
                <a:ln w="18415" cmpd="sng">
                  <a:noFill/>
                  <a:prstDash val="solid"/>
                </a:ln>
              </a:rPr>
              <a:t>autoridades competentes</a:t>
            </a:r>
          </a:p>
          <a:p>
            <a:pPr marL="0" lvl="1" indent="0">
              <a:buNone/>
            </a:pPr>
            <a:r>
              <a:rPr lang="pt-PT" dirty="0">
                <a:ln w="18415" cmpd="sng">
                  <a:noFill/>
                  <a:prstDash val="solid"/>
                </a:ln>
              </a:rPr>
              <a:t>	</a:t>
            </a:r>
            <a:r>
              <a:rPr lang="pt-PT" dirty="0" smtClean="0">
                <a:ln w="18415" cmpd="sng">
                  <a:noFill/>
                  <a:prstDash val="solid"/>
                </a:ln>
              </a:rPr>
              <a:t>- em </a:t>
            </a:r>
            <a:r>
              <a:rPr lang="pt-PT" dirty="0">
                <a:ln w="18415" cmpd="sng">
                  <a:noFill/>
                  <a:prstDash val="solid"/>
                </a:ln>
              </a:rPr>
              <a:t>conformidade com </a:t>
            </a:r>
            <a:r>
              <a:rPr lang="pt-PT" dirty="0" smtClean="0">
                <a:ln w="18415" cmpd="sng">
                  <a:noFill/>
                  <a:prstDash val="solid"/>
                </a:ln>
              </a:rPr>
              <a:t>os requisitos </a:t>
            </a:r>
            <a:r>
              <a:rPr lang="pt-PT" dirty="0">
                <a:ln w="18415" cmpd="sng">
                  <a:noFill/>
                  <a:prstDash val="solid"/>
                </a:ln>
              </a:rPr>
              <a:t>de licenças </a:t>
            </a:r>
            <a:r>
              <a:rPr lang="pt-PT" dirty="0" smtClean="0">
                <a:ln w="18415" cmpd="sng">
                  <a:noFill/>
                  <a:prstDash val="solid"/>
                </a:ln>
              </a:rPr>
              <a:t>	e certificados da CITES</a:t>
            </a:r>
            <a:endParaRPr lang="pt-PT" sz="3200" dirty="0">
              <a:ln w="18415" cmpd="sng">
                <a:noFill/>
                <a:prstDash val="solid"/>
              </a:ln>
            </a:endParaRPr>
          </a:p>
          <a:p>
            <a:pPr marL="342900" lvl="1" indent="-342900">
              <a:buFont typeface="Arial" pitchFamily="34" charset="0"/>
              <a:buChar char="•"/>
            </a:pPr>
            <a:r>
              <a:rPr lang="pt-PT" sz="3200" dirty="0">
                <a:ln w="18415" cmpd="sng">
                  <a:noFill/>
                  <a:prstDash val="solid"/>
                </a:ln>
              </a:rPr>
              <a:t>Detalhes das autoridades competentes e </a:t>
            </a:r>
            <a:r>
              <a:rPr lang="pt-PT" sz="3200" dirty="0" smtClean="0">
                <a:ln w="18415" cmpd="sng">
                  <a:noFill/>
                  <a:prstDash val="solid"/>
                </a:ln>
              </a:rPr>
              <a:t>das </a:t>
            </a:r>
            <a:r>
              <a:rPr lang="pt-PT" sz="3200" dirty="0">
                <a:ln w="18415" cmpd="sng">
                  <a:noFill/>
                  <a:prstDash val="solid"/>
                </a:ln>
              </a:rPr>
              <a:t>instituições científicas devem ser incluídas </a:t>
            </a:r>
            <a:r>
              <a:rPr lang="pt-PT" sz="3200" dirty="0" smtClean="0">
                <a:ln w="18415" cmpd="sng">
                  <a:noFill/>
                  <a:prstDash val="solid"/>
                </a:ln>
              </a:rPr>
              <a:t>na página Web da CITES</a:t>
            </a:r>
            <a:endParaRPr lang="en-US" noProof="0" dirty="0" smtClean="0">
              <a:ln w="18415" cmpd="sng">
                <a:noFill/>
                <a:prstDash val="solid"/>
              </a:ln>
            </a:endParaRPr>
          </a:p>
        </p:txBody>
      </p:sp>
    </p:spTree>
    <p:extLst>
      <p:ext uri="{BB962C8B-B14F-4D97-AF65-F5344CB8AC3E}">
        <p14:creationId xmlns:p14="http://schemas.microsoft.com/office/powerpoint/2010/main" val="161899468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noProof="0" dirty="0" err="1" smtClean="0"/>
              <a:t>Colaboração</a:t>
            </a:r>
            <a:r>
              <a:rPr lang="en-US" b="1" noProof="0" dirty="0" smtClean="0"/>
              <a:t> e </a:t>
            </a:r>
            <a:r>
              <a:rPr lang="en-US" noProof="0" dirty="0" err="1" smtClean="0"/>
              <a:t>c</a:t>
            </a:r>
            <a:r>
              <a:rPr lang="en-US" b="1" noProof="0" dirty="0" err="1" smtClean="0"/>
              <a:t>ooperação</a:t>
            </a:r>
            <a:r>
              <a:rPr lang="en-US" b="1" noProof="0" dirty="0" smtClean="0"/>
              <a:t> </a:t>
            </a:r>
            <a:r>
              <a:rPr lang="en-US" b="1" noProof="0" dirty="0" err="1" smtClean="0"/>
              <a:t>são</a:t>
            </a:r>
            <a:r>
              <a:rPr lang="en-US" b="1" noProof="0" dirty="0" smtClean="0"/>
              <a:t> </a:t>
            </a:r>
            <a:r>
              <a:rPr lang="en-US" b="1" noProof="0" dirty="0" err="1" smtClean="0"/>
              <a:t>essenciais</a:t>
            </a:r>
            <a:r>
              <a:rPr lang="en-US" b="1" noProof="0" dirty="0" smtClean="0"/>
              <a:t> à </a:t>
            </a:r>
            <a:r>
              <a:rPr lang="en-US" b="1" noProof="0" dirty="0" err="1" smtClean="0"/>
              <a:t>implementação</a:t>
            </a:r>
            <a:r>
              <a:rPr lang="en-US" b="1" noProof="0" dirty="0" smtClean="0"/>
              <a:t> da CITES</a:t>
            </a:r>
            <a:endParaRPr lang="en-US" b="1" noProof="0" dirty="0"/>
          </a:p>
        </p:txBody>
      </p:sp>
      <p:sp>
        <p:nvSpPr>
          <p:cNvPr id="3" name="Content Placeholder 2"/>
          <p:cNvSpPr>
            <a:spLocks noGrp="1"/>
          </p:cNvSpPr>
          <p:nvPr>
            <p:ph idx="1"/>
          </p:nvPr>
        </p:nvSpPr>
        <p:spPr>
          <a:xfrm>
            <a:off x="971600" y="1556792"/>
            <a:ext cx="8424936" cy="4525963"/>
          </a:xfrm>
        </p:spPr>
        <p:txBody>
          <a:bodyPr>
            <a:noAutofit/>
          </a:bodyPr>
          <a:lstStyle/>
          <a:p>
            <a:pPr marL="0" indent="0">
              <a:buNone/>
            </a:pPr>
            <a:r>
              <a:rPr lang="pt-PT" sz="2800" dirty="0" smtClean="0">
                <a:ln w="18415" cmpd="sng">
                  <a:noFill/>
                  <a:prstDash val="solid"/>
                </a:ln>
              </a:rPr>
              <a:t>Os parceiros nacionais </a:t>
            </a:r>
            <a:r>
              <a:rPr lang="pt-PT" sz="2800" dirty="0">
                <a:ln w="18415" cmpd="sng">
                  <a:noFill/>
                  <a:prstDash val="solid"/>
                </a:ln>
              </a:rPr>
              <a:t>incluem:</a:t>
            </a:r>
          </a:p>
          <a:p>
            <a:pPr marL="0" indent="0">
              <a:buNone/>
            </a:pPr>
            <a:r>
              <a:rPr lang="pt-PT" sz="2800" dirty="0" smtClean="0">
                <a:ln w="18415" cmpd="sng">
                  <a:noFill/>
                  <a:prstDash val="solid"/>
                </a:ln>
              </a:rPr>
              <a:t>- Autoridade(s) CITES</a:t>
            </a:r>
            <a:endParaRPr lang="pt-PT" sz="2800" dirty="0">
              <a:ln w="18415" cmpd="sng">
                <a:noFill/>
                <a:prstDash val="solid"/>
              </a:ln>
            </a:endParaRPr>
          </a:p>
          <a:p>
            <a:pPr marL="0" indent="0">
              <a:buNone/>
            </a:pPr>
            <a:r>
              <a:rPr lang="pt-PT" sz="2800" dirty="0" smtClean="0">
                <a:ln w="18415" cmpd="sng">
                  <a:noFill/>
                  <a:prstDash val="solid"/>
                </a:ln>
              </a:rPr>
              <a:t>- Sector dos </a:t>
            </a:r>
            <a:r>
              <a:rPr lang="pt-PT" sz="2800" dirty="0">
                <a:ln w="18415" cmpd="sng">
                  <a:noFill/>
                  <a:prstDash val="solid"/>
                </a:ln>
              </a:rPr>
              <a:t>recursos naturais (pesca, silvicultura, etc.)</a:t>
            </a:r>
          </a:p>
          <a:p>
            <a:pPr marL="0" indent="0">
              <a:buNone/>
            </a:pPr>
            <a:r>
              <a:rPr lang="pt-PT" sz="2800" dirty="0" smtClean="0">
                <a:ln w="18415" cmpd="sng">
                  <a:noFill/>
                  <a:prstDash val="solid"/>
                </a:ln>
              </a:rPr>
              <a:t>- Economia </a:t>
            </a:r>
            <a:r>
              <a:rPr lang="pt-PT" sz="2800" dirty="0">
                <a:ln w="18415" cmpd="sng">
                  <a:noFill/>
                  <a:prstDash val="solid"/>
                </a:ln>
              </a:rPr>
              <a:t>(comerciantes, </a:t>
            </a:r>
            <a:r>
              <a:rPr lang="pt-PT" sz="2800" dirty="0" smtClean="0">
                <a:ln w="18415" cmpd="sng">
                  <a:noFill/>
                  <a:prstDash val="solid"/>
                </a:ln>
              </a:rPr>
              <a:t>grossistas/distribuidores, transportes, </a:t>
            </a:r>
            <a:r>
              <a:rPr lang="pt-PT" sz="2800" dirty="0">
                <a:ln w="18415" cmpd="sng">
                  <a:noFill/>
                  <a:prstDash val="solid"/>
                </a:ln>
              </a:rPr>
              <a:t>etc.)</a:t>
            </a:r>
          </a:p>
          <a:p>
            <a:pPr marL="0" indent="0">
              <a:buNone/>
            </a:pPr>
            <a:r>
              <a:rPr lang="pt-PT" sz="2800" dirty="0" smtClean="0">
                <a:ln w="18415" cmpd="sng">
                  <a:noFill/>
                  <a:prstDash val="solid"/>
                </a:ln>
              </a:rPr>
              <a:t>- Alfândegas</a:t>
            </a:r>
            <a:endParaRPr lang="pt-PT" sz="2800" dirty="0">
              <a:ln w="18415" cmpd="sng">
                <a:noFill/>
                <a:prstDash val="solid"/>
              </a:ln>
            </a:endParaRPr>
          </a:p>
          <a:p>
            <a:pPr marL="0" indent="0">
              <a:buNone/>
            </a:pPr>
            <a:r>
              <a:rPr lang="pt-PT" sz="2800" dirty="0" smtClean="0">
                <a:ln w="18415" cmpd="sng">
                  <a:noFill/>
                  <a:prstDash val="solid"/>
                </a:ln>
              </a:rPr>
              <a:t>- Autoridades Policiais</a:t>
            </a:r>
            <a:endParaRPr lang="pt-PT" sz="2800" dirty="0">
              <a:ln w="18415" cmpd="sng">
                <a:noFill/>
                <a:prstDash val="solid"/>
              </a:ln>
            </a:endParaRPr>
          </a:p>
          <a:p>
            <a:pPr marL="0" indent="0">
              <a:buNone/>
            </a:pPr>
            <a:r>
              <a:rPr lang="pt-PT" sz="2800" dirty="0" smtClean="0">
                <a:ln w="18415" cmpd="sng">
                  <a:noFill/>
                  <a:prstDash val="solid"/>
                </a:ln>
              </a:rPr>
              <a:t>- Autoridades Judiciais</a:t>
            </a:r>
          </a:p>
          <a:p>
            <a:pPr marL="0" indent="0">
              <a:buNone/>
            </a:pPr>
            <a:r>
              <a:rPr lang="pt-PT" sz="2800" dirty="0" smtClean="0">
                <a:ln w="18415" cmpd="sng">
                  <a:noFill/>
                  <a:prstDash val="solid"/>
                </a:ln>
              </a:rPr>
              <a:t>- Outros</a:t>
            </a:r>
            <a:endParaRPr lang="en-US" sz="2800" noProof="0" dirty="0"/>
          </a:p>
        </p:txBody>
      </p:sp>
    </p:spTree>
    <p:extLst>
      <p:ext uri="{BB962C8B-B14F-4D97-AF65-F5344CB8AC3E}">
        <p14:creationId xmlns:p14="http://schemas.microsoft.com/office/powerpoint/2010/main" val="358961851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6E548D00-1354-4B65-801F-2CDB3DE3E0C7}" type="slidenum">
              <a:rPr lang="en-US"/>
              <a:pPr/>
              <a:t>27</a:t>
            </a:fld>
            <a:endParaRPr lang="en-US"/>
          </a:p>
        </p:txBody>
      </p:sp>
      <p:sp>
        <p:nvSpPr>
          <p:cNvPr id="525314" name="Rectangle 2"/>
          <p:cNvSpPr>
            <a:spLocks noGrp="1" noChangeArrowheads="1"/>
          </p:cNvSpPr>
          <p:nvPr>
            <p:ph type="title"/>
          </p:nvPr>
        </p:nvSpPr>
        <p:spPr/>
        <p:txBody>
          <a:bodyPr/>
          <a:lstStyle/>
          <a:p>
            <a:r>
              <a:rPr lang="en-US" b="1" noProof="0" dirty="0" err="1" smtClean="0">
                <a:ln w="18415" cmpd="sng">
                  <a:noFill/>
                  <a:prstDash val="solid"/>
                </a:ln>
              </a:rPr>
              <a:t>Resumo</a:t>
            </a:r>
            <a:r>
              <a:rPr lang="en-US" b="1" noProof="0" dirty="0" smtClean="0">
                <a:ln w="18415" cmpd="sng">
                  <a:noFill/>
                  <a:prstDash val="solid"/>
                </a:ln>
              </a:rPr>
              <a:t>: CITES é…</a:t>
            </a:r>
            <a:endParaRPr lang="en-US" b="1" noProof="0" dirty="0">
              <a:ln w="18415" cmpd="sng">
                <a:noFill/>
                <a:prstDash val="solid"/>
              </a:ln>
            </a:endParaRPr>
          </a:p>
        </p:txBody>
      </p:sp>
      <p:sp>
        <p:nvSpPr>
          <p:cNvPr id="525315" name="Rectangle 3"/>
          <p:cNvSpPr>
            <a:spLocks noGrp="1" noChangeArrowheads="1"/>
          </p:cNvSpPr>
          <p:nvPr>
            <p:ph type="body" idx="1"/>
          </p:nvPr>
        </p:nvSpPr>
        <p:spPr>
          <a:xfrm>
            <a:off x="395536" y="1340768"/>
            <a:ext cx="8280920" cy="4289524"/>
          </a:xfrm>
          <a:ln>
            <a:noFill/>
          </a:ln>
        </p:spPr>
        <p:txBody>
          <a:bodyPr>
            <a:noAutofit/>
          </a:bodyPr>
          <a:lstStyle/>
          <a:p>
            <a:r>
              <a:rPr lang="pt-PT" dirty="0">
                <a:ln w="18415" cmpd="sng">
                  <a:noFill/>
                  <a:prstDash val="solid"/>
                </a:ln>
              </a:rPr>
              <a:t>Acordo </a:t>
            </a:r>
            <a:r>
              <a:rPr lang="pt-PT" dirty="0" smtClean="0">
                <a:ln w="18415" cmpd="sng">
                  <a:noFill/>
                  <a:prstDash val="solid"/>
                </a:ln>
              </a:rPr>
              <a:t>intergovernamental </a:t>
            </a:r>
            <a:r>
              <a:rPr lang="pt-PT" dirty="0">
                <a:ln w="18415" cmpd="sng">
                  <a:noFill/>
                  <a:prstDash val="solid"/>
                </a:ln>
              </a:rPr>
              <a:t>sobre o comércio internacional de fauna e flora selvagens</a:t>
            </a:r>
          </a:p>
          <a:p>
            <a:r>
              <a:rPr lang="pt-PT" dirty="0">
                <a:ln w="18415" cmpd="sng">
                  <a:noFill/>
                  <a:prstDash val="solid"/>
                </a:ln>
              </a:rPr>
              <a:t>Legalidade</a:t>
            </a:r>
            <a:r>
              <a:rPr lang="pt-PT" dirty="0" smtClean="0">
                <a:ln w="18415" cmpd="sng">
                  <a:noFill/>
                  <a:prstDash val="solid"/>
                </a:ln>
              </a:rPr>
              <a:t>, </a:t>
            </a:r>
            <a:r>
              <a:rPr lang="pt-PT" dirty="0">
                <a:ln w="18415" cmpd="sng">
                  <a:noFill/>
                  <a:prstDash val="solid"/>
                </a:ln>
              </a:rPr>
              <a:t>rastreabilidade e sustentabilidade</a:t>
            </a:r>
          </a:p>
          <a:p>
            <a:r>
              <a:rPr lang="pt-PT" dirty="0">
                <a:ln w="18415" cmpd="sng">
                  <a:noFill/>
                  <a:prstDash val="solid"/>
                </a:ln>
              </a:rPr>
              <a:t>Quadro jurídico e mecanismos processuais</a:t>
            </a:r>
          </a:p>
          <a:p>
            <a:r>
              <a:rPr lang="pt-PT" dirty="0">
                <a:ln w="18415" cmpd="sng">
                  <a:noFill/>
                  <a:prstDash val="solid"/>
                </a:ln>
              </a:rPr>
              <a:t>S</a:t>
            </a:r>
            <a:r>
              <a:rPr lang="pt-PT" dirty="0" smtClean="0">
                <a:ln w="18415" cmpd="sng">
                  <a:noFill/>
                  <a:prstDash val="solid"/>
                </a:ln>
              </a:rPr>
              <a:t>istema </a:t>
            </a:r>
            <a:r>
              <a:rPr lang="pt-PT" dirty="0">
                <a:ln w="18415" cmpd="sng">
                  <a:noFill/>
                  <a:prstDash val="solid"/>
                </a:ln>
              </a:rPr>
              <a:t>de licenças e certificados</a:t>
            </a:r>
          </a:p>
          <a:p>
            <a:r>
              <a:rPr lang="pt-PT" dirty="0" smtClean="0">
                <a:ln w="18415" cmpd="sng">
                  <a:noFill/>
                  <a:prstDash val="solid"/>
                </a:ln>
              </a:rPr>
              <a:t>Interagências </a:t>
            </a:r>
            <a:r>
              <a:rPr lang="pt-PT" dirty="0">
                <a:ln w="18415" cmpd="sng">
                  <a:noFill/>
                  <a:prstDash val="solid"/>
                </a:ln>
              </a:rPr>
              <a:t>e colaboração </a:t>
            </a:r>
            <a:r>
              <a:rPr lang="pt-PT" dirty="0" err="1" smtClean="0">
                <a:ln w="18415" cmpd="sng">
                  <a:noFill/>
                  <a:prstDash val="solid"/>
                </a:ln>
              </a:rPr>
              <a:t>intersetorial</a:t>
            </a:r>
            <a:endParaRPr lang="en-US" noProof="0" dirty="0">
              <a:ln w="18415" cmpd="sng">
                <a:noFill/>
                <a:prstDash val="solid"/>
              </a:ln>
            </a:endParaRPr>
          </a:p>
        </p:txBody>
      </p:sp>
    </p:spTree>
    <p:extLst>
      <p:ext uri="{BB962C8B-B14F-4D97-AF65-F5344CB8AC3E}">
        <p14:creationId xmlns:p14="http://schemas.microsoft.com/office/powerpoint/2010/main" val="374442506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53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253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253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2531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2531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0"/>
          </p:nvPr>
        </p:nvSpPr>
        <p:spPr/>
        <p:txBody>
          <a:bodyPr/>
          <a:lstStyle/>
          <a:p>
            <a:fld id="{DE512A87-8815-467D-BDF5-A8A5631E65F4}" type="slidenum">
              <a:rPr lang="en-US"/>
              <a:pPr/>
              <a:t>28</a:t>
            </a:fld>
            <a:endParaRPr lang="en-US"/>
          </a:p>
        </p:txBody>
      </p:sp>
      <p:pic>
        <p:nvPicPr>
          <p:cNvPr id="381954" name="Picture 2" descr="tusk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0095" y="4920455"/>
            <a:ext cx="1928813" cy="919163"/>
          </a:xfrm>
          <a:prstGeom prst="rect">
            <a:avLst/>
          </a:prstGeom>
          <a:noFill/>
          <a:extLst>
            <a:ext uri="{909E8E84-426E-40DD-AFC4-6F175D3DCCD1}">
              <a14:hiddenFill xmlns:a14="http://schemas.microsoft.com/office/drawing/2010/main">
                <a:solidFill>
                  <a:srgbClr val="FFFFFF"/>
                </a:solidFill>
              </a14:hiddenFill>
            </a:ext>
          </a:extLst>
        </p:spPr>
      </p:pic>
      <p:pic>
        <p:nvPicPr>
          <p:cNvPr id="381955" name="Picture 3" descr="tusker blan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20095" y="4934744"/>
            <a:ext cx="1900237" cy="904875"/>
          </a:xfrm>
          <a:prstGeom prst="rect">
            <a:avLst/>
          </a:prstGeom>
          <a:noFill/>
          <a:extLst>
            <a:ext uri="{909E8E84-426E-40DD-AFC4-6F175D3DCCD1}">
              <a14:hiddenFill xmlns:a14="http://schemas.microsoft.com/office/drawing/2010/main">
                <a:solidFill>
                  <a:srgbClr val="FFFFFF"/>
                </a:solidFill>
              </a14:hiddenFill>
            </a:ext>
          </a:extLst>
        </p:spPr>
      </p:pic>
      <p:pic>
        <p:nvPicPr>
          <p:cNvPr id="381956" name="Picture 4" descr="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34062" y="4339432"/>
            <a:ext cx="641350" cy="1928812"/>
          </a:xfrm>
          <a:prstGeom prst="rect">
            <a:avLst/>
          </a:prstGeom>
          <a:noFill/>
          <a:extLst>
            <a:ext uri="{909E8E84-426E-40DD-AFC4-6F175D3DCCD1}">
              <a14:hiddenFill xmlns:a14="http://schemas.microsoft.com/office/drawing/2010/main">
                <a:solidFill>
                  <a:srgbClr val="FFFFFF"/>
                </a:solidFill>
              </a14:hiddenFill>
            </a:ext>
          </a:extLst>
        </p:spPr>
      </p:pic>
      <p:pic>
        <p:nvPicPr>
          <p:cNvPr id="381957" name="Picture 5" descr="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65824" y="3750469"/>
            <a:ext cx="1555750" cy="2027238"/>
          </a:xfrm>
          <a:prstGeom prst="rect">
            <a:avLst/>
          </a:prstGeom>
          <a:noFill/>
          <a:extLst>
            <a:ext uri="{909E8E84-426E-40DD-AFC4-6F175D3DCCD1}">
              <a14:hiddenFill xmlns:a14="http://schemas.microsoft.com/office/drawing/2010/main">
                <a:solidFill>
                  <a:srgbClr val="FFFFFF"/>
                </a:solidFill>
              </a14:hiddenFill>
            </a:ext>
          </a:extLst>
        </p:spPr>
      </p:pic>
      <p:pic>
        <p:nvPicPr>
          <p:cNvPr id="381958" name="Picture 6" descr="c"/>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3808" y="3563910"/>
            <a:ext cx="1435100" cy="1992313"/>
          </a:xfrm>
          <a:prstGeom prst="rect">
            <a:avLst/>
          </a:prstGeom>
          <a:noFill/>
          <a:extLst>
            <a:ext uri="{909E8E84-426E-40DD-AFC4-6F175D3DCCD1}">
              <a14:hiddenFill xmlns:a14="http://schemas.microsoft.com/office/drawing/2010/main">
                <a:solidFill>
                  <a:srgbClr val="FFFFFF"/>
                </a:solidFill>
              </a14:hiddenFill>
            </a:ext>
          </a:extLst>
        </p:spPr>
      </p:pic>
      <p:pic>
        <p:nvPicPr>
          <p:cNvPr id="381959" name="Picture 7" descr="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53237" y="4210844"/>
            <a:ext cx="1019175" cy="2019300"/>
          </a:xfrm>
          <a:prstGeom prst="rect">
            <a:avLst/>
          </a:prstGeom>
          <a:noFill/>
          <a:extLst>
            <a:ext uri="{909E8E84-426E-40DD-AFC4-6F175D3DCCD1}">
              <a14:hiddenFill xmlns:a14="http://schemas.microsoft.com/office/drawing/2010/main">
                <a:solidFill>
                  <a:srgbClr val="FFFFFF"/>
                </a:solidFill>
              </a14:hiddenFill>
            </a:ext>
          </a:extLst>
        </p:spPr>
      </p:pic>
      <p:pic>
        <p:nvPicPr>
          <p:cNvPr id="381960" name="Picture 8" descr="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83487" y="3872707"/>
            <a:ext cx="798512" cy="1966912"/>
          </a:xfrm>
          <a:prstGeom prst="rect">
            <a:avLst/>
          </a:prstGeom>
          <a:noFill/>
          <a:extLst>
            <a:ext uri="{909E8E84-426E-40DD-AFC4-6F175D3DCCD1}">
              <a14:hiddenFill xmlns:a14="http://schemas.microsoft.com/office/drawing/2010/main">
                <a:solidFill>
                  <a:srgbClr val="FFFFFF"/>
                </a:solidFill>
              </a14:hiddenFill>
            </a:ext>
          </a:extLst>
        </p:spPr>
      </p:pic>
      <p:sp>
        <p:nvSpPr>
          <p:cNvPr id="381961" name="Rectangle 9"/>
          <p:cNvSpPr>
            <a:spLocks noGrp="1" noChangeArrowheads="1"/>
          </p:cNvSpPr>
          <p:nvPr>
            <p:ph type="title"/>
          </p:nvPr>
        </p:nvSpPr>
        <p:spPr>
          <a:xfrm rot="10800000" flipV="1">
            <a:off x="107504" y="1628799"/>
            <a:ext cx="9073008" cy="2582045"/>
          </a:xfrm>
          <a:noFill/>
          <a:ln/>
        </p:spPr>
        <p:txBody>
          <a:bodyPr>
            <a:noAutofit/>
          </a:bodyPr>
          <a:lstStyle/>
          <a:p>
            <a:r>
              <a:rPr lang="en-US" sz="4000" dirty="0" err="1">
                <a:ln w="18415" cmpd="sng">
                  <a:noFill/>
                  <a:prstDash val="solid"/>
                </a:ln>
              </a:rPr>
              <a:t>Obrigada</a:t>
            </a:r>
            <a:r>
              <a:rPr lang="en-US" sz="4000" dirty="0">
                <a:ln w="18415" cmpd="sng">
                  <a:noFill/>
                  <a:prstDash val="solid"/>
                </a:ln>
              </a:rPr>
              <a:t> pela </a:t>
            </a:r>
            <a:r>
              <a:rPr lang="en-US" sz="4000" dirty="0" err="1">
                <a:ln w="18415" cmpd="sng">
                  <a:noFill/>
                  <a:prstDash val="solid"/>
                </a:ln>
              </a:rPr>
              <a:t>vossa</a:t>
            </a:r>
            <a:r>
              <a:rPr lang="en-US" sz="4000" dirty="0">
                <a:ln w="18415" cmpd="sng">
                  <a:noFill/>
                  <a:prstDash val="solid"/>
                </a:ln>
              </a:rPr>
              <a:t> </a:t>
            </a:r>
            <a:r>
              <a:rPr lang="en-US" sz="4000" dirty="0" err="1">
                <a:ln w="18415" cmpd="sng">
                  <a:noFill/>
                  <a:prstDash val="solid"/>
                </a:ln>
              </a:rPr>
              <a:t>atenção</a:t>
            </a:r>
            <a:r>
              <a:rPr lang="en-US" sz="4000" dirty="0">
                <a:ln w="18415" cmpd="sng">
                  <a:noFill/>
                  <a:prstDash val="solid"/>
                </a:ln>
              </a:rPr>
              <a:t>!</a:t>
            </a:r>
            <a:r>
              <a:rPr lang="en-US" sz="3200" dirty="0"/>
              <a:t/>
            </a:r>
            <a:br>
              <a:rPr lang="en-US" sz="3200" dirty="0"/>
            </a:br>
            <a:r>
              <a:rPr lang="en-US" sz="3200" dirty="0"/>
              <a:t/>
            </a:r>
            <a:br>
              <a:rPr lang="en-US" sz="3200" dirty="0"/>
            </a:br>
            <a:r>
              <a:rPr lang="en-US" sz="3200" dirty="0" smtClean="0"/>
              <a:t>A </a:t>
            </a:r>
            <a:r>
              <a:rPr lang="pt-PT" sz="3200" i="1" dirty="0" smtClean="0"/>
              <a:t>CITES </a:t>
            </a:r>
            <a:r>
              <a:rPr lang="pt-PT" sz="3200" i="1" dirty="0"/>
              <a:t>e a FAO trabalham para o comércio internacional </a:t>
            </a:r>
            <a:r>
              <a:rPr lang="pt-PT" sz="3200" i="1" dirty="0" smtClean="0"/>
              <a:t>legal, </a:t>
            </a:r>
            <a:r>
              <a:rPr lang="pt-PT" sz="3200" i="1" dirty="0"/>
              <a:t>sustentável e </a:t>
            </a:r>
            <a:r>
              <a:rPr lang="pt-PT" sz="3200" i="1" dirty="0" err="1" smtClean="0"/>
              <a:t>rastreável</a:t>
            </a:r>
            <a:r>
              <a:rPr lang="pt-PT" sz="3200" i="1" dirty="0" smtClean="0"/>
              <a:t> </a:t>
            </a:r>
            <a:r>
              <a:rPr lang="pt-PT" sz="3200" i="1" dirty="0"/>
              <a:t>de tubarões </a:t>
            </a:r>
            <a:r>
              <a:rPr lang="pt-PT" sz="3200" i="1"/>
              <a:t>e </a:t>
            </a:r>
            <a:r>
              <a:rPr lang="pt-PT" sz="3200" i="1" smtClean="0"/>
              <a:t>raias, apoiadas </a:t>
            </a:r>
            <a:r>
              <a:rPr lang="pt-PT" sz="3200" i="1" dirty="0"/>
              <a:t>pela União Europeia</a:t>
            </a:r>
            <a:br>
              <a:rPr lang="pt-PT" sz="3200" i="1" dirty="0"/>
            </a:br>
            <a:r>
              <a:rPr lang="pt-PT" sz="3200" i="1" dirty="0"/>
              <a:t/>
            </a:r>
            <a:br>
              <a:rPr lang="pt-PT" sz="3200" i="1" dirty="0"/>
            </a:br>
            <a:r>
              <a:rPr lang="en-US" sz="3200" dirty="0"/>
              <a:t/>
            </a:r>
            <a:br>
              <a:rPr lang="en-US" sz="3200" dirty="0"/>
            </a:br>
            <a:r>
              <a:rPr lang="en-US" sz="3200" b="1" dirty="0"/>
              <a:t/>
            </a:r>
            <a:br>
              <a:rPr lang="en-US" sz="3200" b="1" dirty="0"/>
            </a:br>
            <a:r>
              <a:rPr lang="en-US" sz="3200" dirty="0"/>
              <a:t/>
            </a:r>
            <a:br>
              <a:rPr lang="en-US" sz="3200" dirty="0"/>
            </a:br>
            <a:endParaRPr lang="en-US" sz="3200" i="1" dirty="0"/>
          </a:p>
        </p:txBody>
      </p:sp>
    </p:spTree>
    <p:extLst>
      <p:ext uri="{BB962C8B-B14F-4D97-AF65-F5344CB8AC3E}">
        <p14:creationId xmlns:p14="http://schemas.microsoft.com/office/powerpoint/2010/main" val="17746623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81961"/>
                                        </p:tgtEl>
                                        <p:attrNameLst>
                                          <p:attrName>style.visibility</p:attrName>
                                        </p:attrNameLst>
                                      </p:cBhvr>
                                      <p:to>
                                        <p:strVal val="visible"/>
                                      </p:to>
                                    </p:set>
                                    <p:animEffect transition="in" filter="fade">
                                      <p:cBhvr>
                                        <p:cTn id="7" dur="500"/>
                                        <p:tgtEl>
                                          <p:spTgt spid="381961"/>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381958"/>
                                        </p:tgtEl>
                                        <p:attrNameLst>
                                          <p:attrName>style.visibility</p:attrName>
                                        </p:attrNameLst>
                                      </p:cBhvr>
                                      <p:to>
                                        <p:strVal val="visible"/>
                                      </p:to>
                                    </p:set>
                                    <p:animEffect transition="in" filter="fade">
                                      <p:cBhvr>
                                        <p:cTn id="11" dur="1000"/>
                                        <p:tgtEl>
                                          <p:spTgt spid="381958"/>
                                        </p:tgtEl>
                                      </p:cBhvr>
                                    </p:animEffect>
                                  </p:childTnLst>
                                </p:cTn>
                              </p:par>
                            </p:childTnLst>
                          </p:cTn>
                        </p:par>
                        <p:par>
                          <p:cTn id="12" fill="hold" nodeType="afterGroup">
                            <p:stCondLst>
                              <p:cond delay="1500"/>
                            </p:stCondLst>
                            <p:childTnLst>
                              <p:par>
                                <p:cTn id="13" presetID="10" presetClass="entr" presetSubtype="0" fill="hold" nodeType="afterEffect">
                                  <p:stCondLst>
                                    <p:cond delay="0"/>
                                  </p:stCondLst>
                                  <p:childTnLst>
                                    <p:set>
                                      <p:cBhvr>
                                        <p:cTn id="14" dur="1" fill="hold">
                                          <p:stCondLst>
                                            <p:cond delay="0"/>
                                          </p:stCondLst>
                                        </p:cTn>
                                        <p:tgtEl>
                                          <p:spTgt spid="381956"/>
                                        </p:tgtEl>
                                        <p:attrNameLst>
                                          <p:attrName>style.visibility</p:attrName>
                                        </p:attrNameLst>
                                      </p:cBhvr>
                                      <p:to>
                                        <p:strVal val="visible"/>
                                      </p:to>
                                    </p:set>
                                    <p:animEffect transition="in" filter="fade">
                                      <p:cBhvr>
                                        <p:cTn id="15" dur="1000"/>
                                        <p:tgtEl>
                                          <p:spTgt spid="381956"/>
                                        </p:tgtEl>
                                      </p:cBhvr>
                                    </p:animEffect>
                                  </p:childTnLst>
                                </p:cTn>
                              </p:par>
                            </p:childTnLst>
                          </p:cTn>
                        </p:par>
                        <p:par>
                          <p:cTn id="16" fill="hold" nodeType="afterGroup">
                            <p:stCondLst>
                              <p:cond delay="2500"/>
                            </p:stCondLst>
                            <p:childTnLst>
                              <p:par>
                                <p:cTn id="17" presetID="10" presetClass="entr" presetSubtype="0" fill="hold" nodeType="afterEffect">
                                  <p:stCondLst>
                                    <p:cond delay="0"/>
                                  </p:stCondLst>
                                  <p:childTnLst>
                                    <p:set>
                                      <p:cBhvr>
                                        <p:cTn id="18" dur="1" fill="hold">
                                          <p:stCondLst>
                                            <p:cond delay="0"/>
                                          </p:stCondLst>
                                        </p:cTn>
                                        <p:tgtEl>
                                          <p:spTgt spid="381957"/>
                                        </p:tgtEl>
                                        <p:attrNameLst>
                                          <p:attrName>style.visibility</p:attrName>
                                        </p:attrNameLst>
                                      </p:cBhvr>
                                      <p:to>
                                        <p:strVal val="visible"/>
                                      </p:to>
                                    </p:set>
                                    <p:animEffect transition="in" filter="fade">
                                      <p:cBhvr>
                                        <p:cTn id="19" dur="1000"/>
                                        <p:tgtEl>
                                          <p:spTgt spid="381957"/>
                                        </p:tgtEl>
                                      </p:cBhvr>
                                    </p:animEffect>
                                  </p:childTnLst>
                                </p:cTn>
                              </p:par>
                            </p:childTnLst>
                          </p:cTn>
                        </p:par>
                        <p:par>
                          <p:cTn id="20" fill="hold" nodeType="afterGroup">
                            <p:stCondLst>
                              <p:cond delay="3500"/>
                            </p:stCondLst>
                            <p:childTnLst>
                              <p:par>
                                <p:cTn id="21" presetID="10" presetClass="entr" presetSubtype="0" fill="hold" nodeType="afterEffect">
                                  <p:stCondLst>
                                    <p:cond delay="0"/>
                                  </p:stCondLst>
                                  <p:childTnLst>
                                    <p:set>
                                      <p:cBhvr>
                                        <p:cTn id="22" dur="1" fill="hold">
                                          <p:stCondLst>
                                            <p:cond delay="0"/>
                                          </p:stCondLst>
                                        </p:cTn>
                                        <p:tgtEl>
                                          <p:spTgt spid="381959"/>
                                        </p:tgtEl>
                                        <p:attrNameLst>
                                          <p:attrName>style.visibility</p:attrName>
                                        </p:attrNameLst>
                                      </p:cBhvr>
                                      <p:to>
                                        <p:strVal val="visible"/>
                                      </p:to>
                                    </p:set>
                                    <p:animEffect transition="in" filter="fade">
                                      <p:cBhvr>
                                        <p:cTn id="23" dur="1000"/>
                                        <p:tgtEl>
                                          <p:spTgt spid="381959"/>
                                        </p:tgtEl>
                                      </p:cBhvr>
                                    </p:animEffect>
                                  </p:childTnLst>
                                </p:cTn>
                              </p:par>
                            </p:childTnLst>
                          </p:cTn>
                        </p:par>
                        <p:par>
                          <p:cTn id="24" fill="hold" nodeType="afterGroup">
                            <p:stCondLst>
                              <p:cond delay="4500"/>
                            </p:stCondLst>
                            <p:childTnLst>
                              <p:par>
                                <p:cTn id="25" presetID="10" presetClass="entr" presetSubtype="0" fill="hold" nodeType="afterEffect">
                                  <p:stCondLst>
                                    <p:cond delay="0"/>
                                  </p:stCondLst>
                                  <p:childTnLst>
                                    <p:set>
                                      <p:cBhvr>
                                        <p:cTn id="26" dur="1" fill="hold">
                                          <p:stCondLst>
                                            <p:cond delay="0"/>
                                          </p:stCondLst>
                                        </p:cTn>
                                        <p:tgtEl>
                                          <p:spTgt spid="381960"/>
                                        </p:tgtEl>
                                        <p:attrNameLst>
                                          <p:attrName>style.visibility</p:attrName>
                                        </p:attrNameLst>
                                      </p:cBhvr>
                                      <p:to>
                                        <p:strVal val="visible"/>
                                      </p:to>
                                    </p:set>
                                    <p:animEffect transition="in" filter="fade">
                                      <p:cBhvr>
                                        <p:cTn id="27" dur="1000"/>
                                        <p:tgtEl>
                                          <p:spTgt spid="381960"/>
                                        </p:tgtEl>
                                      </p:cBhvr>
                                    </p:animEffect>
                                  </p:childTnLst>
                                </p:cTn>
                              </p:par>
                            </p:childTnLst>
                          </p:cTn>
                        </p:par>
                        <p:par>
                          <p:cTn id="28" fill="hold" nodeType="afterGroup">
                            <p:stCondLst>
                              <p:cond delay="5500"/>
                            </p:stCondLst>
                            <p:childTnLst>
                              <p:par>
                                <p:cTn id="29" presetID="34" presetClass="entr" presetSubtype="0" fill="hold" nodeType="afterEffect">
                                  <p:stCondLst>
                                    <p:cond delay="0"/>
                                  </p:stCondLst>
                                  <p:childTnLst>
                                    <p:set>
                                      <p:cBhvr>
                                        <p:cTn id="30" dur="1" fill="hold">
                                          <p:stCondLst>
                                            <p:cond delay="0"/>
                                          </p:stCondLst>
                                        </p:cTn>
                                        <p:tgtEl>
                                          <p:spTgt spid="381955"/>
                                        </p:tgtEl>
                                        <p:attrNameLst>
                                          <p:attrName>style.visibility</p:attrName>
                                        </p:attrNameLst>
                                      </p:cBhvr>
                                      <p:to>
                                        <p:strVal val="visible"/>
                                      </p:to>
                                    </p:set>
                                    <p:anim from="(-#ppt_w/2)" to="(#ppt_x)" calcmode="lin" valueType="num">
                                      <p:cBhvr>
                                        <p:cTn id="31" dur="600" fill="hold">
                                          <p:stCondLst>
                                            <p:cond delay="0"/>
                                          </p:stCondLst>
                                        </p:cTn>
                                        <p:tgtEl>
                                          <p:spTgt spid="381955"/>
                                        </p:tgtEl>
                                        <p:attrNameLst>
                                          <p:attrName>ppt_x</p:attrName>
                                        </p:attrNameLst>
                                      </p:cBhvr>
                                    </p:anim>
                                    <p:anim from="0" to="-1.0" calcmode="lin" valueType="num">
                                      <p:cBhvr>
                                        <p:cTn id="32" dur="200" decel="50000" autoRev="1" fill="hold">
                                          <p:stCondLst>
                                            <p:cond delay="600"/>
                                          </p:stCondLst>
                                        </p:cTn>
                                        <p:tgtEl>
                                          <p:spTgt spid="381955"/>
                                        </p:tgtEl>
                                        <p:attrNameLst>
                                          <p:attrName>xshear</p:attrName>
                                        </p:attrNameLst>
                                      </p:cBhvr>
                                    </p:anim>
                                    <p:animScale>
                                      <p:cBhvr>
                                        <p:cTn id="33" dur="200" decel="100000" autoRev="1" fill="hold">
                                          <p:stCondLst>
                                            <p:cond delay="600"/>
                                          </p:stCondLst>
                                        </p:cTn>
                                        <p:tgtEl>
                                          <p:spTgt spid="381955"/>
                                        </p:tgtEl>
                                      </p:cBhvr>
                                      <p:from x="100000" y="100000"/>
                                      <p:to x="80000" y="100000"/>
                                    </p:animScale>
                                    <p:anim by="(#ppt_h/3+#ppt_w*0.1)" calcmode="lin" valueType="num">
                                      <p:cBhvr additive="sum">
                                        <p:cTn id="34" dur="200" decel="100000" autoRev="1" fill="hold">
                                          <p:stCondLst>
                                            <p:cond delay="600"/>
                                          </p:stCondLst>
                                        </p:cTn>
                                        <p:tgtEl>
                                          <p:spTgt spid="381955"/>
                                        </p:tgtEl>
                                        <p:attrNameLst>
                                          <p:attrName>ppt_x</p:attrName>
                                        </p:attrNameLst>
                                      </p:cBhvr>
                                    </p:anim>
                                  </p:childTnLst>
                                </p:cTn>
                              </p:par>
                            </p:childTnLst>
                          </p:cTn>
                        </p:par>
                        <p:par>
                          <p:cTn id="35" fill="hold" nodeType="afterGroup">
                            <p:stCondLst>
                              <p:cond delay="6500"/>
                            </p:stCondLst>
                            <p:childTnLst>
                              <p:par>
                                <p:cTn id="36" presetID="10" presetClass="entr" presetSubtype="0" fill="hold" nodeType="afterEffect">
                                  <p:stCondLst>
                                    <p:cond delay="0"/>
                                  </p:stCondLst>
                                  <p:childTnLst>
                                    <p:set>
                                      <p:cBhvr>
                                        <p:cTn id="37" dur="1" fill="hold">
                                          <p:stCondLst>
                                            <p:cond delay="0"/>
                                          </p:stCondLst>
                                        </p:cTn>
                                        <p:tgtEl>
                                          <p:spTgt spid="381954"/>
                                        </p:tgtEl>
                                        <p:attrNameLst>
                                          <p:attrName>style.visibility</p:attrName>
                                        </p:attrNameLst>
                                      </p:cBhvr>
                                      <p:to>
                                        <p:strVal val="visible"/>
                                      </p:to>
                                    </p:set>
                                    <p:animEffect transition="in" filter="fade">
                                      <p:cBhvr>
                                        <p:cTn id="38" dur="1000"/>
                                        <p:tgtEl>
                                          <p:spTgt spid="3819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196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9479"/>
            <a:ext cx="8229600" cy="850106"/>
          </a:xfrm>
          <a:ln>
            <a:noFill/>
          </a:ln>
        </p:spPr>
        <p:txBody>
          <a:bodyPr>
            <a:normAutofit/>
          </a:bodyPr>
          <a:lstStyle/>
          <a:p>
            <a:r>
              <a:rPr lang="en-US" sz="4000" noProof="0" dirty="0" err="1" smtClean="0"/>
              <a:t>Objetivos</a:t>
            </a:r>
            <a:r>
              <a:rPr lang="en-US" sz="4000" noProof="0" dirty="0" smtClean="0"/>
              <a:t> CITES</a:t>
            </a:r>
            <a:endParaRPr lang="en-US" sz="4000" noProof="0" dirty="0"/>
          </a:p>
        </p:txBody>
      </p:sp>
      <p:pic>
        <p:nvPicPr>
          <p:cNvPr id="2052" name="Picture 4" descr="http://anakegoodall.files.wordpress.com/2012/08/as-shark-fin-trade-in-taiwan-every-second-3-sharks-die-at-human-hands-who-is-the-predator-and-who-is-the-victim-call-for-action-please-sign-the-petition-http-www-stopshark.jpg"/>
          <p:cNvPicPr>
            <a:picLocks noChangeAspect="1" noChangeArrowheads="1"/>
          </p:cNvPicPr>
          <p:nvPr/>
        </p:nvPicPr>
        <p:blipFill rotWithShape="1">
          <a:blip r:embed="rId3">
            <a:extLst>
              <a:ext uri="{28A0092B-C50C-407E-A947-70E740481C1C}">
                <a14:useLocalDpi xmlns:a14="http://schemas.microsoft.com/office/drawing/2010/main" val="0"/>
              </a:ext>
            </a:extLst>
          </a:blip>
          <a:srcRect l="1709" r="4775" b="5866"/>
          <a:stretch/>
        </p:blipFill>
        <p:spPr bwMode="auto">
          <a:xfrm>
            <a:off x="1547664" y="2842691"/>
            <a:ext cx="5679808" cy="3517166"/>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359024" y="1052736"/>
            <a:ext cx="8784976" cy="4453955"/>
          </a:xfrm>
        </p:spPr>
        <p:txBody>
          <a:bodyPr/>
          <a:lstStyle/>
          <a:p>
            <a:pPr marL="0" indent="0">
              <a:buNone/>
            </a:pPr>
            <a:r>
              <a:rPr lang="en-US" sz="3000" noProof="0" dirty="0" err="1" smtClean="0">
                <a:ln w="18415" cmpd="sng">
                  <a:noFill/>
                  <a:prstDash val="solid"/>
                </a:ln>
                <a:cs typeface="Arial" charset="0"/>
              </a:rPr>
              <a:t>Garantir</a:t>
            </a:r>
            <a:r>
              <a:rPr lang="en-US" sz="3000" noProof="0" dirty="0" smtClean="0">
                <a:ln w="18415" cmpd="sng">
                  <a:noFill/>
                  <a:prstDash val="solid"/>
                </a:ln>
                <a:cs typeface="Arial" charset="0"/>
              </a:rPr>
              <a:t> </a:t>
            </a:r>
            <a:r>
              <a:rPr lang="en-US" sz="3000" noProof="0" dirty="0" err="1" smtClean="0">
                <a:ln w="18415" cmpd="sng">
                  <a:noFill/>
                  <a:prstDash val="solid"/>
                </a:ln>
                <a:cs typeface="Arial" charset="0"/>
              </a:rPr>
              <a:t>que</a:t>
            </a:r>
            <a:r>
              <a:rPr lang="en-US" sz="3000" noProof="0" dirty="0" smtClean="0">
                <a:ln w="18415" cmpd="sng">
                  <a:noFill/>
                  <a:prstDash val="solid"/>
                </a:ln>
                <a:cs typeface="Arial" charset="0"/>
              </a:rPr>
              <a:t> o </a:t>
            </a:r>
            <a:r>
              <a:rPr lang="en-US" sz="3000" dirty="0" err="1" smtClean="0">
                <a:ln w="18415" cmpd="sng">
                  <a:noFill/>
                  <a:prstDash val="solid"/>
                </a:ln>
                <a:cs typeface="Arial" charset="0"/>
              </a:rPr>
              <a:t>comércio</a:t>
            </a:r>
            <a:r>
              <a:rPr lang="en-US" sz="3000" dirty="0" smtClean="0">
                <a:ln w="18415" cmpd="sng">
                  <a:noFill/>
                  <a:prstDash val="solid"/>
                </a:ln>
                <a:cs typeface="Arial" charset="0"/>
              </a:rPr>
              <a:t> </a:t>
            </a:r>
            <a:r>
              <a:rPr lang="en-US" sz="3000" dirty="0" err="1" smtClean="0">
                <a:ln w="18415" cmpd="sng">
                  <a:noFill/>
                  <a:prstDash val="solid"/>
                </a:ln>
                <a:cs typeface="Arial" charset="0"/>
              </a:rPr>
              <a:t>internacional</a:t>
            </a:r>
            <a:r>
              <a:rPr lang="en-US" sz="3000" dirty="0" smtClean="0">
                <a:ln w="18415" cmpd="sng">
                  <a:noFill/>
                  <a:prstDash val="solid"/>
                </a:ln>
                <a:cs typeface="Arial" charset="0"/>
              </a:rPr>
              <a:t> d</a:t>
            </a:r>
            <a:r>
              <a:rPr lang="en-US" sz="3000" noProof="0" dirty="0" smtClean="0">
                <a:ln w="18415" cmpd="sng">
                  <a:noFill/>
                  <a:prstDash val="solid"/>
                </a:ln>
                <a:cs typeface="Arial" charset="0"/>
              </a:rPr>
              <a:t>a fauna e </a:t>
            </a:r>
            <a:r>
              <a:rPr lang="en-US" sz="3000" dirty="0" smtClean="0">
                <a:ln w="18415" cmpd="sng">
                  <a:noFill/>
                  <a:prstDash val="solid"/>
                </a:ln>
                <a:cs typeface="Arial" charset="0"/>
              </a:rPr>
              <a:t>flora </a:t>
            </a:r>
            <a:r>
              <a:rPr lang="en-US" sz="3000" dirty="0" err="1" smtClean="0">
                <a:ln w="18415" cmpd="sng">
                  <a:noFill/>
                  <a:prstDash val="solid"/>
                </a:ln>
                <a:cs typeface="Arial" charset="0"/>
              </a:rPr>
              <a:t>selvagens</a:t>
            </a:r>
            <a:r>
              <a:rPr lang="en-US" sz="3000" dirty="0" smtClean="0">
                <a:ln w="18415" cmpd="sng">
                  <a:noFill/>
                  <a:prstDash val="solid"/>
                </a:ln>
                <a:cs typeface="Arial" charset="0"/>
              </a:rPr>
              <a:t> </a:t>
            </a:r>
            <a:r>
              <a:rPr lang="en-US" sz="3000" dirty="0" err="1" smtClean="0">
                <a:ln w="18415" cmpd="sng">
                  <a:noFill/>
                  <a:prstDash val="solid"/>
                </a:ln>
                <a:cs typeface="Arial" charset="0"/>
              </a:rPr>
              <a:t>seja</a:t>
            </a:r>
            <a:r>
              <a:rPr lang="en-US" sz="3000" dirty="0" smtClean="0">
                <a:ln w="18415" cmpd="sng">
                  <a:noFill/>
                  <a:prstDash val="solid"/>
                </a:ln>
                <a:cs typeface="Arial" charset="0"/>
              </a:rPr>
              <a:t> </a:t>
            </a:r>
            <a:r>
              <a:rPr lang="en-US" sz="3000" dirty="0" err="1" smtClean="0">
                <a:ln w="18415" cmpd="sng">
                  <a:noFill/>
                  <a:prstDash val="solid"/>
                </a:ln>
                <a:cs typeface="Arial" charset="0"/>
              </a:rPr>
              <a:t>explorado</a:t>
            </a:r>
            <a:r>
              <a:rPr lang="en-US" sz="3000" dirty="0" smtClean="0">
                <a:ln w="18415" cmpd="sng">
                  <a:noFill/>
                  <a:prstDash val="solid"/>
                </a:ln>
                <a:cs typeface="Arial" charset="0"/>
              </a:rPr>
              <a:t> de forma </a:t>
            </a:r>
            <a:r>
              <a:rPr lang="en-US" sz="3000" dirty="0" err="1" smtClean="0">
                <a:ln w="18415" cmpd="sng">
                  <a:noFill/>
                  <a:prstDash val="solid"/>
                </a:ln>
                <a:cs typeface="Arial" charset="0"/>
              </a:rPr>
              <a:t>sustentável</a:t>
            </a:r>
            <a:endParaRPr lang="en-US" sz="3000" noProof="0" dirty="0" smtClean="0">
              <a:ln w="18415" cmpd="sng">
                <a:noFill/>
                <a:prstDash val="solid"/>
              </a:ln>
              <a:cs typeface="Arial" charset="0"/>
            </a:endParaRPr>
          </a:p>
          <a:p>
            <a:pPr marL="0" indent="0" algn="ctr">
              <a:buNone/>
            </a:pPr>
            <a:r>
              <a:rPr lang="en-US" sz="2800" b="1" noProof="0" dirty="0" err="1" smtClean="0">
                <a:ln w="18415" cmpd="sng">
                  <a:noFill/>
                  <a:prstDash val="solid"/>
                </a:ln>
                <a:solidFill>
                  <a:srgbClr val="CC0000"/>
                </a:solidFill>
                <a:cs typeface="Arial" charset="0"/>
              </a:rPr>
              <a:t>Legalidade</a:t>
            </a:r>
            <a:r>
              <a:rPr lang="en-US" sz="2800" b="1" noProof="0" dirty="0" smtClean="0">
                <a:ln w="18415" cmpd="sng">
                  <a:noFill/>
                  <a:prstDash val="solid"/>
                </a:ln>
                <a:solidFill>
                  <a:srgbClr val="CC0000"/>
                </a:solidFill>
                <a:cs typeface="Arial" charset="0"/>
              </a:rPr>
              <a:t>, </a:t>
            </a:r>
            <a:r>
              <a:rPr lang="en-US" sz="2800" b="1" noProof="0" dirty="0" err="1" smtClean="0">
                <a:ln w="18415" cmpd="sng">
                  <a:noFill/>
                  <a:prstDash val="solid"/>
                </a:ln>
                <a:solidFill>
                  <a:srgbClr val="CC0000"/>
                </a:solidFill>
                <a:cs typeface="Arial" charset="0"/>
              </a:rPr>
              <a:t>sustentabilidade</a:t>
            </a:r>
            <a:r>
              <a:rPr lang="en-US" sz="2800" b="1" noProof="0" dirty="0" smtClean="0">
                <a:ln w="18415" cmpd="sng">
                  <a:noFill/>
                  <a:prstDash val="solid"/>
                </a:ln>
                <a:solidFill>
                  <a:srgbClr val="CC0000"/>
                </a:solidFill>
                <a:cs typeface="Arial" charset="0"/>
              </a:rPr>
              <a:t>, </a:t>
            </a:r>
            <a:r>
              <a:rPr lang="en-US" sz="2800" b="1" noProof="0" dirty="0" err="1" smtClean="0">
                <a:ln w="18415" cmpd="sng">
                  <a:noFill/>
                  <a:prstDash val="solid"/>
                </a:ln>
                <a:solidFill>
                  <a:srgbClr val="CC0000"/>
                </a:solidFill>
                <a:cs typeface="Arial" charset="0"/>
              </a:rPr>
              <a:t>rastreabilidade</a:t>
            </a:r>
            <a:endParaRPr lang="en-US" sz="2800" b="1" noProof="0" dirty="0">
              <a:ln w="18415" cmpd="sng">
                <a:noFill/>
                <a:prstDash val="solid"/>
              </a:ln>
              <a:solidFill>
                <a:srgbClr val="CC0000"/>
              </a:solidFill>
              <a:cs typeface="Arial" charset="0"/>
            </a:endParaRPr>
          </a:p>
          <a:p>
            <a:pPr marL="0" indent="0">
              <a:buNone/>
            </a:pPr>
            <a:endParaRPr lang="en-US" sz="3000" noProof="0" dirty="0" smtClean="0">
              <a:ln w="18415" cmpd="sng">
                <a:noFill/>
                <a:prstDash val="solid"/>
              </a:ln>
              <a:cs typeface="Arial" charset="0"/>
            </a:endParaRPr>
          </a:p>
        </p:txBody>
      </p:sp>
      <p:sp>
        <p:nvSpPr>
          <p:cNvPr id="4" name="TextBox 3"/>
          <p:cNvSpPr txBox="1"/>
          <p:nvPr/>
        </p:nvSpPr>
        <p:spPr>
          <a:xfrm>
            <a:off x="3533367" y="6360700"/>
            <a:ext cx="3669274" cy="369332"/>
          </a:xfrm>
          <a:prstGeom prst="rect">
            <a:avLst/>
          </a:prstGeom>
          <a:noFill/>
        </p:spPr>
        <p:txBody>
          <a:bodyPr wrap="none" rtlCol="0">
            <a:spAutoFit/>
          </a:bodyPr>
          <a:lstStyle/>
          <a:p>
            <a:r>
              <a:rPr lang="fr-CH" dirty="0" smtClean="0"/>
              <a:t>S. Heindrichs / PEW, Shark fins, China</a:t>
            </a:r>
            <a:endParaRPr lang="en-GB" dirty="0"/>
          </a:p>
        </p:txBody>
      </p:sp>
    </p:spTree>
    <p:extLst>
      <p:ext uri="{BB962C8B-B14F-4D97-AF65-F5344CB8AC3E}">
        <p14:creationId xmlns:p14="http://schemas.microsoft.com/office/powerpoint/2010/main" val="1767600063"/>
      </p:ext>
    </p:extLst>
  </p:cSld>
  <p:clrMapOvr>
    <a:masterClrMapping/>
  </p:clrMapOvr>
  <mc:AlternateContent xmlns:mc="http://schemas.openxmlformats.org/markup-compatibility/2006" xmlns:p14="http://schemas.microsoft.com/office/powerpoint/2010/main">
    <mc:Choice Requires="p14">
      <p:transition spd="slow" p14:dur="1600">
        <p14:prism dir="r" isContent="1"/>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16632"/>
            <a:ext cx="8229600" cy="706090"/>
          </a:xfrm>
        </p:spPr>
        <p:txBody>
          <a:bodyPr>
            <a:normAutofit/>
          </a:bodyPr>
          <a:lstStyle/>
          <a:p>
            <a:r>
              <a:rPr lang="en-US" sz="4000" b="1" noProof="0" dirty="0" smtClean="0"/>
              <a:t>CITES é um </a:t>
            </a:r>
            <a:r>
              <a:rPr lang="en-US" sz="4000" b="1" noProof="0" dirty="0" err="1" smtClean="0"/>
              <a:t>acordo</a:t>
            </a:r>
            <a:r>
              <a:rPr lang="en-US" sz="4000" b="1" noProof="0" dirty="0" smtClean="0"/>
              <a:t> multilateral</a:t>
            </a:r>
            <a:endParaRPr lang="en-US" sz="4000" b="1" noProof="0" dirty="0"/>
          </a:p>
        </p:txBody>
      </p:sp>
      <p:pic>
        <p:nvPicPr>
          <p:cNvPr id="8" name="Picture 2" descr="http://images.huffingtonpost.com/2013-08-06-shark.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36096" y="2993504"/>
            <a:ext cx="3553963" cy="199703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a:xfrm>
            <a:off x="123364" y="772672"/>
            <a:ext cx="5832648" cy="5030019"/>
          </a:xfrm>
        </p:spPr>
        <p:txBody>
          <a:bodyPr>
            <a:normAutofit fontScale="85000" lnSpcReduction="20000"/>
          </a:bodyPr>
          <a:lstStyle/>
          <a:p>
            <a:pPr marL="0" indent="0">
              <a:buFontTx/>
              <a:buNone/>
            </a:pPr>
            <a:r>
              <a:rPr lang="en-US" altLang="en-US" noProof="0" dirty="0" smtClean="0"/>
              <a:t>Opera </a:t>
            </a:r>
            <a:r>
              <a:rPr lang="en-US" altLang="en-US" noProof="0" dirty="0" err="1" smtClean="0"/>
              <a:t>através</a:t>
            </a:r>
            <a:r>
              <a:rPr lang="en-US" altLang="en-US" noProof="0" dirty="0" smtClean="0"/>
              <a:t> de </a:t>
            </a:r>
            <a:r>
              <a:rPr lang="en-US" altLang="en-US" b="1" dirty="0" smtClean="0">
                <a:solidFill>
                  <a:srgbClr val="C00000"/>
                </a:solidFill>
              </a:rPr>
              <a:t>um </a:t>
            </a:r>
            <a:r>
              <a:rPr lang="en-US" altLang="en-US" b="1" dirty="0" err="1" smtClean="0">
                <a:solidFill>
                  <a:srgbClr val="C00000"/>
                </a:solidFill>
              </a:rPr>
              <a:t>processo</a:t>
            </a:r>
            <a:r>
              <a:rPr lang="en-US" altLang="en-US" b="1" dirty="0" smtClean="0">
                <a:solidFill>
                  <a:srgbClr val="C00000"/>
                </a:solidFill>
              </a:rPr>
              <a:t> </a:t>
            </a:r>
            <a:r>
              <a:rPr lang="en-US" altLang="en-US" b="1" noProof="0" dirty="0" err="1" smtClean="0">
                <a:solidFill>
                  <a:srgbClr val="C00000"/>
                </a:solidFill>
              </a:rPr>
              <a:t>intergovernamental</a:t>
            </a:r>
            <a:endParaRPr lang="en-US" altLang="en-US" b="1" noProof="0" dirty="0" smtClean="0">
              <a:solidFill>
                <a:srgbClr val="C00000"/>
              </a:solidFill>
            </a:endParaRPr>
          </a:p>
          <a:p>
            <a:pPr marL="0" indent="0">
              <a:buFontTx/>
              <a:buNone/>
            </a:pPr>
            <a:endParaRPr lang="en-US" altLang="en-US" noProof="0" dirty="0" smtClean="0"/>
          </a:p>
          <a:p>
            <a:pPr marL="0" indent="0">
              <a:buFontTx/>
              <a:buNone/>
            </a:pPr>
            <a:r>
              <a:rPr lang="en-US" altLang="en-US" noProof="0" dirty="0" err="1" smtClean="0"/>
              <a:t>que</a:t>
            </a:r>
            <a:r>
              <a:rPr lang="en-US" altLang="en-US" noProof="0" dirty="0" smtClean="0"/>
              <a:t> </a:t>
            </a:r>
            <a:r>
              <a:rPr lang="en-US" altLang="en-US" noProof="0" dirty="0" err="1" smtClean="0"/>
              <a:t>relaciona</a:t>
            </a:r>
            <a:r>
              <a:rPr lang="en-US" altLang="en-US" noProof="0" dirty="0" smtClean="0"/>
              <a:t> o </a:t>
            </a:r>
            <a:r>
              <a:rPr lang="en-US" altLang="en-US" noProof="0" dirty="0" err="1" smtClean="0"/>
              <a:t>conheci</a:t>
            </a:r>
            <a:r>
              <a:rPr lang="en-US" altLang="en-US" dirty="0" err="1" smtClean="0"/>
              <a:t>mento</a:t>
            </a:r>
            <a:r>
              <a:rPr lang="en-US" altLang="en-US" dirty="0" smtClean="0"/>
              <a:t> da</a:t>
            </a:r>
            <a:r>
              <a:rPr lang="en-US" altLang="en-US" noProof="0" dirty="0" smtClean="0"/>
              <a:t> </a:t>
            </a:r>
            <a:r>
              <a:rPr lang="en-US" altLang="en-US" b="1" dirty="0" err="1">
                <a:solidFill>
                  <a:srgbClr val="C00000"/>
                </a:solidFill>
              </a:rPr>
              <a:t>vida</a:t>
            </a:r>
            <a:r>
              <a:rPr lang="en-US" altLang="en-US" b="1" dirty="0">
                <a:solidFill>
                  <a:srgbClr val="C00000"/>
                </a:solidFill>
              </a:rPr>
              <a:t> </a:t>
            </a:r>
            <a:r>
              <a:rPr lang="en-US" altLang="en-US" b="1" dirty="0" err="1">
                <a:solidFill>
                  <a:srgbClr val="C00000"/>
                </a:solidFill>
              </a:rPr>
              <a:t>selvagem</a:t>
            </a:r>
            <a:r>
              <a:rPr lang="en-US" altLang="en-US" b="1" dirty="0">
                <a:solidFill>
                  <a:srgbClr val="C00000"/>
                </a:solidFill>
              </a:rPr>
              <a:t> </a:t>
            </a:r>
            <a:r>
              <a:rPr lang="en-US" altLang="en-US" noProof="0" dirty="0" smtClean="0"/>
              <a:t>com o </a:t>
            </a:r>
            <a:r>
              <a:rPr lang="en-US" altLang="en-US" b="1" noProof="0" dirty="0" err="1" smtClean="0">
                <a:solidFill>
                  <a:srgbClr val="FF0000"/>
                </a:solidFill>
              </a:rPr>
              <a:t>comércio</a:t>
            </a:r>
            <a:r>
              <a:rPr lang="en-US" altLang="en-US" noProof="0" dirty="0" smtClean="0"/>
              <a:t>, </a:t>
            </a:r>
            <a:r>
              <a:rPr lang="pt-PT" dirty="0" smtClean="0"/>
              <a:t>através </a:t>
            </a:r>
            <a:r>
              <a:rPr lang="pt-PT" dirty="0"/>
              <a:t>de um instrumento juridicamente </a:t>
            </a:r>
            <a:r>
              <a:rPr lang="pt-PT" dirty="0" smtClean="0"/>
              <a:t>vinculativo,</a:t>
            </a:r>
          </a:p>
          <a:p>
            <a:pPr marL="0" indent="0">
              <a:buFontTx/>
              <a:buNone/>
            </a:pPr>
            <a:endParaRPr lang="en-US" altLang="en-US" noProof="0" dirty="0" smtClean="0"/>
          </a:p>
          <a:p>
            <a:pPr marL="0" indent="0">
              <a:buFontTx/>
              <a:buNone/>
            </a:pPr>
            <a:r>
              <a:rPr lang="en-US" altLang="en-US" noProof="0" dirty="0" smtClean="0"/>
              <a:t>com o </a:t>
            </a:r>
            <a:r>
              <a:rPr lang="en-US" altLang="en-US" noProof="0" dirty="0" err="1" smtClean="0"/>
              <a:t>objetivo</a:t>
            </a:r>
            <a:r>
              <a:rPr lang="en-US" altLang="en-US" noProof="0" dirty="0" smtClean="0"/>
              <a:t> de </a:t>
            </a:r>
            <a:r>
              <a:rPr lang="en-US" altLang="en-US" b="1" noProof="0" dirty="0" err="1" smtClean="0">
                <a:solidFill>
                  <a:srgbClr val="C00000"/>
                </a:solidFill>
              </a:rPr>
              <a:t>conservação</a:t>
            </a:r>
            <a:r>
              <a:rPr lang="en-US" altLang="en-US" b="1" noProof="0" dirty="0" smtClean="0">
                <a:solidFill>
                  <a:srgbClr val="C00000"/>
                </a:solidFill>
              </a:rPr>
              <a:t>  e</a:t>
            </a:r>
          </a:p>
          <a:p>
            <a:pPr marL="0" indent="0">
              <a:buFontTx/>
              <a:buNone/>
            </a:pPr>
            <a:r>
              <a:rPr lang="en-US" altLang="en-US" b="1" noProof="0" dirty="0" smtClean="0">
                <a:solidFill>
                  <a:srgbClr val="C00000"/>
                </a:solidFill>
              </a:rPr>
              <a:t> </a:t>
            </a:r>
            <a:r>
              <a:rPr lang="en-US" altLang="en-US" b="1" noProof="0" dirty="0" err="1" smtClean="0">
                <a:solidFill>
                  <a:srgbClr val="C00000"/>
                </a:solidFill>
              </a:rPr>
              <a:t>uso</a:t>
            </a:r>
            <a:r>
              <a:rPr lang="en-US" altLang="en-US" b="1" noProof="0" dirty="0" smtClean="0">
                <a:solidFill>
                  <a:srgbClr val="C00000"/>
                </a:solidFill>
              </a:rPr>
              <a:t> </a:t>
            </a:r>
            <a:r>
              <a:rPr lang="en-US" altLang="en-US" b="1" noProof="0" dirty="0" err="1" smtClean="0">
                <a:solidFill>
                  <a:srgbClr val="C00000"/>
                </a:solidFill>
              </a:rPr>
              <a:t>sustentável</a:t>
            </a:r>
            <a:endParaRPr lang="en-US" altLang="en-US" noProof="0" dirty="0" smtClean="0"/>
          </a:p>
          <a:p>
            <a:pPr marL="0" indent="0">
              <a:buFontTx/>
              <a:buNone/>
            </a:pPr>
            <a:endParaRPr lang="en-US" altLang="en-US" noProof="0" dirty="0" smtClean="0"/>
          </a:p>
          <a:p>
            <a:pPr marL="0" indent="0">
              <a:buFontTx/>
              <a:buNone/>
            </a:pPr>
            <a:r>
              <a:rPr lang="en-US" altLang="en-US" noProof="0" dirty="0" smtClean="0"/>
              <a:t>…</a:t>
            </a:r>
            <a:r>
              <a:rPr lang="pt-PT" altLang="en-US" dirty="0"/>
              <a:t>através da criação de um </a:t>
            </a:r>
            <a:r>
              <a:rPr lang="pt-PT" altLang="en-US" dirty="0" smtClean="0"/>
              <a:t>conjunto de procedimentos comuns</a:t>
            </a:r>
            <a:endParaRPr lang="en-US" altLang="en-US" noProof="0" dirty="0" smtClean="0"/>
          </a:p>
          <a:p>
            <a:pPr marL="0" indent="0">
              <a:buFontTx/>
              <a:buNone/>
            </a:pPr>
            <a:endParaRPr lang="en-US" altLang="en-US" noProof="0" dirty="0" smtClean="0"/>
          </a:p>
          <a:p>
            <a:pPr marL="0" indent="0">
              <a:buFontTx/>
              <a:buNone/>
            </a:pPr>
            <a:endParaRPr lang="en-US" altLang="en-US" noProof="0" dirty="0" smtClean="0"/>
          </a:p>
          <a:p>
            <a:pPr marL="0" indent="0">
              <a:buFontTx/>
              <a:buNone/>
            </a:pPr>
            <a:endParaRPr lang="en-US" altLang="en-US" noProof="0" dirty="0" smtClean="0"/>
          </a:p>
          <a:p>
            <a:endParaRPr lang="en-US" noProof="0" dirty="0"/>
          </a:p>
        </p:txBody>
      </p:sp>
      <p:pic>
        <p:nvPicPr>
          <p:cNvPr id="7" name="Picture 4" descr="http://openphoto.net/volumes/hylkev/20071227/openphotonet_IMG_263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2882" y="836712"/>
            <a:ext cx="3047177" cy="203280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0805799"/>
      </p:ext>
    </p:extLst>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0704"/>
            <a:ext cx="8229600" cy="888016"/>
          </a:xfrm>
        </p:spPr>
        <p:txBody>
          <a:bodyPr>
            <a:normAutofit/>
          </a:bodyPr>
          <a:lstStyle/>
          <a:p>
            <a:r>
              <a:rPr lang="en-US" sz="4000" noProof="0" dirty="0" err="1" smtClean="0"/>
              <a:t>abrangência</a:t>
            </a:r>
            <a:r>
              <a:rPr lang="en-US" sz="4000" noProof="0" dirty="0" smtClean="0"/>
              <a:t> </a:t>
            </a:r>
            <a:r>
              <a:rPr lang="en-US" sz="4000" dirty="0"/>
              <a:t>&amp; </a:t>
            </a:r>
            <a:r>
              <a:rPr lang="en-US" sz="4000" dirty="0" err="1" smtClean="0"/>
              <a:t>âmbito</a:t>
            </a:r>
            <a:r>
              <a:rPr lang="en-US" sz="4000" dirty="0" smtClean="0"/>
              <a:t> da CITES</a:t>
            </a:r>
            <a:endParaRPr lang="en-US" sz="4000" noProof="0" dirty="0"/>
          </a:p>
        </p:txBody>
      </p:sp>
      <p:sp>
        <p:nvSpPr>
          <p:cNvPr id="3" name="Content Placeholder 2"/>
          <p:cNvSpPr>
            <a:spLocks noGrp="1"/>
          </p:cNvSpPr>
          <p:nvPr>
            <p:ph idx="1"/>
          </p:nvPr>
        </p:nvSpPr>
        <p:spPr>
          <a:xfrm>
            <a:off x="179512" y="836712"/>
            <a:ext cx="8856984" cy="4525963"/>
          </a:xfrm>
        </p:spPr>
        <p:txBody>
          <a:bodyPr>
            <a:normAutofit/>
          </a:bodyPr>
          <a:lstStyle/>
          <a:p>
            <a:r>
              <a:rPr lang="en-US" sz="3000" b="1" noProof="0" dirty="0" smtClean="0"/>
              <a:t>181 </a:t>
            </a:r>
            <a:r>
              <a:rPr lang="en-US" sz="3000" b="1" noProof="0" dirty="0" err="1" smtClean="0"/>
              <a:t>Partes</a:t>
            </a:r>
            <a:r>
              <a:rPr lang="en-US" sz="3000" b="1" noProof="0" dirty="0" smtClean="0"/>
              <a:t> </a:t>
            </a:r>
            <a:r>
              <a:rPr lang="en-US" sz="3000" b="1" noProof="0" dirty="0" err="1" smtClean="0"/>
              <a:t>signatárias</a:t>
            </a:r>
            <a:endParaRPr lang="en-US" sz="3000" b="1" noProof="0" dirty="0" smtClean="0"/>
          </a:p>
          <a:p>
            <a:r>
              <a:rPr lang="en-US" sz="3000" noProof="0" dirty="0" smtClean="0"/>
              <a:t>Regula o </a:t>
            </a:r>
            <a:r>
              <a:rPr lang="en-US" sz="3000" noProof="0" dirty="0" err="1" smtClean="0"/>
              <a:t>comércio</a:t>
            </a:r>
            <a:r>
              <a:rPr lang="en-US" sz="3000" noProof="0" dirty="0" smtClean="0"/>
              <a:t> international de </a:t>
            </a:r>
            <a:r>
              <a:rPr lang="en-US" sz="3000" noProof="0" dirty="0" err="1" smtClean="0"/>
              <a:t>mais</a:t>
            </a:r>
            <a:r>
              <a:rPr lang="en-US" sz="3000" noProof="0" dirty="0" smtClean="0"/>
              <a:t> de 35,000 </a:t>
            </a:r>
            <a:r>
              <a:rPr lang="en-US" sz="3000" noProof="0" dirty="0" err="1" smtClean="0"/>
              <a:t>espécies</a:t>
            </a:r>
            <a:r>
              <a:rPr lang="en-US" sz="3000" noProof="0" dirty="0" smtClean="0"/>
              <a:t> </a:t>
            </a:r>
            <a:r>
              <a:rPr lang="en-US" sz="3000" noProof="0" dirty="0" err="1" smtClean="0"/>
              <a:t>listadas</a:t>
            </a:r>
            <a:r>
              <a:rPr lang="en-US" sz="3000" noProof="0" dirty="0" smtClean="0"/>
              <a:t> (</a:t>
            </a:r>
            <a:r>
              <a:rPr lang="en-US" sz="3000" noProof="0" dirty="0" err="1" smtClean="0"/>
              <a:t>vivas</a:t>
            </a:r>
            <a:r>
              <a:rPr lang="en-US" sz="3000" noProof="0" dirty="0" smtClean="0"/>
              <a:t>, </a:t>
            </a:r>
            <a:r>
              <a:rPr lang="en-US" sz="3000" noProof="0" dirty="0" err="1" smtClean="0"/>
              <a:t>mortas</a:t>
            </a:r>
            <a:r>
              <a:rPr lang="en-US" sz="3000" noProof="0" dirty="0" smtClean="0"/>
              <a:t>, </a:t>
            </a:r>
            <a:r>
              <a:rPr lang="en-US" sz="3000" noProof="0" dirty="0" err="1" smtClean="0"/>
              <a:t>partes</a:t>
            </a:r>
            <a:r>
              <a:rPr lang="en-US" sz="3000" noProof="0" dirty="0" smtClean="0"/>
              <a:t> e </a:t>
            </a:r>
            <a:r>
              <a:rPr lang="en-US" sz="3000" noProof="0" dirty="0" err="1" smtClean="0"/>
              <a:t>derivados</a:t>
            </a:r>
            <a:r>
              <a:rPr lang="en-US" sz="3000" noProof="0" dirty="0" smtClean="0"/>
              <a:t>)</a:t>
            </a:r>
            <a:endParaRPr lang="en-US" sz="3000" noProof="0" dirty="0"/>
          </a:p>
        </p:txBody>
      </p:sp>
      <p:sp>
        <p:nvSpPr>
          <p:cNvPr id="4" name="TextBox 3"/>
          <p:cNvSpPr txBox="1"/>
          <p:nvPr/>
        </p:nvSpPr>
        <p:spPr>
          <a:xfrm>
            <a:off x="7559824" y="6581001"/>
            <a:ext cx="1332656" cy="276999"/>
          </a:xfrm>
          <a:prstGeom prst="rect">
            <a:avLst/>
          </a:prstGeom>
          <a:noFill/>
        </p:spPr>
        <p:txBody>
          <a:bodyPr wrap="square" rtlCol="0">
            <a:spAutoFit/>
          </a:bodyPr>
          <a:lstStyle/>
          <a:p>
            <a:r>
              <a:rPr lang="fr-CH" sz="1200" dirty="0" smtClean="0"/>
              <a:t>www. cites.org</a:t>
            </a:r>
            <a:endParaRPr lang="en-GB" sz="1200" dirty="0"/>
          </a:p>
        </p:txBody>
      </p:sp>
      <p:pic>
        <p:nvPicPr>
          <p:cNvPr id="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7360" y="2492896"/>
            <a:ext cx="7128792" cy="3768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accent2"/>
                </a:solidFill>
                <a:miter lim="800000"/>
                <a:headEnd/>
                <a:tailEnd type="none" w="lg"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154526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p:cNvGraphicFramePr>
            <a:graphicFrameLocks/>
          </p:cNvGraphicFramePr>
          <p:nvPr>
            <p:extLst>
              <p:ext uri="{D42A27DB-BD31-4B8C-83A1-F6EECF244321}">
                <p14:modId xmlns:p14="http://schemas.microsoft.com/office/powerpoint/2010/main" val="2735114312"/>
              </p:ext>
            </p:extLst>
          </p:nvPr>
        </p:nvGraphicFramePr>
        <p:xfrm>
          <a:off x="0" y="2173560"/>
          <a:ext cx="5868144" cy="44958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normAutofit fontScale="90000"/>
          </a:bodyPr>
          <a:lstStyle/>
          <a:p>
            <a:r>
              <a:rPr lang="en-US" noProof="0" dirty="0" err="1" smtClean="0"/>
              <a:t>Nem</a:t>
            </a:r>
            <a:r>
              <a:rPr lang="en-US" noProof="0" dirty="0" smtClean="0"/>
              <a:t> </a:t>
            </a:r>
            <a:r>
              <a:rPr lang="en-US" noProof="0" dirty="0" err="1" smtClean="0"/>
              <a:t>todas</a:t>
            </a:r>
            <a:r>
              <a:rPr lang="en-US" noProof="0" dirty="0" smtClean="0"/>
              <a:t> as </a:t>
            </a:r>
            <a:r>
              <a:rPr lang="en-US" noProof="0" dirty="0" err="1" smtClean="0"/>
              <a:t>espécies</a:t>
            </a:r>
            <a:r>
              <a:rPr lang="en-US" noProof="0" dirty="0" smtClean="0"/>
              <a:t> </a:t>
            </a:r>
            <a:r>
              <a:rPr lang="en-US" noProof="0" dirty="0" err="1" smtClean="0"/>
              <a:t>estão</a:t>
            </a:r>
            <a:r>
              <a:rPr lang="en-US" noProof="0" dirty="0" smtClean="0"/>
              <a:t> </a:t>
            </a:r>
            <a:r>
              <a:rPr lang="en-US" noProof="0" dirty="0" err="1" smtClean="0"/>
              <a:t>proibidas</a:t>
            </a:r>
            <a:r>
              <a:rPr lang="en-US" noProof="0" dirty="0" smtClean="0"/>
              <a:t> de </a:t>
            </a:r>
            <a:r>
              <a:rPr lang="en-US" noProof="0" dirty="0" err="1" smtClean="0"/>
              <a:t>comércio</a:t>
            </a:r>
            <a:endParaRPr lang="en-US" noProof="0" dirty="0"/>
          </a:p>
        </p:txBody>
      </p:sp>
      <p:sp>
        <p:nvSpPr>
          <p:cNvPr id="7" name="Content Placeholder 2"/>
          <p:cNvSpPr>
            <a:spLocks noGrp="1"/>
          </p:cNvSpPr>
          <p:nvPr>
            <p:ph idx="1"/>
          </p:nvPr>
        </p:nvSpPr>
        <p:spPr>
          <a:xfrm>
            <a:off x="457200" y="1600201"/>
            <a:ext cx="8291264" cy="676672"/>
          </a:xfrm>
        </p:spPr>
        <p:txBody>
          <a:bodyPr/>
          <a:lstStyle/>
          <a:p>
            <a:pPr marL="0" indent="0">
              <a:buNone/>
            </a:pPr>
            <a:r>
              <a:rPr lang="en-US" noProof="0" dirty="0" smtClean="0"/>
              <a:t>De </a:t>
            </a:r>
            <a:r>
              <a:rPr lang="en-US" noProof="0" dirty="0" err="1" smtClean="0"/>
              <a:t>mais</a:t>
            </a:r>
            <a:r>
              <a:rPr lang="en-US" noProof="0" dirty="0" smtClean="0"/>
              <a:t> de 35.000 </a:t>
            </a:r>
            <a:r>
              <a:rPr lang="en-US" noProof="0" dirty="0" err="1" smtClean="0"/>
              <a:t>espécies</a:t>
            </a:r>
            <a:r>
              <a:rPr lang="en-US" noProof="0" dirty="0" smtClean="0"/>
              <a:t> </a:t>
            </a:r>
            <a:r>
              <a:rPr lang="en-US" noProof="0" dirty="0" err="1" smtClean="0"/>
              <a:t>listadas</a:t>
            </a:r>
            <a:r>
              <a:rPr lang="en-US" noProof="0" dirty="0" smtClean="0"/>
              <a:t>…</a:t>
            </a:r>
            <a:endParaRPr lang="en-US" sz="3200" noProof="0" dirty="0"/>
          </a:p>
        </p:txBody>
      </p:sp>
      <p:sp>
        <p:nvSpPr>
          <p:cNvPr id="9" name="Rounded Rectangle 8"/>
          <p:cNvSpPr/>
          <p:nvPr/>
        </p:nvSpPr>
        <p:spPr>
          <a:xfrm>
            <a:off x="1331640" y="4666032"/>
            <a:ext cx="3240360" cy="1067223"/>
          </a:xfrm>
          <a:prstGeom prst="round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97% </a:t>
            </a:r>
            <a:r>
              <a:rPr lang="en-US" sz="2800" dirty="0" err="1" smtClean="0"/>
              <a:t>Anexos</a:t>
            </a:r>
            <a:r>
              <a:rPr lang="en-US" sz="2800" dirty="0" smtClean="0"/>
              <a:t> II </a:t>
            </a:r>
            <a:r>
              <a:rPr lang="en-US" sz="2800" dirty="0" err="1" smtClean="0"/>
              <a:t>eIII</a:t>
            </a:r>
            <a:r>
              <a:rPr lang="en-US" sz="2800" dirty="0" smtClean="0"/>
              <a:t> (</a:t>
            </a:r>
            <a:r>
              <a:rPr lang="en-US" sz="2800" dirty="0" err="1" smtClean="0"/>
              <a:t>comércio</a:t>
            </a:r>
            <a:r>
              <a:rPr lang="en-US" sz="2800" dirty="0" smtClean="0"/>
              <a:t> </a:t>
            </a:r>
            <a:r>
              <a:rPr lang="en-US" sz="2800" dirty="0" err="1" smtClean="0"/>
              <a:t>regulado</a:t>
            </a:r>
            <a:r>
              <a:rPr lang="en-US" sz="2800" dirty="0" smtClean="0"/>
              <a:t>)</a:t>
            </a:r>
            <a:endParaRPr lang="en-GB" sz="2800" dirty="0"/>
          </a:p>
        </p:txBody>
      </p:sp>
      <p:sp>
        <p:nvSpPr>
          <p:cNvPr id="14" name="Rectangle 13"/>
          <p:cNvSpPr/>
          <p:nvPr/>
        </p:nvSpPr>
        <p:spPr>
          <a:xfrm>
            <a:off x="4932040" y="3064343"/>
            <a:ext cx="3960440" cy="1384995"/>
          </a:xfrm>
          <a:prstGeom prst="rect">
            <a:avLst/>
          </a:prstGeom>
        </p:spPr>
        <p:txBody>
          <a:bodyPr wrap="square">
            <a:spAutoFit/>
          </a:bodyPr>
          <a:lstStyle/>
          <a:p>
            <a:pPr lvl="0" algn="ctr">
              <a:spcBef>
                <a:spcPct val="20000"/>
              </a:spcBef>
            </a:pPr>
            <a:r>
              <a:rPr lang="en-US" sz="2800" dirty="0" smtClean="0">
                <a:solidFill>
                  <a:prstClr val="black"/>
                </a:solidFill>
              </a:rPr>
              <a:t>(o </a:t>
            </a:r>
            <a:r>
              <a:rPr lang="en-US" sz="2800" dirty="0" err="1" smtClean="0">
                <a:solidFill>
                  <a:prstClr val="black"/>
                </a:solidFill>
              </a:rPr>
              <a:t>comércio</a:t>
            </a:r>
            <a:r>
              <a:rPr lang="en-US" sz="2800" dirty="0" smtClean="0">
                <a:solidFill>
                  <a:prstClr val="black"/>
                </a:solidFill>
              </a:rPr>
              <a:t> </a:t>
            </a:r>
            <a:r>
              <a:rPr lang="en-US" sz="2800" dirty="0" err="1" smtClean="0">
                <a:solidFill>
                  <a:prstClr val="black"/>
                </a:solidFill>
              </a:rPr>
              <a:t>internacional</a:t>
            </a:r>
            <a:r>
              <a:rPr lang="en-US" sz="2800" dirty="0" smtClean="0">
                <a:solidFill>
                  <a:prstClr val="black"/>
                </a:solidFill>
              </a:rPr>
              <a:t> de </a:t>
            </a:r>
            <a:r>
              <a:rPr lang="en-US" sz="2800" dirty="0" err="1" smtClean="0">
                <a:solidFill>
                  <a:prstClr val="black"/>
                </a:solidFill>
              </a:rPr>
              <a:t>espécimes</a:t>
            </a:r>
            <a:r>
              <a:rPr lang="en-US" sz="2800" dirty="0" smtClean="0">
                <a:solidFill>
                  <a:prstClr val="black"/>
                </a:solidFill>
              </a:rPr>
              <a:t> </a:t>
            </a:r>
            <a:r>
              <a:rPr lang="en-US" sz="2800" dirty="0" err="1" smtClean="0">
                <a:solidFill>
                  <a:prstClr val="black"/>
                </a:solidFill>
              </a:rPr>
              <a:t>selvagens</a:t>
            </a:r>
            <a:r>
              <a:rPr lang="en-US" sz="2800" dirty="0" smtClean="0">
                <a:solidFill>
                  <a:prstClr val="black"/>
                </a:solidFill>
              </a:rPr>
              <a:t> é </a:t>
            </a:r>
            <a:r>
              <a:rPr lang="en-US" sz="2800" dirty="0" err="1" smtClean="0">
                <a:solidFill>
                  <a:prstClr val="black"/>
                </a:solidFill>
              </a:rPr>
              <a:t>proibido</a:t>
            </a:r>
            <a:r>
              <a:rPr lang="en-US" sz="2800" dirty="0" smtClean="0">
                <a:solidFill>
                  <a:prstClr val="black"/>
                </a:solidFill>
              </a:rPr>
              <a:t>)</a:t>
            </a:r>
          </a:p>
        </p:txBody>
      </p:sp>
      <p:sp>
        <p:nvSpPr>
          <p:cNvPr id="17" name="Rounded Rectangular Callout 16"/>
          <p:cNvSpPr/>
          <p:nvPr/>
        </p:nvSpPr>
        <p:spPr>
          <a:xfrm>
            <a:off x="5213568" y="2276871"/>
            <a:ext cx="3102847" cy="787471"/>
          </a:xfrm>
          <a:prstGeom prst="wedgeRoundRectCallout">
            <a:avLst>
              <a:gd name="adj1" fmla="val -133647"/>
              <a:gd name="adj2" fmla="val 8139"/>
              <a:gd name="adj3" fmla="val 1666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3% </a:t>
            </a:r>
            <a:r>
              <a:rPr lang="en-US" sz="2800" dirty="0" err="1" smtClean="0"/>
              <a:t>Anexo</a:t>
            </a:r>
            <a:r>
              <a:rPr lang="en-US" sz="2800" dirty="0" smtClean="0"/>
              <a:t> I</a:t>
            </a:r>
            <a:endParaRPr lang="en-GB" sz="2800" dirty="0"/>
          </a:p>
        </p:txBody>
      </p:sp>
    </p:spTree>
    <p:extLst>
      <p:ext uri="{BB962C8B-B14F-4D97-AF65-F5344CB8AC3E}">
        <p14:creationId xmlns:p14="http://schemas.microsoft.com/office/powerpoint/2010/main" val="338080679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163" y="188640"/>
            <a:ext cx="8229600" cy="1143000"/>
          </a:xfrm>
        </p:spPr>
        <p:txBody>
          <a:bodyPr>
            <a:normAutofit fontScale="90000"/>
          </a:bodyPr>
          <a:lstStyle/>
          <a:p>
            <a:r>
              <a:rPr lang="en-US" noProof="0" dirty="0" err="1" smtClean="0"/>
              <a:t>Nem</a:t>
            </a:r>
            <a:r>
              <a:rPr lang="en-US" noProof="0" dirty="0" smtClean="0"/>
              <a:t> </a:t>
            </a:r>
            <a:r>
              <a:rPr lang="en-US" noProof="0" dirty="0" err="1" smtClean="0"/>
              <a:t>todas</a:t>
            </a:r>
            <a:r>
              <a:rPr lang="en-US" noProof="0" dirty="0" smtClean="0"/>
              <a:t> as </a:t>
            </a:r>
            <a:r>
              <a:rPr lang="en-US" noProof="0" dirty="0" err="1" smtClean="0"/>
              <a:t>espécies</a:t>
            </a:r>
            <a:r>
              <a:rPr lang="en-US" noProof="0" dirty="0" smtClean="0"/>
              <a:t> </a:t>
            </a:r>
            <a:r>
              <a:rPr lang="en-US" noProof="0" dirty="0" err="1" smtClean="0"/>
              <a:t>listadas</a:t>
            </a:r>
            <a:r>
              <a:rPr lang="en-US" noProof="0" dirty="0" smtClean="0"/>
              <a:t> </a:t>
            </a:r>
            <a:r>
              <a:rPr lang="en-US" noProof="0" dirty="0" err="1" smtClean="0"/>
              <a:t>aparecem</a:t>
            </a:r>
            <a:r>
              <a:rPr lang="en-US" noProof="0" dirty="0" smtClean="0"/>
              <a:t> no </a:t>
            </a:r>
            <a:r>
              <a:rPr lang="en-US" noProof="0" dirty="0" err="1" smtClean="0"/>
              <a:t>comércio</a:t>
            </a:r>
            <a:r>
              <a:rPr lang="en-US" noProof="0" dirty="0" smtClean="0"/>
              <a:t>…</a:t>
            </a:r>
            <a:endParaRPr lang="en-US" noProof="0" dirty="0"/>
          </a:p>
        </p:txBody>
      </p:sp>
      <p:sp>
        <p:nvSpPr>
          <p:cNvPr id="3" name="Content Placeholder 2"/>
          <p:cNvSpPr>
            <a:spLocks noGrp="1"/>
          </p:cNvSpPr>
          <p:nvPr>
            <p:ph idx="1"/>
          </p:nvPr>
        </p:nvSpPr>
        <p:spPr>
          <a:xfrm>
            <a:off x="417192" y="1312165"/>
            <a:ext cx="8291264" cy="820688"/>
          </a:xfrm>
        </p:spPr>
        <p:txBody>
          <a:bodyPr/>
          <a:lstStyle/>
          <a:p>
            <a:pPr marL="0" indent="0">
              <a:buNone/>
            </a:pPr>
            <a:r>
              <a:rPr lang="en-US" dirty="0"/>
              <a:t>De </a:t>
            </a:r>
            <a:r>
              <a:rPr lang="en-US" dirty="0" err="1"/>
              <a:t>mais</a:t>
            </a:r>
            <a:r>
              <a:rPr lang="en-US" dirty="0"/>
              <a:t> de 35.000 </a:t>
            </a:r>
            <a:r>
              <a:rPr lang="en-US" dirty="0" err="1"/>
              <a:t>espécies</a:t>
            </a:r>
            <a:r>
              <a:rPr lang="en-US" dirty="0"/>
              <a:t> </a:t>
            </a:r>
            <a:r>
              <a:rPr lang="en-US" dirty="0" err="1"/>
              <a:t>listadas</a:t>
            </a:r>
            <a:r>
              <a:rPr lang="en-US" dirty="0"/>
              <a:t>…</a:t>
            </a:r>
          </a:p>
        </p:txBody>
      </p:sp>
      <p:graphicFrame>
        <p:nvGraphicFramePr>
          <p:cNvPr id="9" name="Chart 8"/>
          <p:cNvGraphicFramePr>
            <a:graphicFrameLocks/>
          </p:cNvGraphicFramePr>
          <p:nvPr>
            <p:extLst>
              <p:ext uri="{D42A27DB-BD31-4B8C-83A1-F6EECF244321}">
                <p14:modId xmlns:p14="http://schemas.microsoft.com/office/powerpoint/2010/main" val="52706944"/>
              </p:ext>
            </p:extLst>
          </p:nvPr>
        </p:nvGraphicFramePr>
        <p:xfrm>
          <a:off x="67496" y="1844820"/>
          <a:ext cx="5616624" cy="4536504"/>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ular Callout 9"/>
          <p:cNvSpPr/>
          <p:nvPr/>
        </p:nvSpPr>
        <p:spPr>
          <a:xfrm>
            <a:off x="5173560" y="1988835"/>
            <a:ext cx="3500973" cy="787471"/>
          </a:xfrm>
          <a:prstGeom prst="wedgeRoundRectCallout">
            <a:avLst>
              <a:gd name="adj1" fmla="val -112095"/>
              <a:gd name="adj2" fmla="val -33456"/>
              <a:gd name="adj3" fmla="val 16667"/>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4% </a:t>
            </a:r>
            <a:r>
              <a:rPr lang="en-US" sz="2800" dirty="0" err="1" smtClean="0"/>
              <a:t>comercializadas</a:t>
            </a:r>
            <a:r>
              <a:rPr lang="en-US" sz="2800" dirty="0" smtClean="0"/>
              <a:t> </a:t>
            </a:r>
            <a:r>
              <a:rPr lang="en-US" sz="2800" dirty="0" err="1" smtClean="0"/>
              <a:t>comummente</a:t>
            </a:r>
            <a:endParaRPr lang="en-GB" sz="2800" dirty="0"/>
          </a:p>
        </p:txBody>
      </p:sp>
      <p:sp>
        <p:nvSpPr>
          <p:cNvPr id="11" name="Rounded Rectangular Callout 10"/>
          <p:cNvSpPr/>
          <p:nvPr/>
        </p:nvSpPr>
        <p:spPr>
          <a:xfrm>
            <a:off x="5173560" y="2928706"/>
            <a:ext cx="3500973" cy="787471"/>
          </a:xfrm>
          <a:prstGeom prst="wedgeRoundRectCallout">
            <a:avLst>
              <a:gd name="adj1" fmla="val -103129"/>
              <a:gd name="adj2" fmla="val -97581"/>
              <a:gd name="adj3" fmla="val 16667"/>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1% </a:t>
            </a:r>
            <a:r>
              <a:rPr lang="en-US" sz="2800" dirty="0" err="1"/>
              <a:t>altamente</a:t>
            </a:r>
            <a:r>
              <a:rPr lang="en-US" sz="2800" dirty="0"/>
              <a:t> </a:t>
            </a:r>
            <a:r>
              <a:rPr lang="en-US" sz="2800" dirty="0" err="1" smtClean="0"/>
              <a:t>comercializadas</a:t>
            </a:r>
            <a:endParaRPr lang="en-GB" sz="2800" dirty="0"/>
          </a:p>
        </p:txBody>
      </p:sp>
      <p:sp>
        <p:nvSpPr>
          <p:cNvPr id="12" name="Rectangle 11"/>
          <p:cNvSpPr/>
          <p:nvPr/>
        </p:nvSpPr>
        <p:spPr>
          <a:xfrm>
            <a:off x="5173560" y="3720107"/>
            <a:ext cx="3713031" cy="2246769"/>
          </a:xfrm>
          <a:prstGeom prst="rect">
            <a:avLst/>
          </a:prstGeom>
        </p:spPr>
        <p:txBody>
          <a:bodyPr wrap="square">
            <a:spAutoFit/>
          </a:bodyPr>
          <a:lstStyle/>
          <a:p>
            <a:r>
              <a:rPr lang="en-US" sz="2800" dirty="0" err="1" smtClean="0"/>
              <a:t>Cerca</a:t>
            </a:r>
            <a:r>
              <a:rPr lang="en-US" sz="2800" dirty="0" smtClean="0"/>
              <a:t> de </a:t>
            </a:r>
            <a:r>
              <a:rPr lang="en-US" sz="2800" b="1" dirty="0" smtClean="0">
                <a:solidFill>
                  <a:srgbClr val="C00000"/>
                </a:solidFill>
              </a:rPr>
              <a:t>150 </a:t>
            </a:r>
            <a:r>
              <a:rPr lang="en-US" sz="2800" b="1" dirty="0" err="1" smtClean="0">
                <a:solidFill>
                  <a:srgbClr val="C00000"/>
                </a:solidFill>
              </a:rPr>
              <a:t>espécies</a:t>
            </a:r>
            <a:r>
              <a:rPr lang="en-US" sz="2800" b="1" dirty="0" smtClean="0">
                <a:solidFill>
                  <a:srgbClr val="C00000"/>
                </a:solidFill>
              </a:rPr>
              <a:t> </a:t>
            </a:r>
            <a:r>
              <a:rPr lang="en-US" sz="2800" b="1" dirty="0" err="1" smtClean="0">
                <a:solidFill>
                  <a:srgbClr val="C00000"/>
                </a:solidFill>
              </a:rPr>
              <a:t>animais</a:t>
            </a:r>
            <a:r>
              <a:rPr lang="en-US" sz="2800" b="1" dirty="0" smtClean="0">
                <a:solidFill>
                  <a:srgbClr val="C00000"/>
                </a:solidFill>
              </a:rPr>
              <a:t> </a:t>
            </a:r>
            <a:r>
              <a:rPr lang="en-US" sz="2800" dirty="0" smtClean="0"/>
              <a:t>e </a:t>
            </a:r>
            <a:r>
              <a:rPr lang="en-US" sz="2800" b="1" dirty="0" smtClean="0">
                <a:solidFill>
                  <a:srgbClr val="C00000"/>
                </a:solidFill>
              </a:rPr>
              <a:t>1.800 </a:t>
            </a:r>
            <a:r>
              <a:rPr lang="en-US" sz="2800" b="1" dirty="0" err="1" smtClean="0">
                <a:solidFill>
                  <a:srgbClr val="C00000"/>
                </a:solidFill>
              </a:rPr>
              <a:t>espécies</a:t>
            </a:r>
            <a:r>
              <a:rPr lang="en-US" sz="2800" b="1" dirty="0" smtClean="0">
                <a:solidFill>
                  <a:srgbClr val="C00000"/>
                </a:solidFill>
              </a:rPr>
              <a:t> de </a:t>
            </a:r>
            <a:r>
              <a:rPr lang="en-US" sz="2800" b="1" dirty="0" err="1" smtClean="0">
                <a:solidFill>
                  <a:srgbClr val="C00000"/>
                </a:solidFill>
              </a:rPr>
              <a:t>plantas</a:t>
            </a:r>
            <a:r>
              <a:rPr lang="en-US" sz="2800" dirty="0" smtClean="0"/>
              <a:t> </a:t>
            </a:r>
            <a:r>
              <a:rPr lang="en-US" sz="2800" dirty="0" err="1" smtClean="0"/>
              <a:t>representam</a:t>
            </a:r>
            <a:r>
              <a:rPr lang="en-US" sz="2800" dirty="0" smtClean="0"/>
              <a:t> 90% das </a:t>
            </a:r>
            <a:r>
              <a:rPr lang="en-US" sz="2800" dirty="0" err="1" smtClean="0"/>
              <a:t>transacções</a:t>
            </a:r>
            <a:r>
              <a:rPr lang="en-US" sz="2800" dirty="0" smtClean="0"/>
              <a:t> CITES </a:t>
            </a:r>
            <a:endParaRPr lang="en-US" sz="2800" dirty="0"/>
          </a:p>
        </p:txBody>
      </p:sp>
    </p:spTree>
    <p:extLst>
      <p:ext uri="{BB962C8B-B14F-4D97-AF65-F5344CB8AC3E}">
        <p14:creationId xmlns:p14="http://schemas.microsoft.com/office/powerpoint/2010/main" val="4218219627"/>
      </p:ext>
    </p:extLst>
  </p:cSld>
  <p:clrMapOvr>
    <a:masterClrMapping/>
  </p:clrMapOvr>
  <mc:AlternateContent xmlns:mc="http://schemas.openxmlformats.org/markup-compatibility/2006" xmlns:p14="http://schemas.microsoft.com/office/powerpoint/2010/main">
    <mc:Choice Requires="p14">
      <p:transition spd="slow" p14:dur="1500">
        <p14:window/>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CH" dirty="0" err="1" smtClean="0"/>
              <a:t>Comércio</a:t>
            </a:r>
            <a:r>
              <a:rPr lang="fr-CH" dirty="0" smtClean="0"/>
              <a:t> de Vida </a:t>
            </a:r>
            <a:r>
              <a:rPr lang="fr-CH" dirty="0" err="1"/>
              <a:t>S</a:t>
            </a:r>
            <a:r>
              <a:rPr lang="fr-CH" dirty="0" err="1" smtClean="0"/>
              <a:t>elvagem</a:t>
            </a:r>
            <a:r>
              <a:rPr lang="fr-CH" dirty="0" smtClean="0"/>
              <a:t> &amp; </a:t>
            </a:r>
            <a:r>
              <a:rPr lang="fr-CH" dirty="0" err="1" smtClean="0"/>
              <a:t>Economia</a:t>
            </a:r>
            <a:endParaRPr lang="en-GB" dirty="0"/>
          </a:p>
        </p:txBody>
      </p:sp>
      <p:pic>
        <p:nvPicPr>
          <p:cNvPr id="3076" name="Picture 4" descr="http://financebucket.com/wp-content/uploads/2013/06/Green-Economy.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19672" y="1268760"/>
            <a:ext cx="5976664" cy="448049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50973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1547"/>
            <a:ext cx="8229600" cy="940267"/>
          </a:xfrm>
        </p:spPr>
        <p:txBody>
          <a:bodyPr/>
          <a:lstStyle/>
          <a:p>
            <a:r>
              <a:rPr lang="en-US" noProof="0" dirty="0" smtClean="0"/>
              <a:t>Valor do </a:t>
            </a:r>
            <a:r>
              <a:rPr lang="en-US" noProof="0" dirty="0" err="1" smtClean="0"/>
              <a:t>comércio</a:t>
            </a:r>
            <a:r>
              <a:rPr lang="en-US" noProof="0" dirty="0" smtClean="0"/>
              <a:t> CITES</a:t>
            </a:r>
            <a:endParaRPr lang="en-US" noProof="0" dirty="0"/>
          </a:p>
        </p:txBody>
      </p:sp>
      <p:sp>
        <p:nvSpPr>
          <p:cNvPr id="3" name="Content Placeholder 2"/>
          <p:cNvSpPr>
            <a:spLocks noGrp="1"/>
          </p:cNvSpPr>
          <p:nvPr>
            <p:ph idx="1"/>
          </p:nvPr>
        </p:nvSpPr>
        <p:spPr>
          <a:xfrm>
            <a:off x="179512" y="836712"/>
            <a:ext cx="8964488" cy="5184576"/>
          </a:xfrm>
        </p:spPr>
        <p:txBody>
          <a:bodyPr/>
          <a:lstStyle/>
          <a:p>
            <a:r>
              <a:rPr lang="en-US" noProof="0" dirty="0" err="1" smtClean="0"/>
              <a:t>Verificadas</a:t>
            </a:r>
            <a:r>
              <a:rPr lang="en-US" noProof="0" dirty="0" smtClean="0"/>
              <a:t> 13 </a:t>
            </a:r>
            <a:r>
              <a:rPr lang="en-US" noProof="0" dirty="0" err="1" smtClean="0"/>
              <a:t>milhões</a:t>
            </a:r>
            <a:r>
              <a:rPr lang="en-US" noProof="0" dirty="0" smtClean="0"/>
              <a:t> de </a:t>
            </a:r>
            <a:r>
              <a:rPr lang="en-US" noProof="0" dirty="0" err="1" smtClean="0"/>
              <a:t>transações</a:t>
            </a:r>
            <a:endParaRPr lang="en-US" noProof="0" dirty="0" smtClean="0"/>
          </a:p>
          <a:p>
            <a:r>
              <a:rPr lang="en-US" noProof="0" dirty="0" smtClean="0"/>
              <a:t>Valor global </a:t>
            </a:r>
            <a:r>
              <a:rPr lang="en-US" noProof="0" dirty="0" err="1" smtClean="0"/>
              <a:t>em</a:t>
            </a:r>
            <a:r>
              <a:rPr lang="en-US" noProof="0" dirty="0" smtClean="0"/>
              <a:t> mil </a:t>
            </a:r>
            <a:r>
              <a:rPr lang="en-US" noProof="0" dirty="0" err="1" smtClean="0"/>
              <a:t>milhões</a:t>
            </a:r>
            <a:r>
              <a:rPr lang="en-US" noProof="0" dirty="0" smtClean="0"/>
              <a:t> de US </a:t>
            </a:r>
            <a:r>
              <a:rPr lang="en-US" noProof="0" dirty="0" err="1" smtClean="0"/>
              <a:t>Dólares</a:t>
            </a:r>
            <a:endParaRPr lang="en-US" noProof="0" dirty="0" smtClean="0"/>
          </a:p>
          <a:p>
            <a:pPr marL="400050" lvl="1" indent="0">
              <a:buNone/>
            </a:pPr>
            <a:r>
              <a:rPr lang="en-US" noProof="0" dirty="0" err="1" smtClean="0"/>
              <a:t>Exemplos</a:t>
            </a:r>
            <a:r>
              <a:rPr lang="en-US" noProof="0" dirty="0" smtClean="0"/>
              <a:t>:</a:t>
            </a:r>
          </a:p>
          <a:p>
            <a:pPr lvl="1"/>
            <a:r>
              <a:rPr lang="en-US" noProof="0" dirty="0" smtClean="0"/>
              <a:t>Concha-</a:t>
            </a:r>
            <a:r>
              <a:rPr lang="en-US" noProof="0" dirty="0" err="1" smtClean="0"/>
              <a:t>rainha</a:t>
            </a:r>
            <a:r>
              <a:rPr lang="en-US" noProof="0" dirty="0" smtClean="0"/>
              <a:t>: $ 60 </a:t>
            </a:r>
            <a:r>
              <a:rPr lang="en-US" dirty="0" smtClean="0"/>
              <a:t>MM</a:t>
            </a:r>
            <a:r>
              <a:rPr lang="en-US" noProof="0" dirty="0" smtClean="0"/>
              <a:t>/</a:t>
            </a:r>
            <a:r>
              <a:rPr lang="en-US" noProof="0" dirty="0" err="1" smtClean="0"/>
              <a:t>ano</a:t>
            </a:r>
            <a:endParaRPr lang="en-US" noProof="0" dirty="0" smtClean="0"/>
          </a:p>
          <a:p>
            <a:pPr lvl="1"/>
            <a:r>
              <a:rPr lang="en-US" noProof="0" dirty="0" err="1" smtClean="0"/>
              <a:t>Peles</a:t>
            </a:r>
            <a:r>
              <a:rPr lang="en-US" noProof="0" dirty="0" smtClean="0"/>
              <a:t> de Piton: $ 1 BN/</a:t>
            </a:r>
            <a:r>
              <a:rPr lang="en-US" noProof="0" dirty="0" err="1" smtClean="0"/>
              <a:t>ano</a:t>
            </a:r>
            <a:endParaRPr lang="en-US" noProof="0" dirty="0" smtClean="0"/>
          </a:p>
          <a:p>
            <a:pPr lvl="1"/>
            <a:r>
              <a:rPr lang="en-US" noProof="0" dirty="0" err="1" smtClean="0"/>
              <a:t>Mogno</a:t>
            </a:r>
            <a:r>
              <a:rPr lang="en-US" noProof="0" dirty="0" smtClean="0"/>
              <a:t>: $ 33 MM/</a:t>
            </a:r>
            <a:r>
              <a:rPr lang="en-US" noProof="0" dirty="0" err="1" smtClean="0"/>
              <a:t>ano</a:t>
            </a:r>
            <a:endParaRPr lang="en-US" noProof="0" dirty="0" smtClean="0"/>
          </a:p>
        </p:txBody>
      </p:sp>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4235845"/>
            <a:ext cx="2910095" cy="26587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801542" y="4829503"/>
            <a:ext cx="2658743" cy="1454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4" descr="http://www.wildlifeextra.com/resources/listimg/world/Asia/asia_2012/python_skin_ITC@body.JPG"/>
          <p:cNvPicPr>
            <a:picLocks noChangeAspect="1" noChangeArrowheads="1"/>
          </p:cNvPicPr>
          <p:nvPr/>
        </p:nvPicPr>
        <p:blipFill rotWithShape="1">
          <a:blip r:embed="rId5">
            <a:extLst>
              <a:ext uri="{28A0092B-C50C-407E-A947-70E740481C1C}">
                <a14:useLocalDpi xmlns:a14="http://schemas.microsoft.com/office/drawing/2010/main" val="0"/>
              </a:ext>
            </a:extLst>
          </a:blip>
          <a:srcRect l="8866" t="13695" r="17838"/>
          <a:stretch/>
        </p:blipFill>
        <p:spPr bwMode="auto">
          <a:xfrm>
            <a:off x="2858178" y="4227396"/>
            <a:ext cx="1834572" cy="2658744"/>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6149439" y="6617590"/>
            <a:ext cx="1332656" cy="276999"/>
          </a:xfrm>
          <a:prstGeom prst="rect">
            <a:avLst/>
          </a:prstGeom>
          <a:noFill/>
        </p:spPr>
        <p:txBody>
          <a:bodyPr wrap="square" rtlCol="0">
            <a:spAutoFit/>
          </a:bodyPr>
          <a:lstStyle/>
          <a:p>
            <a:r>
              <a:rPr lang="fr-CH" sz="1200" dirty="0" smtClean="0">
                <a:solidFill>
                  <a:schemeClr val="bg1"/>
                </a:solidFill>
              </a:rPr>
              <a:t>www. cites.org</a:t>
            </a:r>
            <a:endParaRPr lang="en-GB" sz="1200" dirty="0">
              <a:solidFill>
                <a:schemeClr val="bg1"/>
              </a:solidFill>
            </a:endParaRPr>
          </a:p>
        </p:txBody>
      </p:sp>
    </p:spTree>
    <p:extLst>
      <p:ext uri="{BB962C8B-B14F-4D97-AF65-F5344CB8AC3E}">
        <p14:creationId xmlns:p14="http://schemas.microsoft.com/office/powerpoint/2010/main" val="256354755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500"/>
                                        <p:tgtEl>
                                          <p:spTgt spid="3">
                                            <p:txEl>
                                              <p:pRg st="5" end="5"/>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2053"/>
                                        </p:tgtEl>
                                        <p:attrNameLst>
                                          <p:attrName>style.visibility</p:attrName>
                                        </p:attrNameLst>
                                      </p:cBhvr>
                                      <p:to>
                                        <p:strVal val="visible"/>
                                      </p:to>
                                    </p:set>
                                    <p:animEffect transition="in" filter="fade">
                                      <p:cBhvr>
                                        <p:cTn id="41" dur="500"/>
                                        <p:tgtEl>
                                          <p:spTgt spid="20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11262</TotalTime>
  <Words>2836</Words>
  <Application>Microsoft Office PowerPoint</Application>
  <PresentationFormat>Apresentação no Ecrã (4:3)</PresentationFormat>
  <Paragraphs>285</Paragraphs>
  <Slides>28</Slides>
  <Notes>25</Notes>
  <HiddenSlides>0</HiddenSlides>
  <MMClips>0</MMClips>
  <ScaleCrop>false</ScaleCrop>
  <HeadingPairs>
    <vt:vector size="4" baseType="variant">
      <vt:variant>
        <vt:lpstr>Tema</vt:lpstr>
      </vt:variant>
      <vt:variant>
        <vt:i4>1</vt:i4>
      </vt:variant>
      <vt:variant>
        <vt:lpstr>Títulos dos diapositivos</vt:lpstr>
      </vt:variant>
      <vt:variant>
        <vt:i4>28</vt:i4>
      </vt:variant>
    </vt:vector>
  </HeadingPairs>
  <TitlesOfParts>
    <vt:vector size="29" baseType="lpstr">
      <vt:lpstr>Office Theme</vt:lpstr>
      <vt:lpstr>CITES: uma apresentação</vt:lpstr>
      <vt:lpstr>Convenção sobre o Comércio Internacional das Espécies de Fauna e Flora Selvagens Ameaçadas de Extinção</vt:lpstr>
      <vt:lpstr>Objetivos CITES</vt:lpstr>
      <vt:lpstr>CITES é um acordo multilateral</vt:lpstr>
      <vt:lpstr>abrangência &amp; âmbito da CITES</vt:lpstr>
      <vt:lpstr>Nem todas as espécies estão proibidas de comércio</vt:lpstr>
      <vt:lpstr>Nem todas as espécies listadas aparecem no comércio…</vt:lpstr>
      <vt:lpstr>Comércio de Vida Selvagem &amp; Economia</vt:lpstr>
      <vt:lpstr>Valor do comércio CITES</vt:lpstr>
      <vt:lpstr>“Valor” do comércio ilegal…</vt:lpstr>
      <vt:lpstr>Comércio de Vida Selvagem – sectores económicos</vt:lpstr>
      <vt:lpstr>Comércio de Vida Selvagem – sectores económicos</vt:lpstr>
      <vt:lpstr>Anexos CITES</vt:lpstr>
      <vt:lpstr>Anexo I da CITES</vt:lpstr>
      <vt:lpstr>Anexo II da CITES</vt:lpstr>
      <vt:lpstr>Apresentação do PowerPoint</vt:lpstr>
      <vt:lpstr>Anexo III da CITES</vt:lpstr>
      <vt:lpstr>Outras espécies marinhas nos anexos da CITES</vt:lpstr>
      <vt:lpstr>Critérios de inclusão nos anexos da CITES </vt:lpstr>
      <vt:lpstr>O que devem as Partes fazer depois de 14 de Setembro de 2014?</vt:lpstr>
      <vt:lpstr>O que devem as Partes fazer depois de 14 de Setembro de 2014?</vt:lpstr>
      <vt:lpstr>Licenças e Certificados CITES</vt:lpstr>
      <vt:lpstr>Licenças e Certificados CITES</vt:lpstr>
      <vt:lpstr>Licenças e Certificados CITES</vt:lpstr>
      <vt:lpstr>Comércio com não-Partes</vt:lpstr>
      <vt:lpstr>Colaboração e cooperação são essenciais à implementação da CITES</vt:lpstr>
      <vt:lpstr>Resumo: CITES é…</vt:lpstr>
      <vt:lpstr>Obrigada pela vossa atenção!  A CITES e a FAO trabalham para o comércio internacional legal, sustentável e rastreável de tubarões e raias, apoiadas pela União Europeia     </vt:lpstr>
    </vt:vector>
  </TitlesOfParts>
  <Company>United Nations Office at Geneva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Shark Species and Manta Rays</dc:title>
  <dc:creator>SCHLINGEMANN</dc:creator>
  <cp:lastModifiedBy>Ana Gamboa Zuquete</cp:lastModifiedBy>
  <cp:revision>215</cp:revision>
  <cp:lastPrinted>2013-10-23T06:07:01Z</cp:lastPrinted>
  <dcterms:created xsi:type="dcterms:W3CDTF">2013-09-27T13:34:19Z</dcterms:created>
  <dcterms:modified xsi:type="dcterms:W3CDTF">2015-07-13T14:27:07Z</dcterms:modified>
</cp:coreProperties>
</file>