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5" r:id="rId2"/>
    <p:sldId id="311" r:id="rId3"/>
    <p:sldId id="299" r:id="rId4"/>
    <p:sldId id="340" r:id="rId5"/>
    <p:sldId id="317" r:id="rId6"/>
    <p:sldId id="306" r:id="rId7"/>
    <p:sldId id="341" r:id="rId8"/>
    <p:sldId id="342" r:id="rId9"/>
    <p:sldId id="344" r:id="rId10"/>
    <p:sldId id="343" r:id="rId11"/>
    <p:sldId id="329" r:id="rId12"/>
    <p:sldId id="36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89" autoAdjust="0"/>
    <p:restoredTop sz="93529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requirements</a:t>
            </a:r>
            <a:r>
              <a:rPr lang="en-US" baseline="0" dirty="0" smtClean="0"/>
              <a:t> of CITES implementation can be divided into the three main objectives of CITES:  ensuring legality, sustainability, and traceability.  Under each of them, there are a number of processes and tools that could be considered by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47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40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1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7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556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8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9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1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7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frm=1&amp;source=images&amp;cd=&amp;cad=rja&amp;docid=Uun49E58u05eLM&amp;tbnid=Azlry12G8ALEdM:&amp;ved=0CAUQjRw&amp;url=http://www.aquaportail.com/fiche-poisson-2840-carcharhinus-longimanus.html&amp;ei=mWR3Us2kLYK_0QXyv4GwDw&amp;bvm=bv.55819444,d.ZGU&amp;psig=AFQjCNG4wMhO7St1-9XbMcsltKoZY806AA&amp;ust=13836426366533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en-US" noProof="0" dirty="0" err="1" smtClean="0"/>
              <a:t>Novas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espécies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tubarão</a:t>
            </a:r>
            <a:r>
              <a:rPr lang="en-US" noProof="0" dirty="0" smtClean="0"/>
              <a:t> e </a:t>
            </a:r>
            <a:r>
              <a:rPr lang="en-US" dirty="0" err="1"/>
              <a:t>r</a:t>
            </a:r>
            <a:r>
              <a:rPr lang="en-US" noProof="0" dirty="0" err="1" smtClean="0"/>
              <a:t>aias</a:t>
            </a:r>
            <a:r>
              <a:rPr lang="en-US" noProof="0" dirty="0" smtClean="0"/>
              <a:t> manta </a:t>
            </a:r>
            <a:r>
              <a:rPr lang="en-US" noProof="0" dirty="0" err="1" smtClean="0"/>
              <a:t>listadas</a:t>
            </a:r>
            <a:r>
              <a:rPr lang="en-US" noProof="0" dirty="0" smtClean="0"/>
              <a:t> </a:t>
            </a:r>
            <a:r>
              <a:rPr lang="en-US" noProof="0" dirty="0" err="1" smtClean="0"/>
              <a:t>nos</a:t>
            </a:r>
            <a:r>
              <a:rPr lang="en-US" noProof="0" dirty="0" smtClean="0"/>
              <a:t> </a:t>
            </a:r>
            <a:r>
              <a:rPr lang="en-US" noProof="0" dirty="0" err="1" smtClean="0"/>
              <a:t>anexos</a:t>
            </a:r>
            <a:r>
              <a:rPr lang="en-US" noProof="0" dirty="0" smtClean="0"/>
              <a:t> da CITES:</a:t>
            </a:r>
            <a:br>
              <a:rPr lang="en-US" noProof="0" dirty="0" smtClean="0"/>
            </a:br>
            <a:r>
              <a:rPr lang="pt-PT" dirty="0"/>
              <a:t>O que devem as Partes fazer até  </a:t>
            </a:r>
            <a:br>
              <a:rPr lang="pt-PT" dirty="0"/>
            </a:br>
            <a:r>
              <a:rPr lang="pt-PT" dirty="0"/>
              <a:t>14 </a:t>
            </a:r>
            <a:r>
              <a:rPr lang="pt-PT" dirty="0" err="1" smtClean="0"/>
              <a:t>set</a:t>
            </a:r>
            <a:r>
              <a:rPr lang="pt-PT" dirty="0" err="1"/>
              <a:t>.</a:t>
            </a:r>
            <a:r>
              <a:rPr lang="pt-PT" dirty="0"/>
              <a:t> 2014 </a:t>
            </a:r>
            <a:r>
              <a:rPr lang="en-US" noProof="0" dirty="0" smtClean="0"/>
              <a:t>: </a:t>
            </a:r>
            <a:r>
              <a:rPr lang="en-US" noProof="0" dirty="0" err="1" smtClean="0"/>
              <a:t>Sustentabilidade</a:t>
            </a:r>
            <a:endParaRPr lang="en-US" noProof="0" dirty="0"/>
          </a:p>
        </p:txBody>
      </p:sp>
      <p:pic>
        <p:nvPicPr>
          <p:cNvPr id="5" name="Picture 2" descr="http://www.aquaportail.com/pictures1208/carcharhinus-longimanus-requin-longimane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1"/>
          <a:stretch/>
        </p:blipFill>
        <p:spPr bwMode="auto">
          <a:xfrm>
            <a:off x="1898948" y="2636912"/>
            <a:ext cx="5112568" cy="3709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0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r>
              <a:rPr lang="pt-PT" dirty="0"/>
              <a:t>Partes são encorajadas a:</a:t>
            </a:r>
          </a:p>
          <a:p>
            <a:pPr marL="0" indent="0">
              <a:buNone/>
            </a:pPr>
            <a:r>
              <a:rPr lang="pt-PT" sz="2400" dirty="0" smtClean="0"/>
              <a:t>	- explorar </a:t>
            </a:r>
            <a:r>
              <a:rPr lang="pt-PT" sz="2400" dirty="0"/>
              <a:t>métodos para fazer </a:t>
            </a:r>
            <a:r>
              <a:rPr lang="pt-PT" sz="2400" dirty="0" err="1"/>
              <a:t>NDFs</a:t>
            </a: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	- </a:t>
            </a:r>
            <a:r>
              <a:rPr lang="pt-PT" sz="2400" dirty="0"/>
              <a:t>p</a:t>
            </a:r>
            <a:r>
              <a:rPr lang="pt-PT" sz="2400" dirty="0" smtClean="0"/>
              <a:t>artilhar </a:t>
            </a:r>
            <a:r>
              <a:rPr lang="pt-PT" sz="2400" dirty="0"/>
              <a:t>experiências e exemplos de formas de </a:t>
            </a:r>
            <a:r>
              <a:rPr lang="pt-PT" sz="2400" dirty="0" smtClean="0"/>
              <a:t>	realizar </a:t>
            </a:r>
            <a:r>
              <a:rPr lang="pt-PT" sz="2400" dirty="0" err="1" smtClean="0"/>
              <a:t>NDFs</a:t>
            </a:r>
            <a:r>
              <a:rPr lang="pt-PT" sz="2400" dirty="0"/>
              <a:t>, incluindo através de workshops regionais </a:t>
            </a:r>
            <a:r>
              <a:rPr lang="pt-PT" sz="2400" dirty="0" smtClean="0"/>
              <a:t>	ou sub-regionais</a:t>
            </a: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	- manter </a:t>
            </a:r>
            <a:r>
              <a:rPr lang="pt-PT" sz="2400" dirty="0"/>
              <a:t>registos escritos da lógica de base científica </a:t>
            </a:r>
            <a:r>
              <a:rPr lang="pt-PT" sz="2400" dirty="0" smtClean="0"/>
              <a:t>	incluídos </a:t>
            </a:r>
            <a:r>
              <a:rPr lang="pt-PT" sz="2400" dirty="0"/>
              <a:t>nas avaliações de NDF </a:t>
            </a:r>
            <a:r>
              <a:rPr lang="pt-PT" sz="2400" dirty="0" smtClean="0"/>
              <a:t>das Autoridades 	Científicas </a:t>
            </a:r>
          </a:p>
          <a:p>
            <a:pPr marL="0" indent="0">
              <a:buNone/>
            </a:pPr>
            <a:r>
              <a:rPr lang="pt-PT" sz="2400" dirty="0"/>
              <a:t>	</a:t>
            </a:r>
            <a:r>
              <a:rPr lang="pt-PT" sz="2400" dirty="0" smtClean="0"/>
              <a:t>- oferecer</a:t>
            </a:r>
            <a:r>
              <a:rPr lang="pt-PT" sz="2400" dirty="0"/>
              <a:t>, a pedido, assistência cooperativa aos </a:t>
            </a:r>
            <a:r>
              <a:rPr lang="pt-PT" sz="2400" dirty="0" smtClean="0"/>
              <a:t>	países </a:t>
            </a:r>
            <a:r>
              <a:rPr lang="pt-PT" sz="2400" dirty="0"/>
              <a:t>em desenvolvimento, para a </a:t>
            </a:r>
            <a:r>
              <a:rPr lang="pt-PT" sz="2400" dirty="0" smtClean="0"/>
              <a:t>sua melhoria </a:t>
            </a:r>
            <a:r>
              <a:rPr lang="pt-PT" sz="2400" dirty="0"/>
              <a:t>da </a:t>
            </a:r>
            <a:r>
              <a:rPr lang="pt-PT" sz="2400" dirty="0" smtClean="0"/>
              <a:t>	capacidade </a:t>
            </a:r>
            <a:r>
              <a:rPr lang="pt-PT" sz="2400" dirty="0"/>
              <a:t>de fazer </a:t>
            </a:r>
            <a:r>
              <a:rPr lang="pt-PT" sz="2400" dirty="0" err="1"/>
              <a:t>NDFs</a:t>
            </a:r>
            <a:r>
              <a:rPr lang="pt-PT" sz="2400" dirty="0"/>
              <a:t>, com base nas necessidades </a:t>
            </a:r>
            <a:r>
              <a:rPr lang="pt-PT" sz="2400" dirty="0" smtClean="0"/>
              <a:t>	identificadas </a:t>
            </a:r>
            <a:r>
              <a:rPr lang="pt-PT" sz="2400" dirty="0"/>
              <a:t>a nível nacional.</a:t>
            </a:r>
            <a:endParaRPr lang="en-US" sz="2400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dirty="0" err="1">
                <a:solidFill>
                  <a:schemeClr val="bg1"/>
                </a:solidFill>
              </a:rPr>
              <a:t>Sustentabilidade</a:t>
            </a:r>
            <a:r>
              <a:rPr lang="en-US" b="0" dirty="0">
                <a:solidFill>
                  <a:schemeClr val="bg1"/>
                </a:solidFill>
              </a:rPr>
              <a:t> - </a:t>
            </a:r>
            <a:br>
              <a:rPr lang="en-US" b="0" dirty="0">
                <a:solidFill>
                  <a:schemeClr val="bg1"/>
                </a:solidFill>
              </a:rPr>
            </a:br>
            <a:r>
              <a:rPr lang="en-US" b="0" dirty="0" err="1">
                <a:solidFill>
                  <a:schemeClr val="bg1"/>
                </a:solidFill>
              </a:rPr>
              <a:t>Extração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Não</a:t>
            </a:r>
            <a:r>
              <a:rPr lang="en-US" b="0" dirty="0">
                <a:solidFill>
                  <a:schemeClr val="bg1"/>
                </a:solidFill>
              </a:rPr>
              <a:t>-Prejudicial (NDFs)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9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altLang="en-US" sz="2600" dirty="0"/>
              <a:t>É provável que </a:t>
            </a:r>
            <a:r>
              <a:rPr lang="pt-PT" altLang="en-US" sz="2600" dirty="0" smtClean="0"/>
              <a:t>ocorra comércio autorizado </a:t>
            </a:r>
            <a:r>
              <a:rPr lang="pt-PT" altLang="en-US" sz="2600" dirty="0"/>
              <a:t>em </a:t>
            </a:r>
            <a:r>
              <a:rPr lang="pt-PT" altLang="en-US" sz="2600" b="1" dirty="0">
                <a:solidFill>
                  <a:srgbClr val="FF0000"/>
                </a:solidFill>
              </a:rPr>
              <a:t>níveis insustentáveis</a:t>
            </a:r>
            <a:r>
              <a:rPr lang="pt-PT" altLang="en-US" sz="2600" dirty="0"/>
              <a:t> </a:t>
            </a:r>
            <a:r>
              <a:rPr lang="pt-PT" altLang="en-US" sz="2600" dirty="0" smtClean="0"/>
              <a:t>se</a:t>
            </a:r>
            <a:r>
              <a:rPr lang="pt-PT" altLang="en-US" sz="2600" dirty="0"/>
              <a:t>:</a:t>
            </a:r>
            <a:br>
              <a:rPr lang="pt-PT" altLang="en-US" sz="2600" dirty="0"/>
            </a:br>
            <a:r>
              <a:rPr lang="pt-PT" altLang="en-US" sz="2600" dirty="0"/>
              <a:t>	- não há nenhum mecanismo adequado a funcionar 	para a autoridade científica </a:t>
            </a:r>
            <a:r>
              <a:rPr lang="pt-PT" altLang="en-US" sz="2600" dirty="0" smtClean="0"/>
              <a:t>aconselhar </a:t>
            </a:r>
            <a:r>
              <a:rPr lang="pt-PT" altLang="en-US" sz="2600" dirty="0"/>
              <a:t>sobre 	níveis seguros de comércio, ou</a:t>
            </a:r>
            <a:br>
              <a:rPr lang="pt-PT" altLang="en-US" sz="2600" dirty="0"/>
            </a:br>
            <a:r>
              <a:rPr lang="pt-PT" altLang="en-US" sz="2600" dirty="0"/>
              <a:t>	- o Parecer de </a:t>
            </a:r>
            <a:r>
              <a:rPr lang="pt-PT" altLang="en-US" sz="2600" dirty="0" err="1"/>
              <a:t>Extração</a:t>
            </a:r>
            <a:r>
              <a:rPr lang="pt-PT" altLang="en-US" sz="2600" dirty="0"/>
              <a:t> "Não prejudicial" está 	errado ou não </a:t>
            </a:r>
            <a:r>
              <a:rPr lang="pt-PT" altLang="en-US" sz="2600" dirty="0" smtClean="0"/>
              <a:t>foi elaborado, ou</a:t>
            </a:r>
            <a:r>
              <a:rPr lang="pt-PT" altLang="en-US" sz="2600" dirty="0"/>
              <a:t/>
            </a:r>
            <a:br>
              <a:rPr lang="pt-PT" altLang="en-US" sz="2600" dirty="0"/>
            </a:br>
            <a:r>
              <a:rPr lang="pt-PT" altLang="en-US" sz="2600" dirty="0"/>
              <a:t>	- a Autoridade Administrativa </a:t>
            </a:r>
            <a:r>
              <a:rPr lang="pt-PT" altLang="en-US" sz="2600" dirty="0" smtClean="0"/>
              <a:t>emitir </a:t>
            </a:r>
            <a:r>
              <a:rPr lang="pt-PT" altLang="en-US" sz="2600" dirty="0"/>
              <a:t>licenças de 	exportação contrariamente ao parecer da 	Autoridade Científica, ou</a:t>
            </a:r>
            <a:br>
              <a:rPr lang="pt-PT" altLang="en-US" sz="2600" dirty="0"/>
            </a:br>
            <a:r>
              <a:rPr lang="pt-PT" altLang="en-US" sz="2600" dirty="0"/>
              <a:t>	- sem monitorização adequada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dirty="0" err="1" smtClean="0">
                <a:solidFill>
                  <a:schemeClr val="bg1"/>
                </a:solidFill>
              </a:rPr>
              <a:t>Extração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Não</a:t>
            </a:r>
            <a:r>
              <a:rPr lang="en-US" b="0" dirty="0">
                <a:solidFill>
                  <a:schemeClr val="bg1"/>
                </a:solidFill>
              </a:rPr>
              <a:t>-Prejudicial (NDFs</a:t>
            </a:r>
            <a:r>
              <a:rPr lang="en-US" b="0" dirty="0" smtClean="0">
                <a:solidFill>
                  <a:schemeClr val="bg1"/>
                </a:solidFill>
              </a:rPr>
              <a:t>): </a:t>
            </a:r>
            <a:r>
              <a:rPr lang="en-US" b="0" dirty="0">
                <a:solidFill>
                  <a:schemeClr val="bg1"/>
                </a:solidFill>
              </a:rPr>
              <a:t>Compliance procedure</a:t>
            </a:r>
            <a:r>
              <a:rPr lang="en-US" b="0" dirty="0" smtClean="0">
                <a:solidFill>
                  <a:schemeClr val="bg1"/>
                </a:solidFill>
              </a:rPr>
              <a:t>?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7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12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 smtClean="0">
                <a:ln w="18415" cmpd="sng">
                  <a:noFill/>
                  <a:prstDash val="solid"/>
                </a:ln>
              </a:rPr>
              <a:t/>
            </a:r>
            <a:br>
              <a:rPr lang="en-US" sz="4000" dirty="0" smtClean="0">
                <a:ln w="18415" cmpd="sng">
                  <a:noFill/>
                  <a:prstDash val="solid"/>
                </a:ln>
              </a:rPr>
            </a:br>
            <a:r>
              <a:rPr lang="en-US" sz="4000" dirty="0" err="1" smtClean="0">
                <a:ln w="18415" cmpd="sng">
                  <a:noFill/>
                  <a:prstDash val="solid"/>
                </a:ln>
              </a:rPr>
              <a:t>Obrigada</a:t>
            </a:r>
            <a:r>
              <a:rPr lang="en-US" sz="4000" dirty="0" smtClean="0">
                <a:ln w="18415" cmpd="sng">
                  <a:noFill/>
                  <a:prstDash val="solid"/>
                </a:ln>
              </a:rPr>
              <a:t> 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pela </a:t>
            </a:r>
            <a:r>
              <a:rPr lang="en-US" sz="4000" dirty="0" err="1">
                <a:ln w="18415" cmpd="sng">
                  <a:noFill/>
                  <a:prstDash val="solid"/>
                </a:ln>
              </a:rPr>
              <a:t>vossa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 </a:t>
            </a:r>
            <a:r>
              <a:rPr lang="en-US" sz="4000" dirty="0" err="1">
                <a:ln w="18415" cmpd="sng">
                  <a:noFill/>
                  <a:prstDash val="solid"/>
                </a:ln>
              </a:rPr>
              <a:t>atenção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pt-PT" sz="3200" i="1" dirty="0"/>
              <a:t>CITES e a FAO trabalham para o comércio internacional legal, sustentável e </a:t>
            </a:r>
            <a:r>
              <a:rPr lang="pt-PT" sz="3200" i="1" dirty="0" err="1"/>
              <a:t>rastreável</a:t>
            </a:r>
            <a:r>
              <a:rPr lang="pt-PT" sz="3200" i="1" dirty="0"/>
              <a:t> de tubarões e raias, </a:t>
            </a:r>
            <a:r>
              <a:rPr lang="pt-PT" sz="3200" i="1" dirty="0" smtClean="0"/>
              <a:t>apoiadas </a:t>
            </a:r>
            <a:r>
              <a:rPr lang="pt-PT" sz="3200" i="1" dirty="0"/>
              <a:t>pela União Europeia</a:t>
            </a:r>
            <a:br>
              <a:rPr lang="pt-PT" sz="3200" i="1" dirty="0"/>
            </a:br>
            <a:r>
              <a:rPr lang="pt-PT" sz="3200" i="1" dirty="0"/>
              <a:t/>
            </a:r>
            <a:br>
              <a:rPr lang="pt-PT" sz="3200" i="1" dirty="0"/>
            </a:br>
            <a:r>
              <a:rPr lang="pt-PT" sz="3200" i="1" dirty="0"/>
              <a:t/>
            </a:r>
            <a:br>
              <a:rPr lang="pt-PT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/>
          <a:lstStyle/>
          <a:p>
            <a:r>
              <a:rPr lang="en-US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Sustentabilidade</a:t>
            </a:r>
            <a:endParaRPr lang="en-US" b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noProof="0" dirty="0" smtClean="0"/>
              <a:t>As Autoridades Cientificas das CITES devem:</a:t>
            </a:r>
          </a:p>
          <a:p>
            <a:r>
              <a:rPr lang="pt-PT" noProof="0" dirty="0" smtClean="0"/>
              <a:t>Determinar que o comércio proposto não é prejudicial à sobrevivência da espécie</a:t>
            </a:r>
          </a:p>
          <a:p>
            <a:r>
              <a:rPr lang="pt-PT" dirty="0" smtClean="0"/>
              <a:t>Monitorizar as licenças de exportação emitidas e as exportações atuais e, sempre que se verifique que as exportações devem ser limitadas, de forma a manter as espécies nos seus Estados de distribuição em níveis compatíveis com o papel que desempenham nos ecossistemas, e bem acima do nível no qual poderão ser qualificadas para inclusão no Anexo I, aconselhar a Autoridade </a:t>
            </a:r>
            <a:r>
              <a:rPr lang="pt-PT" dirty="0"/>
              <a:t>Administrativa </a:t>
            </a:r>
            <a:r>
              <a:rPr lang="pt-PT" dirty="0" smtClean="0"/>
              <a:t>a tomar as medidas adequadas para limitar a emissão de licenças de exportação de espécimes dessa espécie.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01839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Autofit/>
          </a:bodyPr>
          <a:lstStyle/>
          <a:p>
            <a:r>
              <a:rPr lang="en-US" sz="3600" b="0" noProof="0" dirty="0" err="1" smtClean="0">
                <a:solidFill>
                  <a:schemeClr val="bg1"/>
                </a:solidFill>
              </a:rPr>
              <a:t>Avaliação</a:t>
            </a:r>
            <a:r>
              <a:rPr lang="en-US" sz="3600" b="0" noProof="0" dirty="0" smtClean="0">
                <a:solidFill>
                  <a:schemeClr val="bg1"/>
                </a:solidFill>
              </a:rPr>
              <a:t> </a:t>
            </a:r>
            <a:r>
              <a:rPr lang="en-US" sz="3600" b="0" noProof="0" dirty="0" err="1" smtClean="0">
                <a:solidFill>
                  <a:schemeClr val="bg1"/>
                </a:solidFill>
              </a:rPr>
              <a:t>Cientifica</a:t>
            </a:r>
            <a:r>
              <a:rPr lang="en-US" sz="3600" b="0" noProof="0" dirty="0" smtClean="0">
                <a:solidFill>
                  <a:schemeClr val="bg1"/>
                </a:solidFill>
              </a:rPr>
              <a:t>: </a:t>
            </a:r>
            <a:br>
              <a:rPr lang="en-US" sz="3600" b="0" noProof="0" dirty="0" smtClean="0">
                <a:solidFill>
                  <a:schemeClr val="bg1"/>
                </a:solidFill>
              </a:rPr>
            </a:br>
            <a:r>
              <a:rPr lang="en-US" sz="3600" b="0" noProof="0" dirty="0" err="1" smtClean="0">
                <a:solidFill>
                  <a:schemeClr val="bg1"/>
                </a:solidFill>
              </a:rPr>
              <a:t>Extração</a:t>
            </a:r>
            <a:r>
              <a:rPr lang="en-US" sz="3600" b="0" noProof="0" dirty="0" smtClean="0">
                <a:solidFill>
                  <a:schemeClr val="bg1"/>
                </a:solidFill>
              </a:rPr>
              <a:t> </a:t>
            </a:r>
            <a:r>
              <a:rPr lang="en-US" sz="3600" b="0" noProof="0" dirty="0" err="1" smtClean="0">
                <a:solidFill>
                  <a:schemeClr val="bg1"/>
                </a:solidFill>
              </a:rPr>
              <a:t>Não</a:t>
            </a:r>
            <a:r>
              <a:rPr lang="en-US" sz="3600" b="0" noProof="0" dirty="0" smtClean="0">
                <a:solidFill>
                  <a:schemeClr val="bg1"/>
                </a:solidFill>
              </a:rPr>
              <a:t>-Prejudicial (NDFs)</a:t>
            </a:r>
            <a:endParaRPr lang="en-US" sz="3600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 smtClean="0"/>
              <a:t>As </a:t>
            </a:r>
            <a:r>
              <a:rPr lang="en-US" noProof="0" dirty="0" err="1" smtClean="0"/>
              <a:t>Partes</a:t>
            </a:r>
            <a:r>
              <a:rPr lang="en-US" noProof="0" dirty="0" smtClean="0"/>
              <a:t> </a:t>
            </a:r>
            <a:r>
              <a:rPr lang="en-US" noProof="0" dirty="0" err="1" smtClean="0"/>
              <a:t>devem</a:t>
            </a:r>
            <a:r>
              <a:rPr lang="en-US" noProof="0" dirty="0" smtClean="0"/>
              <a:t> </a:t>
            </a:r>
            <a:r>
              <a:rPr lang="en-US" noProof="0" dirty="0" err="1" smtClean="0"/>
              <a:t>assegurar</a:t>
            </a:r>
            <a:r>
              <a:rPr lang="en-US" noProof="0" dirty="0" smtClean="0"/>
              <a:t> </a:t>
            </a:r>
            <a:r>
              <a:rPr lang="en-US" noProof="0" dirty="0" err="1" smtClean="0"/>
              <a:t>que</a:t>
            </a:r>
            <a:r>
              <a:rPr lang="en-US" noProof="0" dirty="0" smtClean="0"/>
              <a:t> o </a:t>
            </a:r>
            <a:r>
              <a:rPr lang="en-US" noProof="0" dirty="0" err="1" smtClean="0"/>
              <a:t>comércio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não</a:t>
            </a:r>
            <a:r>
              <a:rPr lang="en-US" noProof="0" dirty="0" smtClean="0"/>
              <a:t> é prejudicial à </a:t>
            </a:r>
            <a:r>
              <a:rPr lang="en-US" noProof="0" dirty="0" err="1" smtClean="0"/>
              <a:t>sobrevivência</a:t>
            </a:r>
            <a:r>
              <a:rPr lang="en-US" noProof="0" dirty="0" smtClean="0"/>
              <a:t> das </a:t>
            </a:r>
            <a:r>
              <a:rPr lang="en-US" noProof="0" dirty="0" err="1" smtClean="0"/>
              <a:t>espécies</a:t>
            </a:r>
            <a:r>
              <a:rPr lang="en-US" noProof="0" dirty="0" smtClean="0"/>
              <a:t>, </a:t>
            </a:r>
            <a:r>
              <a:rPr lang="en-US" noProof="0" dirty="0" err="1" smtClean="0"/>
              <a:t>através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avaliações</a:t>
            </a:r>
            <a:r>
              <a:rPr lang="en-US" noProof="0" dirty="0" smtClean="0"/>
              <a:t> </a:t>
            </a:r>
            <a:r>
              <a:rPr lang="en-US" noProof="0" dirty="0" err="1" smtClean="0"/>
              <a:t>cientificas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estatuto</a:t>
            </a:r>
            <a:r>
              <a:rPr lang="en-US" noProof="0" dirty="0" smtClean="0"/>
              <a:t> das </a:t>
            </a:r>
            <a:r>
              <a:rPr lang="en-US" noProof="0" dirty="0" err="1" smtClean="0"/>
              <a:t>espécies</a:t>
            </a:r>
            <a:r>
              <a:rPr lang="en-US" noProof="0" dirty="0" smtClean="0"/>
              <a:t> </a:t>
            </a:r>
            <a:r>
              <a:rPr lang="en-US" noProof="0" dirty="0" err="1" smtClean="0"/>
              <a:t>em</a:t>
            </a:r>
            <a:r>
              <a:rPr lang="en-US" noProof="0" dirty="0" smtClean="0"/>
              <a:t> </a:t>
            </a:r>
            <a:r>
              <a:rPr lang="en-US" noProof="0" dirty="0" err="1" smtClean="0"/>
              <a:t>território</a:t>
            </a:r>
            <a:r>
              <a:rPr lang="en-US" noProof="0" dirty="0" smtClean="0"/>
              <a:t> </a:t>
            </a:r>
            <a:r>
              <a:rPr lang="en-US" noProof="0" dirty="0" err="1" smtClean="0"/>
              <a:t>nacional</a:t>
            </a:r>
            <a:r>
              <a:rPr lang="en-US" noProof="0" dirty="0" smtClean="0"/>
              <a:t>/regional 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noProof="0" dirty="0" smtClean="0"/>
          </a:p>
          <a:p>
            <a:pPr marL="0" indent="0" algn="ctr">
              <a:buNone/>
            </a:pPr>
            <a:r>
              <a:rPr lang="en-US" noProof="0" dirty="0" smtClean="0"/>
              <a:t>(CITES Art. III &amp; IV)</a:t>
            </a:r>
          </a:p>
          <a:p>
            <a:pPr marL="0" indent="0">
              <a:buNone/>
            </a:pPr>
            <a:endParaRPr lang="en-US" noProof="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3789040"/>
            <a:ext cx="7920880" cy="18002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600" dirty="0"/>
              <a:t>NDF é o </a:t>
            </a:r>
            <a:r>
              <a:rPr lang="pt-PT" sz="2600" b="1" dirty="0">
                <a:solidFill>
                  <a:srgbClr val="FFC000"/>
                </a:solidFill>
              </a:rPr>
              <a:t>conselho</a:t>
            </a:r>
            <a:r>
              <a:rPr lang="pt-PT" sz="2600" dirty="0"/>
              <a:t> </a:t>
            </a:r>
            <a:r>
              <a:rPr lang="pt-PT" sz="2600" dirty="0" err="1" smtClean="0"/>
              <a:t>efetivo</a:t>
            </a:r>
            <a:r>
              <a:rPr lang="pt-PT" sz="2600" dirty="0" smtClean="0"/>
              <a:t> de uma </a:t>
            </a:r>
            <a:r>
              <a:rPr lang="pt-PT" sz="2600" b="1" dirty="0">
                <a:solidFill>
                  <a:srgbClr val="FFC000"/>
                </a:solidFill>
              </a:rPr>
              <a:t>A</a:t>
            </a:r>
            <a:r>
              <a:rPr lang="pt-PT" sz="2600" b="1" dirty="0" smtClean="0">
                <a:solidFill>
                  <a:srgbClr val="FFC000"/>
                </a:solidFill>
              </a:rPr>
              <a:t>utoridade </a:t>
            </a:r>
            <a:r>
              <a:rPr lang="pt-PT" sz="2600" b="1" dirty="0">
                <a:solidFill>
                  <a:srgbClr val="FFC000"/>
                </a:solidFill>
              </a:rPr>
              <a:t>C</a:t>
            </a:r>
            <a:r>
              <a:rPr lang="pt-PT" sz="2600" b="1" dirty="0" smtClean="0">
                <a:solidFill>
                  <a:srgbClr val="FFC000"/>
                </a:solidFill>
              </a:rPr>
              <a:t>ientífica</a:t>
            </a:r>
            <a:r>
              <a:rPr lang="pt-PT" sz="2600" dirty="0" smtClean="0"/>
              <a:t> </a:t>
            </a:r>
            <a:r>
              <a:rPr lang="pt-PT" sz="2600" dirty="0"/>
              <a:t>do país de exportação, </a:t>
            </a:r>
            <a:r>
              <a:rPr lang="pt-PT" sz="2600" dirty="0" smtClean="0"/>
              <a:t>indicando que uma particular  </a:t>
            </a:r>
            <a:r>
              <a:rPr lang="pt-PT" sz="2600" b="1" dirty="0" err="1" smtClean="0">
                <a:solidFill>
                  <a:srgbClr val="FFC000"/>
                </a:solidFill>
              </a:rPr>
              <a:t>transação</a:t>
            </a:r>
            <a:r>
              <a:rPr lang="pt-PT" sz="2600" b="1" dirty="0" smtClean="0">
                <a:solidFill>
                  <a:srgbClr val="FFC000"/>
                </a:solidFill>
              </a:rPr>
              <a:t> comercial proposta</a:t>
            </a:r>
            <a:r>
              <a:rPr lang="pt-PT" sz="2600" dirty="0" smtClean="0"/>
              <a:t> </a:t>
            </a:r>
            <a:r>
              <a:rPr lang="pt-PT" sz="2600" b="1" dirty="0">
                <a:solidFill>
                  <a:srgbClr val="FFC000"/>
                </a:solidFill>
              </a:rPr>
              <a:t>não será prejudicial </a:t>
            </a:r>
            <a:r>
              <a:rPr lang="pt-PT" sz="2600" dirty="0"/>
              <a:t>para a sobrevivência de uma </a:t>
            </a:r>
            <a:r>
              <a:rPr lang="pt-PT" sz="2600" dirty="0" smtClean="0"/>
              <a:t>espécie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4934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pt-PT" b="0" dirty="0">
                <a:solidFill>
                  <a:schemeClr val="bg1"/>
                </a:solidFill>
              </a:rPr>
              <a:t>Avaliação Cientifica: </a:t>
            </a:r>
            <a:br>
              <a:rPr lang="pt-PT" b="0" dirty="0">
                <a:solidFill>
                  <a:schemeClr val="bg1"/>
                </a:solidFill>
              </a:rPr>
            </a:br>
            <a:r>
              <a:rPr lang="pt-PT" b="0" dirty="0" err="1">
                <a:solidFill>
                  <a:schemeClr val="bg1"/>
                </a:solidFill>
              </a:rPr>
              <a:t>Extração</a:t>
            </a:r>
            <a:r>
              <a:rPr lang="pt-PT" b="0" dirty="0">
                <a:solidFill>
                  <a:schemeClr val="bg1"/>
                </a:solidFill>
              </a:rPr>
              <a:t> Não-Prejudicial (</a:t>
            </a:r>
            <a:r>
              <a:rPr lang="pt-PT" b="0" dirty="0" err="1">
                <a:solidFill>
                  <a:schemeClr val="bg1"/>
                </a:solidFill>
              </a:rPr>
              <a:t>NDFs</a:t>
            </a:r>
            <a:r>
              <a:rPr lang="pt-PT" b="0" dirty="0">
                <a:solidFill>
                  <a:schemeClr val="bg1"/>
                </a:solidFill>
              </a:rPr>
              <a:t>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NDFs </a:t>
            </a:r>
            <a:r>
              <a:rPr lang="en-US" noProof="0" dirty="0" err="1" smtClean="0"/>
              <a:t>são</a:t>
            </a:r>
            <a:r>
              <a:rPr lang="en-US" noProof="0" dirty="0" smtClean="0"/>
              <a:t> da </a:t>
            </a:r>
            <a:r>
              <a:rPr lang="en-US" noProof="0" dirty="0" err="1" smtClean="0"/>
              <a:t>responsabilidade</a:t>
            </a:r>
            <a:r>
              <a:rPr lang="en-US" noProof="0" dirty="0" smtClean="0"/>
              <a:t> da </a:t>
            </a:r>
            <a:r>
              <a:rPr lang="en-US" noProof="0" dirty="0" err="1" smtClean="0"/>
              <a:t>Autoridade</a:t>
            </a:r>
            <a:r>
              <a:rPr lang="en-US" noProof="0" dirty="0" smtClean="0"/>
              <a:t> </a:t>
            </a:r>
            <a:r>
              <a:rPr lang="en-US" noProof="0" dirty="0" err="1" smtClean="0"/>
              <a:t>Científica</a:t>
            </a:r>
            <a:r>
              <a:rPr lang="en-US" noProof="0" dirty="0" smtClean="0"/>
              <a:t> </a:t>
            </a:r>
            <a:r>
              <a:rPr lang="en-US" noProof="0" dirty="0" err="1" smtClean="0"/>
              <a:t>competente</a:t>
            </a:r>
            <a:r>
              <a:rPr lang="en-US" noProof="0" dirty="0" smtClean="0"/>
              <a:t> do Estado </a:t>
            </a:r>
            <a:r>
              <a:rPr lang="en-US" noProof="0" dirty="0" err="1" smtClean="0"/>
              <a:t>onde</a:t>
            </a:r>
            <a:r>
              <a:rPr lang="en-US" noProof="0" dirty="0" smtClean="0"/>
              <a:t> </a:t>
            </a:r>
            <a:r>
              <a:rPr lang="en-US" noProof="0" dirty="0" err="1" smtClean="0"/>
              <a:t>ocorre</a:t>
            </a:r>
            <a:r>
              <a:rPr lang="en-US" noProof="0" dirty="0" smtClean="0"/>
              <a:t> a </a:t>
            </a:r>
            <a:r>
              <a:rPr lang="en-US" noProof="0" dirty="0" err="1" smtClean="0"/>
              <a:t>exportação</a:t>
            </a:r>
            <a:r>
              <a:rPr lang="en-US" noProof="0" dirty="0" smtClean="0"/>
              <a:t> </a:t>
            </a:r>
            <a:r>
              <a:rPr lang="en-US" noProof="0" dirty="0" err="1" smtClean="0"/>
              <a:t>ou</a:t>
            </a:r>
            <a:r>
              <a:rPr lang="en-US" noProof="0" dirty="0" smtClean="0"/>
              <a:t> </a:t>
            </a:r>
            <a:r>
              <a:rPr lang="en-US" noProof="0" dirty="0" err="1" smtClean="0"/>
              <a:t>introdução</a:t>
            </a:r>
            <a:r>
              <a:rPr lang="en-US" noProof="0" dirty="0" smtClean="0"/>
              <a:t> </a:t>
            </a:r>
            <a:r>
              <a:rPr lang="en-US" noProof="0" dirty="0" err="1" smtClean="0"/>
              <a:t>proveniente</a:t>
            </a:r>
            <a:r>
              <a:rPr lang="en-US" noProof="0" dirty="0" smtClean="0"/>
              <a:t> do mar</a:t>
            </a:r>
            <a:endParaRPr lang="en-US" strike="sngStrike" noProof="0" dirty="0"/>
          </a:p>
        </p:txBody>
      </p:sp>
    </p:spTree>
    <p:extLst>
      <p:ext uri="{BB962C8B-B14F-4D97-AF65-F5344CB8AC3E}">
        <p14:creationId xmlns:p14="http://schemas.microsoft.com/office/powerpoint/2010/main" val="91388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/>
          <a:lstStyle/>
          <a:p>
            <a:r>
              <a:rPr lang="en-US" b="0" noProof="0" dirty="0" err="1" smtClean="0">
                <a:solidFill>
                  <a:schemeClr val="bg1"/>
                </a:solidFill>
              </a:rPr>
              <a:t>Sustentabilidade</a:t>
            </a:r>
            <a:r>
              <a:rPr lang="en-US" b="0" noProof="0" dirty="0" smtClean="0">
                <a:solidFill>
                  <a:schemeClr val="bg1"/>
                </a:solidFill>
              </a:rPr>
              <a:t>– NDFs </a:t>
            </a:r>
            <a:r>
              <a:rPr lang="en-US" b="0" noProof="0" dirty="0" err="1" smtClean="0">
                <a:solidFill>
                  <a:schemeClr val="bg1"/>
                </a:solidFill>
              </a:rPr>
              <a:t>não</a:t>
            </a:r>
            <a:r>
              <a:rPr lang="en-US" b="0" noProof="0" dirty="0" smtClean="0">
                <a:solidFill>
                  <a:schemeClr val="bg1"/>
                </a:solidFill>
              </a:rPr>
              <a:t> </a:t>
            </a:r>
            <a:r>
              <a:rPr lang="en-US" b="0" noProof="0" dirty="0" err="1" smtClean="0">
                <a:solidFill>
                  <a:schemeClr val="bg1"/>
                </a:solidFill>
              </a:rPr>
              <a:t>são</a:t>
            </a:r>
            <a:r>
              <a:rPr lang="en-US" b="0" noProof="0" dirty="0" smtClean="0">
                <a:solidFill>
                  <a:schemeClr val="bg1"/>
                </a:solidFill>
              </a:rPr>
              <a:t>…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err="1" smtClean="0"/>
              <a:t>Iguais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todas</a:t>
            </a:r>
            <a:r>
              <a:rPr lang="en-US" noProof="0" dirty="0" smtClean="0"/>
              <a:t> as </a:t>
            </a:r>
            <a:r>
              <a:rPr lang="en-US" noProof="0" dirty="0" err="1" smtClean="0"/>
              <a:t>espécies</a:t>
            </a:r>
            <a:r>
              <a:rPr lang="en-US" noProof="0" dirty="0" smtClean="0"/>
              <a:t> e </a:t>
            </a:r>
            <a:r>
              <a:rPr lang="en-US" noProof="0" dirty="0" err="1" smtClean="0"/>
              <a:t>países</a:t>
            </a:r>
            <a:endParaRPr lang="en-US" noProof="0" dirty="0" smtClean="0"/>
          </a:p>
          <a:p>
            <a:r>
              <a:rPr lang="pt-PT" dirty="0" smtClean="0"/>
              <a:t>Normas </a:t>
            </a:r>
            <a:r>
              <a:rPr lang="pt-PT" dirty="0"/>
              <a:t>'standard' </a:t>
            </a:r>
            <a:r>
              <a:rPr lang="pt-PT" dirty="0" smtClean="0"/>
              <a:t>com </a:t>
            </a:r>
            <a:r>
              <a:rPr lang="pt-PT" dirty="0"/>
              <a:t>limites ou necessidades </a:t>
            </a:r>
            <a:r>
              <a:rPr lang="pt-PT" dirty="0" smtClean="0"/>
              <a:t>específicas</a:t>
            </a:r>
          </a:p>
          <a:p>
            <a:r>
              <a:rPr lang="pt-PT" dirty="0"/>
              <a:t>Determinado </a:t>
            </a:r>
            <a:r>
              <a:rPr lang="pt-PT" dirty="0" smtClean="0"/>
              <a:t>por entidades </a:t>
            </a:r>
            <a:r>
              <a:rPr lang="pt-PT" dirty="0"/>
              <a:t>fora do Estado de exportação / introdução proveniente do mar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559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en-US" b="0" noProof="0" dirty="0" err="1" smtClean="0">
                <a:solidFill>
                  <a:schemeClr val="bg1"/>
                </a:solidFill>
              </a:rPr>
              <a:t>Sustentabilidade</a:t>
            </a:r>
            <a:r>
              <a:rPr lang="en-US" b="0" noProof="0" dirty="0" smtClean="0">
                <a:solidFill>
                  <a:schemeClr val="bg1"/>
                </a:solidFill>
              </a:rPr>
              <a:t> - NDFs </a:t>
            </a:r>
            <a:r>
              <a:rPr lang="en-US" b="0" noProof="0" dirty="0" err="1" smtClean="0">
                <a:solidFill>
                  <a:schemeClr val="bg1"/>
                </a:solidFill>
              </a:rPr>
              <a:t>podem</a:t>
            </a:r>
            <a:r>
              <a:rPr lang="en-US" b="0" noProof="0" dirty="0" smtClean="0">
                <a:solidFill>
                  <a:schemeClr val="bg1"/>
                </a:solidFill>
              </a:rPr>
              <a:t>…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Utilizar a melhor informação cientifica disponível</a:t>
            </a:r>
          </a:p>
          <a:p>
            <a:r>
              <a:rPr lang="pt-PT" dirty="0" smtClean="0"/>
              <a:t>Utilizar diferentes metodologias</a:t>
            </a:r>
          </a:p>
          <a:p>
            <a:r>
              <a:rPr lang="pt-PT" dirty="0" smtClean="0"/>
              <a:t>Estabelecer quotas nacionais</a:t>
            </a:r>
          </a:p>
          <a:p>
            <a:r>
              <a:rPr lang="pt-PT" dirty="0" smtClean="0"/>
              <a:t>Ser realizado em consulta com outras Autoridades Cientificas nacionais ou agencias cientificas internacionais </a:t>
            </a:r>
            <a:r>
              <a:rPr lang="pt-PT" sz="1800" dirty="0" smtClean="0"/>
              <a:t>(Artigo IV Para.7)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84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Exemplos de elementos de </a:t>
            </a:r>
            <a:r>
              <a:rPr lang="pt-PT" dirty="0" err="1" smtClean="0"/>
              <a:t>NDFs</a:t>
            </a:r>
            <a:r>
              <a:rPr lang="pt-PT" dirty="0" smtClean="0"/>
              <a:t>:</a:t>
            </a:r>
          </a:p>
          <a:p>
            <a:r>
              <a:rPr lang="pt-PT" dirty="0" smtClean="0"/>
              <a:t>Biologia das espécies, distribuição, população, ameaças</a:t>
            </a:r>
          </a:p>
          <a:p>
            <a:r>
              <a:rPr lang="pt-PT" dirty="0" smtClean="0"/>
              <a:t>Estrutura da população, estatuto, tendências</a:t>
            </a:r>
          </a:p>
          <a:p>
            <a:r>
              <a:rPr lang="pt-PT" dirty="0" smtClean="0"/>
              <a:t>Dados de colheita/captura e mortalidade</a:t>
            </a:r>
          </a:p>
          <a:p>
            <a:r>
              <a:rPr lang="pt-PT" dirty="0" smtClean="0"/>
              <a:t>Medidas de gestão (implementadas ou propostas)</a:t>
            </a:r>
          </a:p>
          <a:p>
            <a:r>
              <a:rPr lang="pt-PT" dirty="0" smtClean="0"/>
              <a:t>Monitorização/estatuto de conservação</a:t>
            </a:r>
          </a:p>
          <a:p>
            <a:r>
              <a:rPr lang="pt-PT" dirty="0" smtClean="0"/>
              <a:t>Monitorização da População</a:t>
            </a:r>
          </a:p>
          <a:p>
            <a:pPr marL="0" indent="0" algn="r">
              <a:buNone/>
            </a:pPr>
            <a:r>
              <a:rPr lang="pt-PT" sz="2200" dirty="0" smtClean="0"/>
              <a:t>(Resolução </a:t>
            </a:r>
            <a:r>
              <a:rPr lang="pt-PT" sz="2200" dirty="0" err="1" smtClean="0"/>
              <a:t>conf</a:t>
            </a:r>
            <a:r>
              <a:rPr lang="pt-PT" sz="2200" dirty="0" smtClean="0"/>
              <a:t>. 16.7</a:t>
            </a:r>
            <a:r>
              <a:rPr lang="en-US" sz="2200" noProof="0" dirty="0" smtClean="0"/>
              <a:t>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noProof="0" dirty="0" err="1" smtClean="0">
                <a:solidFill>
                  <a:schemeClr val="bg1"/>
                </a:solidFill>
              </a:rPr>
              <a:t>Sustentabilidade</a:t>
            </a:r>
            <a:r>
              <a:rPr lang="en-US" b="0" noProof="0" dirty="0" smtClean="0">
                <a:solidFill>
                  <a:schemeClr val="bg1"/>
                </a:solidFill>
              </a:rPr>
              <a:t> - </a:t>
            </a:r>
            <a:br>
              <a:rPr lang="en-US" b="0" noProof="0" dirty="0" smtClean="0">
                <a:solidFill>
                  <a:schemeClr val="bg1"/>
                </a:solidFill>
              </a:rPr>
            </a:br>
            <a:r>
              <a:rPr lang="en-US" b="0" dirty="0" err="1">
                <a:solidFill>
                  <a:schemeClr val="bg1"/>
                </a:solidFill>
              </a:rPr>
              <a:t>Extração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Não</a:t>
            </a:r>
            <a:r>
              <a:rPr lang="en-US" b="0" dirty="0">
                <a:solidFill>
                  <a:schemeClr val="bg1"/>
                </a:solidFill>
              </a:rPr>
              <a:t>-Prejudicial (NDFs)</a:t>
            </a:r>
            <a:endParaRPr lang="en-US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7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dirty="0" err="1">
                <a:solidFill>
                  <a:schemeClr val="bg1"/>
                </a:solidFill>
              </a:rPr>
              <a:t>Sustentabilidade</a:t>
            </a:r>
            <a:r>
              <a:rPr lang="en-US" b="0" dirty="0">
                <a:solidFill>
                  <a:schemeClr val="bg1"/>
                </a:solidFill>
              </a:rPr>
              <a:t> - </a:t>
            </a:r>
            <a:br>
              <a:rPr lang="en-US" b="0" dirty="0">
                <a:solidFill>
                  <a:schemeClr val="bg1"/>
                </a:solidFill>
              </a:rPr>
            </a:br>
            <a:r>
              <a:rPr lang="en-US" b="0" dirty="0" err="1">
                <a:solidFill>
                  <a:schemeClr val="bg1"/>
                </a:solidFill>
              </a:rPr>
              <a:t>Extração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Não</a:t>
            </a:r>
            <a:r>
              <a:rPr lang="en-US" b="0" dirty="0">
                <a:solidFill>
                  <a:schemeClr val="bg1"/>
                </a:solidFill>
              </a:rPr>
              <a:t>-Prejudicial (NDFs)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Questões </a:t>
            </a:r>
            <a:r>
              <a:rPr lang="pt-PT" dirty="0"/>
              <a:t>a ter em conta </a:t>
            </a:r>
            <a:r>
              <a:rPr lang="pt-PT" dirty="0" smtClean="0"/>
              <a:t>:</a:t>
            </a:r>
            <a:endParaRPr lang="pt-PT" dirty="0"/>
          </a:p>
          <a:p>
            <a:pPr marL="0" indent="0">
              <a:buNone/>
            </a:pPr>
            <a:r>
              <a:rPr lang="pt-PT" sz="2800" dirty="0" smtClean="0"/>
              <a:t>	- Volume </a:t>
            </a:r>
            <a:r>
              <a:rPr lang="pt-PT" sz="2800" dirty="0"/>
              <a:t>de comércio vs. vulnerabilidade das </a:t>
            </a:r>
            <a:r>
              <a:rPr lang="pt-PT" sz="2800" dirty="0" smtClean="0"/>
              <a:t>	espécies</a:t>
            </a:r>
            <a:endParaRPr lang="pt-PT" sz="2800" dirty="0"/>
          </a:p>
          <a:p>
            <a:pPr marL="0" indent="0">
              <a:buNone/>
            </a:pPr>
            <a:r>
              <a:rPr lang="pt-PT" sz="2800" dirty="0" smtClean="0"/>
              <a:t>	- A </a:t>
            </a:r>
            <a:r>
              <a:rPr lang="pt-PT" sz="2800" dirty="0"/>
              <a:t>correta identificação das espécies</a:t>
            </a:r>
          </a:p>
          <a:p>
            <a:pPr marL="0" indent="0">
              <a:buNone/>
            </a:pPr>
            <a:r>
              <a:rPr lang="pt-PT" sz="2800" dirty="0" smtClean="0"/>
              <a:t>	- Metodologia que </a:t>
            </a:r>
            <a:r>
              <a:rPr lang="pt-PT" sz="2800" dirty="0" err="1" smtClean="0"/>
              <a:t>reflita</a:t>
            </a:r>
            <a:r>
              <a:rPr lang="pt-PT" sz="2800" dirty="0" smtClean="0"/>
              <a:t> a origem, tipo</a:t>
            </a:r>
            <a:r>
              <a:rPr lang="pt-PT" sz="2800" dirty="0"/>
              <a:t>, </a:t>
            </a:r>
            <a:r>
              <a:rPr lang="pt-PT" sz="2800" dirty="0" smtClean="0"/>
              <a:t> 	características taxonómicas do </a:t>
            </a:r>
            <a:r>
              <a:rPr lang="pt-PT" sz="2800" dirty="0"/>
              <a:t>espécime </a:t>
            </a:r>
            <a:r>
              <a:rPr lang="pt-PT" sz="2800" dirty="0" smtClean="0"/>
              <a:t>	exportado</a:t>
            </a:r>
            <a:endParaRPr lang="pt-PT" sz="2800" dirty="0"/>
          </a:p>
          <a:p>
            <a:pPr marL="0" indent="0">
              <a:buNone/>
            </a:pPr>
            <a:r>
              <a:rPr lang="pt-PT" sz="2800" dirty="0" smtClean="0"/>
              <a:t>	- Implementação </a:t>
            </a:r>
            <a:r>
              <a:rPr lang="pt-PT" sz="2800" dirty="0"/>
              <a:t>da gestão adaptativa</a:t>
            </a:r>
            <a:endParaRPr lang="en-US" sz="2800" noProof="0" dirty="0" smtClean="0"/>
          </a:p>
          <a:p>
            <a:pPr marL="0" indent="0" algn="r">
              <a:buNone/>
            </a:pPr>
            <a:r>
              <a:rPr lang="en-US" sz="2200" noProof="0" dirty="0" smtClean="0"/>
              <a:t>(</a:t>
            </a:r>
            <a:r>
              <a:rPr lang="en-US" sz="2200" noProof="0" dirty="0" err="1" smtClean="0"/>
              <a:t>Resolução</a:t>
            </a:r>
            <a:r>
              <a:rPr lang="en-US" sz="2200" noProof="0" dirty="0" smtClean="0"/>
              <a:t> conf. 16.7)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33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300"/>
          </a:solidFill>
        </p:spPr>
        <p:txBody>
          <a:bodyPr>
            <a:normAutofit fontScale="90000"/>
          </a:bodyPr>
          <a:lstStyle/>
          <a:p>
            <a:r>
              <a:rPr lang="en-US" b="0" dirty="0" err="1">
                <a:solidFill>
                  <a:schemeClr val="bg1"/>
                </a:solidFill>
              </a:rPr>
              <a:t>Sustentabilidade</a:t>
            </a:r>
            <a:r>
              <a:rPr lang="en-US" b="0" dirty="0">
                <a:solidFill>
                  <a:schemeClr val="bg1"/>
                </a:solidFill>
              </a:rPr>
              <a:t> - </a:t>
            </a:r>
            <a:br>
              <a:rPr lang="en-US" b="0" dirty="0">
                <a:solidFill>
                  <a:schemeClr val="bg1"/>
                </a:solidFill>
              </a:rPr>
            </a:br>
            <a:r>
              <a:rPr lang="en-US" b="0" dirty="0" err="1">
                <a:solidFill>
                  <a:schemeClr val="bg1"/>
                </a:solidFill>
              </a:rPr>
              <a:t>Extração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Não</a:t>
            </a:r>
            <a:r>
              <a:rPr lang="en-US" b="0" dirty="0">
                <a:solidFill>
                  <a:schemeClr val="bg1"/>
                </a:solidFill>
              </a:rPr>
              <a:t>-Prejudicial (NDFs)</a:t>
            </a:r>
            <a:endParaRPr lang="en-US" b="0" noProof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sz="3600" noProof="0" dirty="0" smtClean="0"/>
              <a:t>Na realização de </a:t>
            </a:r>
            <a:r>
              <a:rPr lang="pt-PT" sz="3600" noProof="0" dirty="0" err="1" smtClean="0"/>
              <a:t>NDFs</a:t>
            </a:r>
            <a:r>
              <a:rPr lang="pt-PT" sz="3600" noProof="0" dirty="0" smtClean="0"/>
              <a:t>, os Estados podem utilizar…</a:t>
            </a:r>
          </a:p>
          <a:p>
            <a:pPr marL="0" indent="0">
              <a:buNone/>
            </a:pPr>
            <a:endParaRPr lang="pt-PT" sz="3600" noProof="0" dirty="0" smtClean="0"/>
          </a:p>
          <a:p>
            <a:r>
              <a:rPr lang="pt-PT" sz="3600" noProof="0" dirty="0" smtClean="0"/>
              <a:t>Bibliografia cientifica</a:t>
            </a:r>
          </a:p>
          <a:p>
            <a:r>
              <a:rPr lang="pt-PT" sz="3600" noProof="0" dirty="0" smtClean="0"/>
              <a:t>Avaliações de risco ecológico</a:t>
            </a:r>
          </a:p>
          <a:p>
            <a:r>
              <a:rPr lang="pt-PT" sz="3600" noProof="0" dirty="0" smtClean="0"/>
              <a:t>Investigação cientifica</a:t>
            </a:r>
          </a:p>
          <a:p>
            <a:r>
              <a:rPr lang="pt-PT" sz="3600" dirty="0" smtClean="0"/>
              <a:t>Conhecimento e experiência de comunidades locais e indígenas</a:t>
            </a:r>
          </a:p>
          <a:p>
            <a:r>
              <a:rPr lang="pt-PT" sz="3600" dirty="0" smtClean="0"/>
              <a:t>Consultar peritos locais, regionais e internacionais</a:t>
            </a:r>
          </a:p>
          <a:p>
            <a:r>
              <a:rPr lang="pt-PT" sz="3600" noProof="0" dirty="0" smtClean="0"/>
              <a:t>Informação de comércio nacional e internacional</a:t>
            </a:r>
            <a:endParaRPr lang="pt-PT" sz="2200" noProof="0" dirty="0" smtClean="0"/>
          </a:p>
          <a:p>
            <a:pPr marL="0" indent="0" algn="r">
              <a:buNone/>
            </a:pPr>
            <a:endParaRPr lang="pt-PT" sz="2200" noProof="0" dirty="0" smtClean="0"/>
          </a:p>
          <a:p>
            <a:pPr marL="0" indent="0" algn="r">
              <a:buNone/>
            </a:pPr>
            <a:r>
              <a:rPr lang="pt-PT" sz="2200" noProof="0" dirty="0" smtClean="0"/>
              <a:t>(Resolução </a:t>
            </a:r>
            <a:r>
              <a:rPr lang="pt-PT" sz="2200" noProof="0" dirty="0" err="1" smtClean="0"/>
              <a:t>conf</a:t>
            </a:r>
            <a:r>
              <a:rPr lang="pt-PT" sz="2200" noProof="0" dirty="0" smtClean="0"/>
              <a:t>. 16.7)</a:t>
            </a:r>
          </a:p>
          <a:p>
            <a:pPr lvl="1"/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807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9829</TotalTime>
  <Words>460</Words>
  <Application>Microsoft Office PowerPoint</Application>
  <PresentationFormat>Apresentação no Ecrã (4:3)</PresentationFormat>
  <Paragraphs>73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Office Theme</vt:lpstr>
      <vt:lpstr>Novas espécies de tubarão e raias manta listadas nos anexos da CITES: O que devem as Partes fazer até   14 set. 2014 : Sustentabilidade</vt:lpstr>
      <vt:lpstr>Sustentabilidade</vt:lpstr>
      <vt:lpstr>Avaliação Cientifica:  Extração Não-Prejudicial (NDFs)</vt:lpstr>
      <vt:lpstr>Avaliação Cientifica:  Extração Não-Prejudicial (NDFs)</vt:lpstr>
      <vt:lpstr>Sustentabilidade– NDFs não são…</vt:lpstr>
      <vt:lpstr>Sustentabilidade - NDFs podem…</vt:lpstr>
      <vt:lpstr>Sustentabilidade -  Extração Não-Prejudicial (NDFs)</vt:lpstr>
      <vt:lpstr>Sustentabilidade -  Extração Não-Prejudicial (NDFs)</vt:lpstr>
      <vt:lpstr>Sustentabilidade -  Extração Não-Prejudicial (NDFs)</vt:lpstr>
      <vt:lpstr>Sustentabilidade -  Extração Não-Prejudicial (NDFs)</vt:lpstr>
      <vt:lpstr>Extração Não-Prejudicial (NDFs): Compliance procedure?</vt:lpstr>
      <vt:lpstr> Obrigada pela vossa atenção!   CITES e a FAO trabalham para o comércio internacional legal, sustentável e rastreável de tubarões e raias, apoiadas pela União Europeia  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Ana Gamboa Zuquete</cp:lastModifiedBy>
  <cp:revision>183</cp:revision>
  <cp:lastPrinted>2013-11-15T11:22:20Z</cp:lastPrinted>
  <dcterms:created xsi:type="dcterms:W3CDTF">2013-09-27T13:34:19Z</dcterms:created>
  <dcterms:modified xsi:type="dcterms:W3CDTF">2015-07-13T14:26:14Z</dcterms:modified>
</cp:coreProperties>
</file>