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47" r:id="rId2"/>
    <p:sldId id="348" r:id="rId3"/>
    <p:sldId id="349" r:id="rId4"/>
    <p:sldId id="350" r:id="rId5"/>
    <p:sldId id="351" r:id="rId6"/>
    <p:sldId id="356" r:id="rId7"/>
    <p:sldId id="352" r:id="rId8"/>
    <p:sldId id="353" r:id="rId9"/>
    <p:sldId id="354" r:id="rId10"/>
    <p:sldId id="355" r:id="rId11"/>
    <p:sldId id="364" r:id="rId12"/>
    <p:sldId id="365" r:id="rId13"/>
    <p:sldId id="363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6600CC"/>
    <a:srgbClr val="000066"/>
    <a:srgbClr val="00FFFF"/>
    <a:srgbClr val="660066"/>
    <a:srgbClr val="0000CC"/>
    <a:srgbClr val="333300"/>
    <a:srgbClr val="0033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989" autoAdjust="0"/>
    <p:restoredTop sz="93529" autoAdjust="0"/>
  </p:normalViewPr>
  <p:slideViewPr>
    <p:cSldViewPr>
      <p:cViewPr>
        <p:scale>
          <a:sx n="70" d="100"/>
          <a:sy n="70" d="100"/>
        </p:scale>
        <p:origin x="-894" y="-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48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9BF3A-010F-4302-927A-F74C4E643A62}" type="datetimeFigureOut">
              <a:rPr lang="en-GB" smtClean="0"/>
              <a:t>16/01/2014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22527-3878-413F-81E7-2AE45B4BA6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744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20F67-519F-4249-8A26-8DEF34A80D0C}" type="datetimeFigureOut">
              <a:rPr lang="en-GB" smtClean="0"/>
              <a:t>16/01/2014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54DDB-FBB2-41CD-AEDD-D6EA4BA1F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123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Note the importance of international trade – raises potential importance of CITES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9F8BA8-B850-45A5-B41C-36C030FE658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Make the point that of these, Overfishing driven by Markets, including international markets, is the biggest threat to most commercially-exploited aquatic species.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46B87C-657A-40E8-920A-EE51B80FD75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E4B3E1-866E-4CCC-83C3-8B41CBE3F66B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z="1300" dirty="0" smtClean="0"/>
              <a:t>There has been a </a:t>
            </a:r>
            <a:r>
              <a:rPr lang="en-GB" sz="1300" b="1" dirty="0" smtClean="0"/>
              <a:t>dramatic growth in international trade in value terms which reached a record 102 billion dollars in 2008, nearly doubling in ten years.</a:t>
            </a:r>
          </a:p>
          <a:p>
            <a:pPr eaLnBrk="1" hangingPunct="1">
              <a:spcBef>
                <a:spcPct val="0"/>
              </a:spcBef>
            </a:pPr>
            <a:endParaRPr lang="en-GB" sz="1300" dirty="0" smtClean="0"/>
          </a:p>
          <a:p>
            <a:pPr eaLnBrk="1" hangingPunct="1">
              <a:spcBef>
                <a:spcPct val="0"/>
              </a:spcBef>
            </a:pPr>
            <a:r>
              <a:rPr lang="en-GB" sz="1300" dirty="0" smtClean="0"/>
              <a:t>Further strong growth is expected, despite slowed trading from the </a:t>
            </a:r>
            <a:r>
              <a:rPr lang="en-GB" sz="1400" dirty="0" smtClean="0"/>
              <a:t>current </a:t>
            </a:r>
            <a:r>
              <a:rPr lang="en-GB" sz="1400" b="1" dirty="0" smtClean="0"/>
              <a:t>global economic crisis and food price </a:t>
            </a:r>
            <a:r>
              <a:rPr lang="en-GB" sz="1400" b="1" dirty="0" err="1" smtClean="0"/>
              <a:t>volatality</a:t>
            </a:r>
            <a:r>
              <a:rPr lang="en-GB" sz="1400" b="1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GB" sz="1400" b="1" dirty="0" smtClean="0"/>
          </a:p>
          <a:p>
            <a:pPr eaLnBrk="1" hangingPunct="1">
              <a:spcBef>
                <a:spcPct val="0"/>
              </a:spcBef>
            </a:pPr>
            <a:r>
              <a:rPr lang="en-GB" sz="1300" dirty="0" smtClean="0"/>
              <a:t>Fish has become among the most highly traded food commodities with </a:t>
            </a:r>
            <a:r>
              <a:rPr lang="en-GB" sz="1300" b="1" dirty="0" smtClean="0"/>
              <a:t>nearly 40% of all production now exported </a:t>
            </a:r>
            <a:r>
              <a:rPr lang="en-GB" sz="1300" dirty="0" smtClean="0"/>
              <a:t>-- this has particularly benefited </a:t>
            </a:r>
            <a:r>
              <a:rPr lang="en-GB" sz="1300" b="1" dirty="0" smtClean="0"/>
              <a:t>developing countries who now account for 55% of world fish exports destined for human consumption</a:t>
            </a:r>
            <a:r>
              <a:rPr lang="en-GB" sz="1300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GB" sz="1300" b="1" dirty="0" smtClean="0"/>
          </a:p>
          <a:p>
            <a:pPr eaLnBrk="1" hangingPunct="1">
              <a:spcBef>
                <a:spcPct val="0"/>
              </a:spcBef>
            </a:pPr>
            <a:r>
              <a:rPr lang="en-GB" sz="1300" b="1" dirty="0" smtClean="0"/>
              <a:t>China continues to be the world’s largest fish exporter, with a staggering 10 billion US dollars in export value. </a:t>
            </a:r>
            <a:endParaRPr lang="fr-FR" sz="1300" b="1" dirty="0" smtClean="0"/>
          </a:p>
          <a:p>
            <a:pPr eaLnBrk="1" hangingPunct="1">
              <a:spcBef>
                <a:spcPct val="0"/>
              </a:spcBef>
            </a:pPr>
            <a:endParaRPr lang="fr-FR" sz="1300" b="1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C5C482-22BE-400D-B86B-FEDEB76D6F4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4502" y="572161"/>
            <a:ext cx="6048672" cy="446526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z="1300" dirty="0" smtClean="0"/>
              <a:t>At present, the </a:t>
            </a:r>
            <a:r>
              <a:rPr lang="en-GB" sz="1300" b="1" dirty="0" smtClean="0"/>
              <a:t>overall maximum potential from wild capture fisheries in the oceans has been reached</a:t>
            </a:r>
            <a:r>
              <a:rPr lang="en-GB" sz="1300" dirty="0" smtClean="0"/>
              <a:t>, and further benefits and the sustainability of fisheries can only be achieved through more cautious and effective fisheries management, aimed at </a:t>
            </a:r>
            <a:r>
              <a:rPr lang="en-GB" sz="1300" b="1" dirty="0" smtClean="0"/>
              <a:t>maintaining fully exploited fishery resources and recovering those that are overexploited or depleted.</a:t>
            </a:r>
          </a:p>
          <a:p>
            <a:pPr eaLnBrk="1" hangingPunct="1">
              <a:spcBef>
                <a:spcPct val="0"/>
              </a:spcBef>
            </a:pPr>
            <a:endParaRPr lang="en-US" sz="1300" b="1" dirty="0" smtClean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sz="1300" dirty="0" smtClean="0"/>
              <a:t>As you can see from this figure:</a:t>
            </a:r>
          </a:p>
          <a:p>
            <a:pPr eaLnBrk="1" hangingPunct="1">
              <a:spcBef>
                <a:spcPct val="0"/>
              </a:spcBef>
            </a:pPr>
            <a:endParaRPr lang="en-GB" sz="1300" dirty="0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sz="1300" dirty="0" smtClean="0"/>
              <a:t>The overall state of exploitation of the world marine fishery resources has remained </a:t>
            </a:r>
            <a:r>
              <a:rPr lang="en-GB" sz="1300" b="1" dirty="0" smtClean="0"/>
              <a:t>relatively stable over the past decade</a:t>
            </a:r>
            <a:r>
              <a:rPr lang="en-GB" sz="1300" dirty="0" smtClean="0"/>
              <a:t>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sz="1300" dirty="0" smtClean="0"/>
              <a:t>The proportion of </a:t>
            </a:r>
            <a:r>
              <a:rPr lang="en-GB" sz="1300" b="1" dirty="0" smtClean="0"/>
              <a:t>fully exploited fish stocks</a:t>
            </a:r>
            <a:r>
              <a:rPr lang="en-GB" sz="1300" dirty="0" smtClean="0"/>
              <a:t> (the blue line on the screen) holds </a:t>
            </a:r>
            <a:r>
              <a:rPr lang="en-GB" sz="1300" b="1" dirty="0" smtClean="0"/>
              <a:t>steady at about 50 percent.</a:t>
            </a:r>
            <a:r>
              <a:rPr lang="en-GB" sz="1300" dirty="0" smtClean="0"/>
              <a:t>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sz="1300" dirty="0" smtClean="0"/>
              <a:t>The proportion of </a:t>
            </a:r>
            <a:r>
              <a:rPr lang="en-GB" sz="1300" b="1" dirty="0" smtClean="0"/>
              <a:t>underexploited and moderately exploited stocks</a:t>
            </a:r>
            <a:r>
              <a:rPr lang="en-GB" sz="1300" dirty="0" smtClean="0"/>
              <a:t> (in green) declined from 40% in the mid-1970s to </a:t>
            </a:r>
            <a:r>
              <a:rPr lang="en-GB" sz="1300" b="1" dirty="0" smtClean="0"/>
              <a:t>15% in 2008</a:t>
            </a:r>
            <a:r>
              <a:rPr lang="en-GB" sz="1300" dirty="0" smtClean="0"/>
              <a:t>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sz="1300" dirty="0" smtClean="0"/>
              <a:t>And the proportion of </a:t>
            </a:r>
            <a:r>
              <a:rPr lang="en-GB" sz="1300" b="1" dirty="0" smtClean="0"/>
              <a:t>overexploited, depleted and recovering stocks</a:t>
            </a:r>
            <a:r>
              <a:rPr lang="en-GB" sz="1300" dirty="0" smtClean="0"/>
              <a:t> (in red) was </a:t>
            </a:r>
            <a:r>
              <a:rPr lang="en-GB" sz="1300" b="1" dirty="0" smtClean="0"/>
              <a:t>at 32% in 2008.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433305-28E2-424E-AC6E-1D6FBD5E305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4FFCF9-6973-4BB0-B309-E507A0EDED8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Capacity-building</a:t>
            </a:r>
            <a:r>
              <a:rPr lang="en-US" altLang="en-US" sz="1200" dirty="0" smtClean="0"/>
              <a:t>: Joint compilation of national/regional needs; development  of standard capacity building materials; organization of workshops and meeting sessions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4DDB-FBB2-41CD-AEDD-D6EA4BA1FB6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646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4DDB-FBB2-41CD-AEDD-D6EA4BA1FB6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925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A696-CE75-4B15-9A61-142448DCF0BE}" type="datetimeFigureOut">
              <a:rPr lang="en-GB" smtClean="0"/>
              <a:t>16/01/2014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319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A696-CE75-4B15-9A61-142448DCF0BE}" type="datetimeFigureOut">
              <a:rPr lang="en-GB" smtClean="0"/>
              <a:t>16/01/2014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85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A696-CE75-4B15-9A61-142448DCF0BE}" type="datetimeFigureOut">
              <a:rPr lang="en-GB" smtClean="0"/>
              <a:t>16/01/2014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804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94085" y="214313"/>
            <a:ext cx="7374805" cy="52048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7890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A696-CE75-4B15-9A61-142448DCF0BE}" type="datetimeFigureOut">
              <a:rPr lang="en-GB" smtClean="0"/>
              <a:t>16/01/2014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83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A696-CE75-4B15-9A61-142448DCF0BE}" type="datetimeFigureOut">
              <a:rPr lang="en-GB" smtClean="0"/>
              <a:t>16/01/2014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1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A696-CE75-4B15-9A61-142448DCF0BE}" type="datetimeFigureOut">
              <a:rPr lang="en-GB" smtClean="0"/>
              <a:t>16/01/2014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79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A696-CE75-4B15-9A61-142448DCF0BE}" type="datetimeFigureOut">
              <a:rPr lang="en-GB" smtClean="0"/>
              <a:t>16/01/2014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17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A696-CE75-4B15-9A61-142448DCF0BE}" type="datetimeFigureOut">
              <a:rPr lang="en-GB" smtClean="0"/>
              <a:t>16/01/2014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03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A696-CE75-4B15-9A61-142448DCF0BE}" type="datetimeFigureOut">
              <a:rPr lang="en-GB" smtClean="0"/>
              <a:t>16/01/2014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300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A696-CE75-4B15-9A61-142448DCF0BE}" type="datetimeFigureOut">
              <a:rPr lang="en-GB" smtClean="0"/>
              <a:t>16/01/2014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40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A696-CE75-4B15-9A61-142448DCF0BE}" type="datetimeFigureOut">
              <a:rPr lang="en-GB" smtClean="0"/>
              <a:t>16/01/2014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22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EA696-CE75-4B15-9A61-142448DCF0BE}" type="datetimeFigureOut">
              <a:rPr lang="en-GB" smtClean="0"/>
              <a:t>16/01/2014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15A36-AA42-4068-A231-FC45D26FFE7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90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h/url?sa=i&amp;rct=j&amp;q=&amp;esrc=s&amp;frm=1&amp;source=images&amp;cd=&amp;cad=rja&amp;docid=YpVKVd0G9asBbM&amp;tbnid=zifiyhOv3Q7jTM:&amp;ved=0CAUQjRw&amp;url=http://www.worldfishing.net/news101/industry-news/fao-reviews-shark-management-plan&amp;ei=K-ZoUuiKN7Sb0AWnoIG4BQ&amp;bvm=bv.55123115,d.bGE&amp;psig=AFQjCNFbScviqB2H-XfGoipgmhH0ASE8CA&amp;ust=1382692766742633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FAO, CITES, fisheries and aquaculture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9188" y="1484784"/>
            <a:ext cx="8229600" cy="3417243"/>
          </a:xfrm>
        </p:spPr>
        <p:txBody>
          <a:bodyPr/>
          <a:lstStyle/>
          <a:p>
            <a:pPr marL="0" indent="0" algn="ctr">
              <a:buNone/>
            </a:pPr>
            <a:r>
              <a:rPr lang="fr-CH" b="1" dirty="0" smtClean="0"/>
              <a:t>The importance </a:t>
            </a:r>
            <a:r>
              <a:rPr lang="fr-CH" b="1" dirty="0"/>
              <a:t>of </a:t>
            </a:r>
            <a:r>
              <a:rPr lang="fr-CH" b="1" dirty="0" err="1" smtClean="0"/>
              <a:t>fisheries</a:t>
            </a:r>
            <a:r>
              <a:rPr lang="fr-CH" b="1" dirty="0" smtClean="0"/>
              <a:t> </a:t>
            </a:r>
            <a:r>
              <a:rPr lang="fr-CH" b="1" dirty="0"/>
              <a:t>&amp; </a:t>
            </a:r>
            <a:r>
              <a:rPr lang="fr-CH" b="1" dirty="0" smtClean="0"/>
              <a:t>aquaculture and </a:t>
            </a:r>
            <a:r>
              <a:rPr lang="fr-CH" b="1" dirty="0" err="1" smtClean="0"/>
              <a:t>what</a:t>
            </a:r>
            <a:r>
              <a:rPr lang="fr-CH" b="1" dirty="0" smtClean="0"/>
              <a:t> </a:t>
            </a:r>
            <a:r>
              <a:rPr lang="fr-CH" b="1" dirty="0" err="1" smtClean="0"/>
              <a:t>we</a:t>
            </a:r>
            <a:r>
              <a:rPr lang="fr-CH" b="1" dirty="0" smtClean="0"/>
              <a:t> are </a:t>
            </a:r>
            <a:r>
              <a:rPr lang="fr-CH" b="1" dirty="0" err="1" smtClean="0"/>
              <a:t>doing</a:t>
            </a:r>
            <a:endParaRPr lang="en-GB" b="1" dirty="0"/>
          </a:p>
        </p:txBody>
      </p:sp>
      <p:pic>
        <p:nvPicPr>
          <p:cNvPr id="3074" name="Picture 2" descr="http://www.worldfishing.net/__data/assets/image/0017/804131/Shark-fishing-credit-Australian-Fisheries-Management-Authority-2012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8" b="5950"/>
          <a:stretch/>
        </p:blipFill>
        <p:spPr bwMode="auto">
          <a:xfrm>
            <a:off x="1403648" y="2492896"/>
            <a:ext cx="6120681" cy="3304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14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C0132F66-3C61-48AC-9708-AC7E58D8BA07}" type="slidenum">
              <a:rPr lang="en-US"/>
              <a:pPr algn="r">
                <a:defRPr/>
              </a:pPr>
              <a:t>10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28775"/>
            <a:ext cx="8229600" cy="4708525"/>
          </a:xfrm>
          <a:prstGeom prst="rect">
            <a:avLst/>
          </a:prstGeom>
        </p:spPr>
        <p:txBody>
          <a:bodyPr/>
          <a:lstStyle/>
          <a:p>
            <a:pPr marL="547688" indent="-411163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en-US" sz="3600" dirty="0">
              <a:latin typeface="+mn-lt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3850" y="1034837"/>
            <a:ext cx="8496300" cy="4608512"/>
          </a:xfrm>
        </p:spPr>
        <p:txBody>
          <a:bodyPr/>
          <a:lstStyle/>
          <a:p>
            <a:pPr marL="179388" indent="0">
              <a:buFont typeface="Wingdings 2" pitchFamily="18" charset="2"/>
              <a:buNone/>
              <a:tabLst>
                <a:tab pos="179388" algn="l"/>
              </a:tabLst>
              <a:defRPr/>
            </a:pPr>
            <a:r>
              <a:rPr lang="en-GB" sz="3200" dirty="0" smtClean="0"/>
              <a:t>“</a:t>
            </a:r>
            <a:r>
              <a:rPr lang="en-GB" sz="3200" i="1" dirty="0" smtClean="0"/>
              <a:t>The Sub-Committee </a:t>
            </a:r>
            <a:r>
              <a:rPr lang="en-US" sz="3200" i="1" dirty="0" smtClean="0"/>
              <a:t>... recognized the role of CITES as a global instrument for the regulation of international trade of species listed in its appendices. Some Members noted that CITES could be an additional trade-related measure to support the conservation of fishery species. Some Members noted that this was particularly the case where fisheries management based on best practices was lacking</a:t>
            </a:r>
            <a:r>
              <a:rPr lang="en-US" sz="3200" dirty="0" smtClean="0"/>
              <a:t>.”</a:t>
            </a:r>
            <a:endParaRPr lang="en-GB" sz="3200" dirty="0" smtClean="0"/>
          </a:p>
          <a:p>
            <a:pPr>
              <a:buFont typeface="Wingdings 2" pitchFamily="18" charset="2"/>
              <a:buNone/>
              <a:defRPr/>
            </a:pPr>
            <a:endParaRPr lang="en-GB" sz="3200" dirty="0">
              <a:solidFill>
                <a:srgbClr val="FFFFCC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260648"/>
            <a:ext cx="9144000" cy="864096"/>
          </a:xfrm>
          <a:prstGeom prst="rect">
            <a:avLst/>
          </a:prstGeom>
        </p:spPr>
        <p:txBody>
          <a:bodyPr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0" hangingPunct="0">
              <a:defRPr/>
            </a:pPr>
            <a:r>
              <a:rPr lang="en-GB" sz="4100" b="1" dirty="0">
                <a:ln w="6350">
                  <a:noFill/>
                </a:ln>
                <a:latin typeface="+mj-lt"/>
                <a:ea typeface="+mj-ea"/>
                <a:cs typeface="+mj-cs"/>
              </a:rPr>
              <a:t>The COFI Sub-Committee on Fish Trade, 2011</a:t>
            </a:r>
          </a:p>
        </p:txBody>
      </p:sp>
    </p:spTree>
    <p:extLst>
      <p:ext uri="{BB962C8B-B14F-4D97-AF65-F5344CB8AC3E}">
        <p14:creationId xmlns:p14="http://schemas.microsoft.com/office/powerpoint/2010/main" val="280399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What CITES Secretariat is doing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noProof="0" dirty="0" smtClean="0"/>
              <a:t>Cooperation with </a:t>
            </a:r>
            <a:r>
              <a:rPr lang="en-US" noProof="0" dirty="0" err="1" smtClean="0"/>
              <a:t>FAO</a:t>
            </a:r>
            <a:endParaRPr lang="en-US" noProof="0" dirty="0" smtClean="0"/>
          </a:p>
          <a:p>
            <a:pPr lvl="1"/>
            <a:r>
              <a:rPr lang="en-US" noProof="0" dirty="0" smtClean="0"/>
              <a:t>Bring together CITES authorities and fisheries-related agencies</a:t>
            </a:r>
          </a:p>
          <a:p>
            <a:pPr lvl="1"/>
            <a:r>
              <a:rPr lang="en-US" noProof="0" dirty="0" smtClean="0"/>
              <a:t>Reaching out to </a:t>
            </a:r>
            <a:r>
              <a:rPr lang="en-US" noProof="0" dirty="0" err="1" smtClean="0"/>
              <a:t>RFMOs</a:t>
            </a:r>
            <a:r>
              <a:rPr lang="en-US" noProof="0" dirty="0" smtClean="0"/>
              <a:t> and </a:t>
            </a:r>
            <a:r>
              <a:rPr lang="en-US" noProof="0" dirty="0" err="1" smtClean="0"/>
              <a:t>RFBs</a:t>
            </a:r>
            <a:endParaRPr lang="en-US" noProof="0" dirty="0" smtClean="0"/>
          </a:p>
          <a:p>
            <a:pPr lvl="1"/>
            <a:r>
              <a:rPr lang="en-US" noProof="0" dirty="0" smtClean="0"/>
              <a:t>Linking to </a:t>
            </a:r>
            <a:r>
              <a:rPr lang="en-US" noProof="0" dirty="0" err="1" smtClean="0"/>
              <a:t>IPOA</a:t>
            </a:r>
            <a:r>
              <a:rPr lang="en-US" noProof="0" dirty="0" smtClean="0"/>
              <a:t>-sharks (and </a:t>
            </a:r>
            <a:r>
              <a:rPr lang="en-US" noProof="0" dirty="0" err="1" smtClean="0"/>
              <a:t>NPOA</a:t>
            </a:r>
            <a:r>
              <a:rPr lang="en-US" noProof="0" dirty="0" smtClean="0"/>
              <a:t>)</a:t>
            </a:r>
          </a:p>
          <a:p>
            <a:r>
              <a:rPr lang="en-US" noProof="0" dirty="0" smtClean="0"/>
              <a:t>Regional/national capacity-building</a:t>
            </a:r>
          </a:p>
          <a:p>
            <a:r>
              <a:rPr lang="en-US" noProof="0" dirty="0" smtClean="0"/>
              <a:t>Efforts to ensure that CITES regulations are implemented efficiently and integrated as much as possible into fisheries management regimes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9306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What CITES Secretariat is doing: Regional/national capacity-building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noProof="0" dirty="0" smtClean="0"/>
              <a:t>Cooperation between CITES Authorities and fisheries-related agencies</a:t>
            </a:r>
          </a:p>
          <a:p>
            <a:r>
              <a:rPr lang="en-US" noProof="0" dirty="0" smtClean="0"/>
              <a:t>Party-driven capacity needs and work plan towards implementation</a:t>
            </a:r>
          </a:p>
          <a:p>
            <a:pPr lvl="1"/>
            <a:r>
              <a:rPr lang="en-US" noProof="0" dirty="0" smtClean="0"/>
              <a:t>Legality (legal acquisition, national laws)</a:t>
            </a:r>
          </a:p>
          <a:p>
            <a:pPr lvl="1"/>
            <a:r>
              <a:rPr lang="en-US" noProof="0" dirty="0" smtClean="0"/>
              <a:t>Sustainability (stock assessments, </a:t>
            </a:r>
            <a:r>
              <a:rPr lang="en-US" noProof="0" dirty="0" err="1" smtClean="0"/>
              <a:t>NDFs</a:t>
            </a:r>
            <a:r>
              <a:rPr lang="en-US" noProof="0" dirty="0" smtClean="0"/>
              <a:t>)</a:t>
            </a:r>
          </a:p>
          <a:p>
            <a:pPr lvl="1"/>
            <a:r>
              <a:rPr lang="en-US" noProof="0" dirty="0" smtClean="0"/>
              <a:t>Traceability (identification, reporting, databases)</a:t>
            </a:r>
          </a:p>
          <a:p>
            <a:r>
              <a:rPr lang="en-US" noProof="0" dirty="0" smtClean="0"/>
              <a:t>Support to activities with direct links to outcome </a:t>
            </a:r>
            <a:br>
              <a:rPr lang="en-US" noProof="0" dirty="0" smtClean="0"/>
            </a:br>
            <a:r>
              <a:rPr lang="en-US" noProof="0" dirty="0" smtClean="0"/>
              <a:t>= improving CITES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26900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12A87-8815-467D-BDF5-A8A5631E65F4}" type="slidenum">
              <a:rPr lang="en-US"/>
              <a:pPr/>
              <a:t>13</a:t>
            </a:fld>
            <a:endParaRPr lang="en-US"/>
          </a:p>
        </p:txBody>
      </p:sp>
      <p:pic>
        <p:nvPicPr>
          <p:cNvPr id="381954" name="Picture 2" descr="tus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095" y="4920455"/>
            <a:ext cx="1928813" cy="91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1955" name="Picture 3" descr="tusker bl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095" y="4934744"/>
            <a:ext cx="1900237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1956" name="Picture 4" descr="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2" y="4339432"/>
            <a:ext cx="64135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1957" name="Picture 5" descr="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24" y="3750469"/>
            <a:ext cx="1555750" cy="202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1958" name="Picture 6" descr="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808" y="3563910"/>
            <a:ext cx="1435100" cy="199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1959" name="Picture 7" descr="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7" y="4210844"/>
            <a:ext cx="101917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1960" name="Picture 8" descr="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87" y="3872707"/>
            <a:ext cx="798512" cy="196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1961" name="Rectangle 9"/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107504" y="1628799"/>
            <a:ext cx="9073008" cy="2582045"/>
          </a:xfrm>
          <a:noFill/>
          <a:ln/>
        </p:spPr>
        <p:txBody>
          <a:bodyPr>
            <a:noAutofit/>
          </a:bodyPr>
          <a:lstStyle/>
          <a:p>
            <a:r>
              <a:rPr lang="en-US" sz="4000" dirty="0">
                <a:ln w="18415" cmpd="sng">
                  <a:noFill/>
                  <a:prstDash val="solid"/>
                </a:ln>
              </a:rPr>
              <a:t>Thank you for your </a:t>
            </a:r>
            <a:r>
              <a:rPr lang="en-US" sz="4000" dirty="0" smtClean="0">
                <a:ln w="18415" cmpd="sng">
                  <a:noFill/>
                  <a:prstDash val="solid"/>
                </a:ln>
              </a:rPr>
              <a:t>attention!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i="1" dirty="0"/>
              <a:t>CITES and FAO working for legal, sustainable and traceable international trade in sharks and manta rays, supported by the European Union</a:t>
            </a: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77466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1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1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1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19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8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3"/>
          <p:cNvPicPr>
            <a:picLocks noGrp="1" noChangeAspect="1"/>
          </p:cNvPicPr>
          <p:nvPr>
            <p:ph/>
          </p:nvPr>
        </p:nvPicPr>
        <p:blipFill rotWithShape="1">
          <a:blip r:embed="rId3" cstate="print">
            <a:lum contrast="10000"/>
          </a:blip>
          <a:srcRect l="5425" r="10361"/>
          <a:stretch/>
        </p:blipFill>
        <p:spPr>
          <a:xfrm>
            <a:off x="6623601" y="980728"/>
            <a:ext cx="2398458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5543" name="Content Placeholder 2"/>
          <p:cNvSpPr>
            <a:spLocks/>
          </p:cNvSpPr>
          <p:nvPr/>
        </p:nvSpPr>
        <p:spPr bwMode="auto">
          <a:xfrm>
            <a:off x="20667" y="889779"/>
            <a:ext cx="6408737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88" tIns="32144" rIns="64288" bIns="32144"/>
          <a:lstStyle/>
          <a:p>
            <a:pPr marL="239713" indent="-239713">
              <a:lnSpc>
                <a:spcPts val="2900"/>
              </a:lnSpc>
              <a:spcBef>
                <a:spcPts val="1200"/>
              </a:spcBef>
              <a:spcAft>
                <a:spcPts val="1200"/>
              </a:spcAft>
              <a:buClr>
                <a:srgbClr val="C8CCD4"/>
              </a:buClr>
              <a:buFont typeface="Arial" pitchFamily="34" charset="0"/>
              <a:buChar char="•"/>
              <a:defRPr/>
            </a:pPr>
            <a:r>
              <a:rPr lang="en-US" sz="2600" dirty="0">
                <a:latin typeface="Calibri" pitchFamily="34" charset="0"/>
                <a:cs typeface="+mn-cs"/>
                <a:sym typeface="Arial" pitchFamily="34" charset="0"/>
              </a:rPr>
              <a:t> Over </a:t>
            </a:r>
            <a:r>
              <a:rPr lang="en-US" sz="2600" b="1" dirty="0">
                <a:latin typeface="Calibri" pitchFamily="34" charset="0"/>
                <a:cs typeface="+mn-cs"/>
                <a:sym typeface="Arial" pitchFamily="34" charset="0"/>
              </a:rPr>
              <a:t>500 million</a:t>
            </a:r>
            <a:r>
              <a:rPr lang="en-US" sz="2600" dirty="0">
                <a:latin typeface="Calibri" pitchFamily="34" charset="0"/>
                <a:cs typeface="+mn-cs"/>
                <a:sym typeface="Arial" pitchFamily="34" charset="0"/>
              </a:rPr>
              <a:t> people depend – directly or indirectly – on fisheries and aquaculture for their livelihoods</a:t>
            </a:r>
          </a:p>
          <a:p>
            <a:pPr marL="239713" indent="-239713">
              <a:lnSpc>
                <a:spcPts val="2900"/>
              </a:lnSpc>
              <a:spcBef>
                <a:spcPts val="1200"/>
              </a:spcBef>
              <a:spcAft>
                <a:spcPts val="1200"/>
              </a:spcAft>
              <a:buClr>
                <a:srgbClr val="C8CCD4"/>
              </a:buClr>
              <a:buFont typeface="Arial" pitchFamily="34" charset="0"/>
              <a:buChar char="•"/>
              <a:defRPr/>
            </a:pPr>
            <a:r>
              <a:rPr lang="en-US" sz="2600" dirty="0">
                <a:latin typeface="Calibri" pitchFamily="34" charset="0"/>
                <a:cs typeface="+mn-cs"/>
                <a:sym typeface="Arial" pitchFamily="34" charset="0"/>
              </a:rPr>
              <a:t> Aquatic foods provide essential nutrition for </a:t>
            </a:r>
            <a:r>
              <a:rPr lang="en-US" sz="2600" b="1" dirty="0">
                <a:latin typeface="Calibri" pitchFamily="34" charset="0"/>
                <a:cs typeface="+mn-cs"/>
                <a:sym typeface="Arial" pitchFamily="34" charset="0"/>
              </a:rPr>
              <a:t>3 billion people</a:t>
            </a:r>
            <a:r>
              <a:rPr lang="en-US" sz="2600" dirty="0">
                <a:latin typeface="Calibri" pitchFamily="34" charset="0"/>
                <a:cs typeface="+mn-cs"/>
                <a:sym typeface="Arial" pitchFamily="34" charset="0"/>
              </a:rPr>
              <a:t> and at least 50% of animal protein and minerals to 400 million people in the poorest countries.</a:t>
            </a:r>
          </a:p>
          <a:p>
            <a:pPr marL="239713" indent="-239713">
              <a:lnSpc>
                <a:spcPts val="2900"/>
              </a:lnSpc>
              <a:spcBef>
                <a:spcPts val="1200"/>
              </a:spcBef>
              <a:spcAft>
                <a:spcPts val="1200"/>
              </a:spcAft>
              <a:buClr>
                <a:srgbClr val="C8CCD4"/>
              </a:buClr>
              <a:buFont typeface="Arial" pitchFamily="34" charset="0"/>
              <a:buChar char="•"/>
              <a:defRPr/>
            </a:pPr>
            <a:r>
              <a:rPr lang="en-US" sz="2600" dirty="0">
                <a:latin typeface="Calibri" pitchFamily="34" charset="0"/>
                <a:cs typeface="+mn-cs"/>
                <a:sym typeface="Arial" pitchFamily="34" charset="0"/>
              </a:rPr>
              <a:t>Fish products are among the most </a:t>
            </a:r>
            <a:r>
              <a:rPr lang="en-US" sz="2600" b="1" dirty="0">
                <a:latin typeface="Calibri" pitchFamily="34" charset="0"/>
                <a:cs typeface="+mn-cs"/>
                <a:sym typeface="Arial" pitchFamily="34" charset="0"/>
              </a:rPr>
              <a:t>widely-traded foods</a:t>
            </a:r>
            <a:r>
              <a:rPr lang="en-US" sz="2600" dirty="0">
                <a:latin typeface="Calibri" pitchFamily="34" charset="0"/>
                <a:cs typeface="+mn-cs"/>
                <a:sym typeface="Arial" pitchFamily="34" charset="0"/>
              </a:rPr>
              <a:t>, with more than 37% by volume of world production traded internationally.</a:t>
            </a:r>
          </a:p>
        </p:txBody>
      </p:sp>
      <p:sp>
        <p:nvSpPr>
          <p:cNvPr id="5123" name="Title 3"/>
          <p:cNvSpPr>
            <a:spLocks/>
          </p:cNvSpPr>
          <p:nvPr/>
        </p:nvSpPr>
        <p:spPr bwMode="auto">
          <a:xfrm>
            <a:off x="179512" y="155388"/>
            <a:ext cx="864096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88" tIns="32144" rIns="64288" bIns="32144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0" hangingPunct="0">
              <a:defRPr/>
            </a:pPr>
            <a:r>
              <a:rPr lang="en-US" sz="4000" b="1" spc="-150" dirty="0">
                <a:ln w="6350">
                  <a:noFill/>
                </a:ln>
                <a:latin typeface="+mj-lt"/>
                <a:ea typeface="+mj-ea"/>
                <a:cs typeface="+mj-cs"/>
                <a:sym typeface="Arial Bold" pitchFamily="34" charset="0"/>
              </a:rPr>
              <a:t>What is at stake?</a:t>
            </a:r>
          </a:p>
        </p:txBody>
      </p:sp>
      <p:sp>
        <p:nvSpPr>
          <p:cNvPr id="16389" name="Slide Number Placeholder 6"/>
          <p:cNvSpPr txBox="1">
            <a:spLocks/>
          </p:cNvSpPr>
          <p:nvPr/>
        </p:nvSpPr>
        <p:spPr bwMode="auto">
          <a:xfrm>
            <a:off x="7812088" y="6416675"/>
            <a:ext cx="13319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60808393-DED1-443D-B375-44480B0FEA46}" type="slidenum">
              <a:rPr lang="en-US"/>
              <a:pPr algn="ctr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3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E0CCB-1D0D-4632-8C36-7FE16561C062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Title 3"/>
          <p:cNvSpPr>
            <a:spLocks/>
          </p:cNvSpPr>
          <p:nvPr/>
        </p:nvSpPr>
        <p:spPr bwMode="auto">
          <a:xfrm>
            <a:off x="2177988" y="195454"/>
            <a:ext cx="4788024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88" tIns="32144" rIns="64288" bIns="32144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0" hangingPunct="0">
              <a:defRPr/>
            </a:pPr>
            <a:r>
              <a:rPr lang="en-US" sz="4000" b="1" spc="-150" dirty="0">
                <a:ln w="6350">
                  <a:noFill/>
                </a:ln>
                <a:latin typeface="+mj-lt"/>
                <a:ea typeface="+mj-ea"/>
                <a:cs typeface="+mj-cs"/>
                <a:sym typeface="Arial Bold" pitchFamily="34" charset="0"/>
              </a:rPr>
              <a:t>Drivers of Change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6" y="1173463"/>
            <a:ext cx="8911051" cy="441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4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259434" y="1340768"/>
            <a:ext cx="8712200" cy="43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>
              <a:defRPr/>
            </a:pPr>
            <a:r>
              <a:rPr lang="en-US" sz="3000" b="1" dirty="0">
                <a:latin typeface="Calibri" pitchFamily="34" charset="0"/>
                <a:cs typeface="+mn-cs"/>
                <a:sym typeface="Helvetica" pitchFamily="34" charset="0"/>
              </a:rPr>
              <a:t>Fish trade</a:t>
            </a:r>
          </a:p>
          <a:p>
            <a:pPr marL="180975" indent="-180975">
              <a:lnSpc>
                <a:spcPct val="95000"/>
              </a:lnSpc>
              <a:defRPr/>
            </a:pPr>
            <a:endParaRPr lang="en-US" sz="3000" dirty="0">
              <a:latin typeface="Calibri" pitchFamily="34" charset="0"/>
              <a:cs typeface="+mn-cs"/>
              <a:sym typeface="Helvetica" pitchFamily="34" charset="0"/>
            </a:endParaRPr>
          </a:p>
          <a:p>
            <a:pPr marL="180975" indent="-180975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3000" dirty="0">
                <a:latin typeface="Calibri" pitchFamily="34" charset="0"/>
                <a:cs typeface="+mn-cs"/>
                <a:sym typeface="Helvetica" pitchFamily="34" charset="0"/>
              </a:rPr>
              <a:t>Global trade worth </a:t>
            </a:r>
            <a:br>
              <a:rPr lang="en-US" sz="3000" dirty="0">
                <a:latin typeface="Calibri" pitchFamily="34" charset="0"/>
                <a:cs typeface="+mn-cs"/>
                <a:sym typeface="Helvetica" pitchFamily="34" charset="0"/>
              </a:rPr>
            </a:br>
            <a:r>
              <a:rPr lang="en-US" sz="3000" dirty="0">
                <a:latin typeface="Calibri" pitchFamily="34" charset="0"/>
                <a:cs typeface="+mn-cs"/>
                <a:sym typeface="Helvetica" pitchFamily="34" charset="0"/>
              </a:rPr>
              <a:t>US$ 102 </a:t>
            </a:r>
            <a:r>
              <a:rPr lang="en-US" sz="3000" dirty="0" smtClean="0">
                <a:latin typeface="Calibri" pitchFamily="34" charset="0"/>
                <a:cs typeface="+mn-cs"/>
                <a:sym typeface="Helvetica" pitchFamily="34" charset="0"/>
              </a:rPr>
              <a:t>billion</a:t>
            </a:r>
          </a:p>
          <a:p>
            <a:pPr marL="180975" indent="-180975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sz="3000" dirty="0">
              <a:latin typeface="Calibri" pitchFamily="34" charset="0"/>
              <a:cs typeface="+mn-cs"/>
              <a:sym typeface="Helvetica" pitchFamily="34" charset="0"/>
            </a:endParaRPr>
          </a:p>
          <a:p>
            <a:pPr marL="180975" indent="-180975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3000" dirty="0">
                <a:latin typeface="Calibri" pitchFamily="34" charset="0"/>
                <a:cs typeface="+mn-cs"/>
                <a:sym typeface="Helvetica" pitchFamily="34" charset="0"/>
              </a:rPr>
              <a:t>39% </a:t>
            </a:r>
            <a:r>
              <a:rPr lang="en-US" sz="3000" dirty="0" smtClean="0">
                <a:latin typeface="Calibri" pitchFamily="34" charset="0"/>
                <a:cs typeface="+mn-cs"/>
                <a:sym typeface="Helvetica" pitchFamily="34" charset="0"/>
              </a:rPr>
              <a:t>exported</a:t>
            </a:r>
          </a:p>
          <a:p>
            <a:pPr marL="180975" indent="-180975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sz="3000" dirty="0">
              <a:latin typeface="Calibri" pitchFamily="34" charset="0"/>
              <a:cs typeface="+mn-cs"/>
              <a:sym typeface="Helvetica" pitchFamily="34" charset="0"/>
            </a:endParaRPr>
          </a:p>
          <a:p>
            <a:pPr marL="180975" indent="-180975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3000" dirty="0">
                <a:latin typeface="Calibri" pitchFamily="34" charset="0"/>
                <a:cs typeface="+mn-cs"/>
                <a:sym typeface="Helvetica" pitchFamily="34" charset="0"/>
              </a:rPr>
              <a:t>Developing countries account for 55% world fish exports</a:t>
            </a:r>
          </a:p>
          <a:p>
            <a:pPr marL="180975" indent="-180975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sz="3000" dirty="0">
              <a:latin typeface="Calibri" pitchFamily="34" charset="0"/>
              <a:cs typeface="+mn-cs"/>
              <a:sym typeface="Helvetica" pitchFamily="34" charset="0"/>
            </a:endParaRPr>
          </a:p>
          <a:p>
            <a:pPr marL="180975" indent="-180975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3000" dirty="0">
                <a:latin typeface="Calibri" pitchFamily="34" charset="0"/>
                <a:cs typeface="+mn-cs"/>
                <a:sym typeface="Helvetica" pitchFamily="34" charset="0"/>
              </a:rPr>
              <a:t>China biggest exporter valued over US$ 10 billion</a:t>
            </a:r>
          </a:p>
        </p:txBody>
      </p:sp>
      <p:pic>
        <p:nvPicPr>
          <p:cNvPr id="18434" name="Picture 18" descr="604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>
          <a:xfrm>
            <a:off x="5004048" y="1340768"/>
            <a:ext cx="3848114" cy="2561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9434" y="274638"/>
            <a:ext cx="8568952" cy="92211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spc="-150" dirty="0" smtClean="0"/>
              <a:t>State of World Fisheries &amp; Aquaculture</a:t>
            </a:r>
            <a:br>
              <a:rPr lang="en-US" sz="4000" spc="-150" dirty="0" smtClean="0"/>
            </a:br>
            <a:r>
              <a:rPr lang="en-US" sz="4000" spc="-150" dirty="0" smtClean="0"/>
              <a:t> FAO 2010</a:t>
            </a:r>
            <a:endParaRPr lang="en-GB" sz="4000" spc="-15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65C53-2B41-4D6E-B8D2-C722160B0D32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53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3" descr="Fig-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376575"/>
            <a:ext cx="9144000" cy="5481426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2813" y="6416675"/>
            <a:ext cx="611187" cy="441325"/>
          </a:xfrm>
        </p:spPr>
        <p:txBody>
          <a:bodyPr/>
          <a:lstStyle/>
          <a:p>
            <a:pPr algn="ctr">
              <a:defRPr/>
            </a:pPr>
            <a:fld id="{1F56290D-8263-4628-AB5C-E3B0E9964FB2}" type="slidenum">
              <a:rPr lang="en-US" smtClean="0"/>
              <a:pPr algn="ctr">
                <a:defRPr/>
              </a:pPr>
              <a:t>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260648"/>
            <a:ext cx="9252520" cy="92211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spc="-150" dirty="0" smtClean="0"/>
              <a:t>State of World Fisheries &amp; Aquaculture</a:t>
            </a:r>
            <a:br>
              <a:rPr lang="en-US" sz="4000" spc="-150" dirty="0" smtClean="0"/>
            </a:br>
            <a:r>
              <a:rPr lang="en-US" sz="4000" spc="-150" dirty="0" smtClean="0"/>
              <a:t>FAO 2010</a:t>
            </a:r>
            <a:endParaRPr lang="en-GB" sz="4000" spc="-150" dirty="0"/>
          </a:p>
        </p:txBody>
      </p:sp>
    </p:spTree>
    <p:extLst>
      <p:ext uri="{BB962C8B-B14F-4D97-AF65-F5344CB8AC3E}">
        <p14:creationId xmlns:p14="http://schemas.microsoft.com/office/powerpoint/2010/main" val="135965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07" y="332656"/>
            <a:ext cx="9165391" cy="5114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66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FAO-CITES MoU (2006)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569325" cy="4895850"/>
          </a:xfrm>
        </p:spPr>
        <p:txBody>
          <a:bodyPr/>
          <a:lstStyle/>
          <a:p>
            <a:pPr>
              <a:lnSpc>
                <a:spcPts val="3400"/>
              </a:lnSpc>
              <a:spcBef>
                <a:spcPts val="1800"/>
              </a:spcBef>
              <a:buClrTx/>
              <a:buSzPct val="100000"/>
              <a:buFont typeface="Arial" pitchFamily="34" charset="0"/>
              <a:buChar char="•"/>
            </a:pPr>
            <a:r>
              <a:rPr lang="en-GB" sz="3200" dirty="0" smtClean="0"/>
              <a:t>... communicate and exchange information ...</a:t>
            </a:r>
          </a:p>
          <a:p>
            <a:pPr>
              <a:lnSpc>
                <a:spcPts val="3400"/>
              </a:lnSpc>
              <a:spcBef>
                <a:spcPts val="1800"/>
              </a:spcBef>
              <a:buClrTx/>
              <a:buSzPct val="100000"/>
              <a:buFont typeface="Arial" pitchFamily="34" charset="0"/>
              <a:buChar char="•"/>
            </a:pPr>
            <a:r>
              <a:rPr lang="en-GB" sz="3200" dirty="0" smtClean="0"/>
              <a:t>cooperate ... to facilitate capacity building in developing countries ...</a:t>
            </a:r>
          </a:p>
          <a:p>
            <a:pPr>
              <a:lnSpc>
                <a:spcPts val="3400"/>
              </a:lnSpc>
              <a:spcBef>
                <a:spcPts val="1800"/>
              </a:spcBef>
              <a:buClrTx/>
              <a:buSzPct val="100000"/>
              <a:buFont typeface="Arial" pitchFamily="34" charset="0"/>
              <a:buChar char="•"/>
            </a:pPr>
            <a:r>
              <a:rPr lang="en-GB" sz="3200" dirty="0" smtClean="0"/>
              <a:t>FAO ... provide advice to CITES on ... the CITES listing criteria</a:t>
            </a:r>
          </a:p>
          <a:p>
            <a:pPr>
              <a:lnSpc>
                <a:spcPts val="3400"/>
              </a:lnSpc>
              <a:spcBef>
                <a:spcPts val="1800"/>
              </a:spcBef>
              <a:buClrTx/>
              <a:buSzPct val="100000"/>
              <a:buFont typeface="Arial" pitchFamily="34" charset="0"/>
              <a:buChar char="•"/>
            </a:pPr>
            <a:r>
              <a:rPr lang="en-GB" sz="3200" dirty="0" smtClean="0"/>
              <a:t>ensure adequate consultations in the scientific and technical evaluation of proposals ... based on the criteria agreed by the Parties to CITES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596A7-8AC4-41FF-A315-E86DE8B96C1C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76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freshfromqatar.marvivablog.com/files/2010/03/PN2010031301000799_-_-_CI000318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123728" y="404664"/>
            <a:ext cx="4824214" cy="321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1035" y="3646834"/>
            <a:ext cx="8229600" cy="2664296"/>
          </a:xfrm>
          <a:noFill/>
        </p:spPr>
        <p:txBody>
          <a:bodyPr>
            <a:sp3d prstMaterial="softEdge"/>
          </a:bodyPr>
          <a:lstStyle/>
          <a:p>
            <a:pPr>
              <a:defRPr/>
            </a:pPr>
            <a:r>
              <a:rPr lang="en-US" sz="3600" b="0" dirty="0" smtClean="0">
                <a:solidFill>
                  <a:schemeClr val="tx1"/>
                </a:solidFill>
                <a:latin typeface="+mn-lt"/>
              </a:rPr>
              <a:t>Are countries missing opportunities to use a potentially useful tool for fisheries management because of differences of opinion and polarization?</a:t>
            </a:r>
            <a:endParaRPr lang="en-US" sz="36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F066DC-A5C9-4E2F-9DEF-E2DDA4DC354E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1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http://www.my-world-travelguides.com/pics/fishing-boat-port-of-casablanca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569267" y="2060848"/>
            <a:ext cx="4437208" cy="295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Way forward for effective application of CITES for fisheries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42418" y="1628800"/>
            <a:ext cx="4392613" cy="4564063"/>
          </a:xfrm>
          <a:noFill/>
        </p:spPr>
        <p:txBody>
          <a:bodyPr/>
          <a:lstStyle/>
          <a:p>
            <a:pPr marL="179388" indent="0">
              <a:buFont typeface="Wingdings 2" pitchFamily="18" charset="2"/>
              <a:buNone/>
              <a:defRPr/>
            </a:pPr>
            <a:r>
              <a:rPr lang="en-US" sz="3200" kern="1300" dirty="0" smtClean="0"/>
              <a:t>It is essential for national and regional fisheries agencies and CITES authorities to work more closely together, capacity-building in both groups will often be required. </a:t>
            </a:r>
          </a:p>
          <a:p>
            <a:pPr>
              <a:defRPr/>
            </a:pPr>
            <a:endParaRPr lang="en-US" sz="4000" b="1" kern="1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3F1D7-5095-4D07-8959-53874B9772EB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87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9631</TotalTime>
  <Words>741</Words>
  <Application>Microsoft Office PowerPoint</Application>
  <PresentationFormat>On-screen Show (4:3)</PresentationFormat>
  <Paragraphs>78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FAO, CITES, fisheries and aquaculture</vt:lpstr>
      <vt:lpstr>PowerPoint Presentation</vt:lpstr>
      <vt:lpstr>PowerPoint Presentation</vt:lpstr>
      <vt:lpstr>State of World Fisheries &amp; Aquaculture  FAO 2010</vt:lpstr>
      <vt:lpstr>State of World Fisheries &amp; Aquaculture FAO 2010</vt:lpstr>
      <vt:lpstr>PowerPoint Presentation</vt:lpstr>
      <vt:lpstr>FAO-CITES MoU (2006)</vt:lpstr>
      <vt:lpstr>Are countries missing opportunities to use a potentially useful tool for fisheries management because of differences of opinion and polarization?</vt:lpstr>
      <vt:lpstr>Way forward for effective application of CITES for fisheries</vt:lpstr>
      <vt:lpstr>PowerPoint Presentation</vt:lpstr>
      <vt:lpstr>What CITES Secretariat is doing</vt:lpstr>
      <vt:lpstr>What CITES Secretariat is doing: Regional/national capacity-building</vt:lpstr>
      <vt:lpstr>Thank you for your attention!  CITES and FAO working for legal, sustainable and traceable international trade in sharks and manta rays, supported by the European Union    </vt:lpstr>
    </vt:vector>
  </TitlesOfParts>
  <Company>United Nations Office at Geneva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Shark Species and Manta Rays</dc:title>
  <dc:creator>SCHLINGEMANN</dc:creator>
  <cp:lastModifiedBy>Marcos Silva</cp:lastModifiedBy>
  <cp:revision>170</cp:revision>
  <cp:lastPrinted>2013-10-23T06:07:01Z</cp:lastPrinted>
  <dcterms:created xsi:type="dcterms:W3CDTF">2013-09-27T13:34:19Z</dcterms:created>
  <dcterms:modified xsi:type="dcterms:W3CDTF">2014-01-16T10:21:29Z</dcterms:modified>
</cp:coreProperties>
</file>