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358" r:id="rId3"/>
    <p:sldId id="264" r:id="rId4"/>
    <p:sldId id="266" r:id="rId5"/>
    <p:sldId id="270" r:id="rId6"/>
    <p:sldId id="269" r:id="rId7"/>
    <p:sldId id="272" r:id="rId8"/>
    <p:sldId id="316" r:id="rId9"/>
    <p:sldId id="364" r:id="rId10"/>
    <p:sldId id="365" r:id="rId11"/>
    <p:sldId id="366" r:id="rId12"/>
    <p:sldId id="367" r:id="rId13"/>
    <p:sldId id="368" r:id="rId14"/>
    <p:sldId id="359" r:id="rId15"/>
    <p:sldId id="276" r:id="rId16"/>
    <p:sldId id="315" r:id="rId17"/>
    <p:sldId id="282" r:id="rId18"/>
    <p:sldId id="277" r:id="rId19"/>
    <p:sldId id="363"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6600CC"/>
    <a:srgbClr val="000066"/>
    <a:srgbClr val="00FFFF"/>
    <a:srgbClr val="660066"/>
    <a:srgbClr val="0000CC"/>
    <a:srgbClr val="333300"/>
    <a:srgbClr val="0033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989" autoAdjust="0"/>
    <p:restoredTop sz="93529" autoAdjust="0"/>
  </p:normalViewPr>
  <p:slideViewPr>
    <p:cSldViewPr>
      <p:cViewPr>
        <p:scale>
          <a:sx n="70" d="100"/>
          <a:sy n="70" d="100"/>
        </p:scale>
        <p:origin x="-894" y="-7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3" d="100"/>
          <a:sy n="73" d="100"/>
        </p:scale>
        <p:origin x="-2148"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B79BF3A-010F-4302-927A-F74C4E643A62}" type="datetimeFigureOut">
              <a:rPr lang="en-GB" smtClean="0"/>
              <a:t>16/01/2014</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4B22527-3878-413F-81E7-2AE45B4BA61D}" type="slidenum">
              <a:rPr lang="en-GB" smtClean="0"/>
              <a:t>‹#›</a:t>
            </a:fld>
            <a:endParaRPr lang="en-GB"/>
          </a:p>
        </p:txBody>
      </p:sp>
    </p:spTree>
    <p:extLst>
      <p:ext uri="{BB962C8B-B14F-4D97-AF65-F5344CB8AC3E}">
        <p14:creationId xmlns:p14="http://schemas.microsoft.com/office/powerpoint/2010/main" val="1347744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1620F67-519F-4249-8A26-8DEF34A80D0C}" type="datetimeFigureOut">
              <a:rPr lang="en-GB" smtClean="0"/>
              <a:t>16/01/2014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6C54DDB-FBB2-41CD-AEDD-D6EA4BA1FB6C}" type="slidenum">
              <a:rPr lang="en-GB" smtClean="0"/>
              <a:t>‹#›</a:t>
            </a:fld>
            <a:endParaRPr lang="en-GB"/>
          </a:p>
        </p:txBody>
      </p:sp>
    </p:spTree>
    <p:extLst>
      <p:ext uri="{BB962C8B-B14F-4D97-AF65-F5344CB8AC3E}">
        <p14:creationId xmlns:p14="http://schemas.microsoft.com/office/powerpoint/2010/main" val="1441123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t>1</a:t>
            </a:fld>
            <a:endParaRPr lang="en-GB" dirty="0"/>
          </a:p>
        </p:txBody>
      </p:sp>
    </p:spTree>
    <p:extLst>
      <p:ext uri="{BB962C8B-B14F-4D97-AF65-F5344CB8AC3E}">
        <p14:creationId xmlns:p14="http://schemas.microsoft.com/office/powerpoint/2010/main" val="317231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altLang="en-US" sz="2000" dirty="0" smtClean="0"/>
              <a:t>For any</a:t>
            </a:r>
            <a:r>
              <a:rPr lang="en-GB" altLang="en-US" sz="2000" baseline="0" dirty="0" smtClean="0"/>
              <a:t> species </a:t>
            </a:r>
            <a:r>
              <a:rPr lang="en-GB" altLang="en-US" sz="2000" dirty="0" smtClean="0"/>
              <a:t>to be considered for listing </a:t>
            </a:r>
            <a:r>
              <a:rPr lang="en-GB" altLang="en-US" sz="2000" baseline="0" dirty="0" smtClean="0"/>
              <a:t>under CITEs Appendices, biological and trade criteria must be met – these criteria are applied for the new listing of sharks and manta rays as well.</a:t>
            </a:r>
          </a:p>
          <a:p>
            <a:pPr algn="l"/>
            <a:endParaRPr lang="en-GB" altLang="en-US" sz="2000" dirty="0" smtClean="0"/>
          </a:p>
          <a:p>
            <a:pPr algn="l"/>
            <a:r>
              <a:rPr lang="en-GB" altLang="en-US" sz="2000" dirty="0" smtClean="0"/>
              <a:t>For the sharks and manta rays, these</a:t>
            </a:r>
            <a:r>
              <a:rPr lang="en-GB" altLang="en-US" sz="2000" baseline="0" dirty="0" smtClean="0"/>
              <a:t> factors were considered:</a:t>
            </a:r>
          </a:p>
          <a:p>
            <a:pPr algn="l"/>
            <a:endParaRPr lang="en-GB" altLang="en-US" sz="2000" dirty="0" smtClean="0"/>
          </a:p>
          <a:p>
            <a:pPr algn="l"/>
            <a:r>
              <a:rPr lang="en-GB" altLang="en-US" sz="2000" dirty="0" smtClean="0"/>
              <a:t>Biological criteria: </a:t>
            </a:r>
            <a:r>
              <a:rPr lang="en-US" altLang="en-US" sz="1200" dirty="0" smtClean="0">
                <a:solidFill>
                  <a:schemeClr val="bg1"/>
                </a:solidFill>
              </a:rPr>
              <a:t>L</a:t>
            </a:r>
            <a:r>
              <a:rPr lang="en-US" dirty="0" smtClean="0">
                <a:solidFill>
                  <a:schemeClr val="bg1"/>
                </a:solidFill>
              </a:rPr>
              <a:t>ow productivity (slow-growing, small number of pups), behavioral vulnerability to harvesting</a:t>
            </a:r>
          </a:p>
          <a:p>
            <a:pPr algn="l"/>
            <a:endParaRPr lang="en-GB" dirty="0" smtClean="0">
              <a:solidFill>
                <a:schemeClr val="bg1"/>
              </a:solidFill>
            </a:endParaRPr>
          </a:p>
          <a:p>
            <a:pPr algn="l"/>
            <a:r>
              <a:rPr lang="en-GB" altLang="en-US" sz="2000" dirty="0" smtClean="0">
                <a:solidFill>
                  <a:schemeClr val="bg1"/>
                </a:solidFill>
              </a:rPr>
              <a:t>Trade</a:t>
            </a:r>
            <a:r>
              <a:rPr lang="en-GB" altLang="en-US" sz="2000" baseline="0" dirty="0" smtClean="0">
                <a:solidFill>
                  <a:schemeClr val="bg1"/>
                </a:solidFill>
              </a:rPr>
              <a:t> criteria: </a:t>
            </a:r>
            <a:r>
              <a:rPr lang="en-GB" sz="2000" dirty="0" smtClean="0"/>
              <a:t>historic population declines related to international trade in fins, meat and </a:t>
            </a:r>
            <a:r>
              <a:rPr lang="en-GB" sz="2000" dirty="0" err="1" smtClean="0"/>
              <a:t>bycatch</a:t>
            </a:r>
            <a:endParaRPr lang="en-GB" altLang="en-US" sz="2000" dirty="0" smtClean="0"/>
          </a:p>
          <a:p>
            <a:pPr lvl="1"/>
            <a:endParaRPr lang="en-GB" altLang="en-US" sz="2000" dirty="0" smtClean="0"/>
          </a:p>
          <a:p>
            <a:pPr lvl="1"/>
            <a:endParaRPr lang="en-GB" altLang="en-US" sz="2000" dirty="0" smtClean="0"/>
          </a:p>
          <a:p>
            <a:pPr lvl="0"/>
            <a:r>
              <a:rPr lang="en-GB" altLang="en-US" sz="2000" dirty="0" smtClean="0"/>
              <a:t>Furthermore Great and Smooth hammerhead sharks</a:t>
            </a:r>
            <a:r>
              <a:rPr lang="en-GB" altLang="en-US" sz="2000" baseline="0" dirty="0" smtClean="0"/>
              <a:t> were</a:t>
            </a:r>
            <a:r>
              <a:rPr lang="en-GB" altLang="en-US" sz="2000" dirty="0" smtClean="0"/>
              <a:t> included because they</a:t>
            </a:r>
            <a:r>
              <a:rPr lang="en-GB" altLang="en-US" sz="2000" baseline="0" dirty="0" smtClean="0"/>
              <a:t> met a particular trade criteria, in that </a:t>
            </a:r>
            <a:r>
              <a:rPr lang="en-GB" altLang="en-US" sz="2000" dirty="0" smtClean="0"/>
              <a:t>specimens in their trade resemble those of the Scalloped hammerhead sharks, </a:t>
            </a:r>
            <a:r>
              <a:rPr lang="en-GB" sz="2000" dirty="0" smtClean="0"/>
              <a:t>to such an extent that enforcement officers are unlikely to be able to distinguish them.</a:t>
            </a:r>
            <a:endParaRPr lang="en-GB" altLang="en-US" sz="2000" dirty="0" smtClean="0"/>
          </a:p>
          <a:p>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t>11</a:t>
            </a:fld>
            <a:endParaRPr lang="en-GB"/>
          </a:p>
        </p:txBody>
      </p:sp>
    </p:spTree>
    <p:extLst>
      <p:ext uri="{BB962C8B-B14F-4D97-AF65-F5344CB8AC3E}">
        <p14:creationId xmlns:p14="http://schemas.microsoft.com/office/powerpoint/2010/main" val="7027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 before, at</a:t>
            </a:r>
            <a:r>
              <a:rPr lang="en-US" baseline="0" dirty="0" smtClean="0"/>
              <a:t> CoP16 Parties decided to delay the entry into effect of the listings of sharks and manta rays until 14 September 2014.  This means that </a:t>
            </a:r>
            <a:r>
              <a:rPr lang="en-GB" baseline="0" dirty="0" smtClean="0"/>
              <a:t>c</a:t>
            </a:r>
            <a:r>
              <a:rPr lang="en-GB" dirty="0" smtClean="0"/>
              <a:t>ountries wishing to export,</a:t>
            </a:r>
            <a:r>
              <a:rPr lang="en-GB" baseline="0" dirty="0" smtClean="0"/>
              <a:t> re-export </a:t>
            </a:r>
            <a:r>
              <a:rPr lang="en-GB" dirty="0" smtClean="0"/>
              <a:t>or import specimens of the recently CITES-listed sharks and rays </a:t>
            </a:r>
            <a:r>
              <a:rPr lang="en-GB" b="1" dirty="0" smtClean="0"/>
              <a:t>after 14</a:t>
            </a:r>
            <a:r>
              <a:rPr lang="en-GB" b="1" baseline="30000" dirty="0" smtClean="0"/>
              <a:t>th</a:t>
            </a:r>
            <a:r>
              <a:rPr lang="en-GB" b="1" dirty="0" smtClean="0"/>
              <a:t> September 2014 </a:t>
            </a:r>
            <a:r>
              <a:rPr lang="en-GB" dirty="0" smtClean="0"/>
              <a:t>have to meet certain requirements</a:t>
            </a:r>
            <a:r>
              <a:rPr lang="en-GB" baseline="0" dirty="0" smtClean="0"/>
              <a:t> in order to comply with CITES requirements. </a:t>
            </a:r>
          </a:p>
          <a:p>
            <a:endParaRPr lang="en-GB" baseline="0" dirty="0" smtClean="0"/>
          </a:p>
          <a:p>
            <a:r>
              <a:rPr lang="en-GB" baseline="0" dirty="0" smtClean="0"/>
              <a:t>Let us look at what they might be.</a:t>
            </a:r>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t>12</a:t>
            </a:fld>
            <a:endParaRPr lang="en-GB"/>
          </a:p>
        </p:txBody>
      </p:sp>
    </p:spTree>
    <p:extLst>
      <p:ext uri="{BB962C8B-B14F-4D97-AF65-F5344CB8AC3E}">
        <p14:creationId xmlns:p14="http://schemas.microsoft.com/office/powerpoint/2010/main" val="481771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requirements</a:t>
            </a:r>
            <a:r>
              <a:rPr lang="en-US" baseline="0" dirty="0" smtClean="0"/>
              <a:t> of CITES implementation can be divided into the three main objectives of CITES:  ensuring legality, sustainability, and traceability.  Under each of them, there are a number of processes and tools that could be considered by countries.</a:t>
            </a:r>
          </a:p>
        </p:txBody>
      </p:sp>
      <p:sp>
        <p:nvSpPr>
          <p:cNvPr id="4" name="Slide Number Placeholder 3"/>
          <p:cNvSpPr>
            <a:spLocks noGrp="1"/>
          </p:cNvSpPr>
          <p:nvPr>
            <p:ph type="sldNum" sz="quarter" idx="10"/>
          </p:nvPr>
        </p:nvSpPr>
        <p:spPr/>
        <p:txBody>
          <a:bodyPr/>
          <a:lstStyle/>
          <a:p>
            <a:fld id="{46C54DDB-FBB2-41CD-AEDD-D6EA4BA1FB6C}" type="slidenum">
              <a:rPr lang="en-GB" smtClean="0"/>
              <a:t>13</a:t>
            </a:fld>
            <a:endParaRPr lang="en-GB"/>
          </a:p>
        </p:txBody>
      </p:sp>
    </p:spTree>
    <p:extLst>
      <p:ext uri="{BB962C8B-B14F-4D97-AF65-F5344CB8AC3E}">
        <p14:creationId xmlns:p14="http://schemas.microsoft.com/office/powerpoint/2010/main" val="2534547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ln w="18415" cmpd="sng">
                  <a:noFill/>
                  <a:prstDash val="solid"/>
                </a:ln>
              </a:rPr>
              <a:t>CITES regulates export, re-export, import and introduction from the sea of live and dead animals and plants, their parts and derivatives (listed species only) through a system of permits and certificates </a:t>
            </a:r>
          </a:p>
          <a:p>
            <a:pPr marL="171450" indent="-171450">
              <a:buFont typeface="Arial" pitchFamily="34" charset="0"/>
              <a:buChar char="•"/>
            </a:pPr>
            <a:endParaRPr lang="en-US" dirty="0" smtClean="0">
              <a:ln w="18415" cmpd="sng">
                <a:noFill/>
                <a:prstDash val="solid"/>
              </a:ln>
            </a:endParaRPr>
          </a:p>
          <a:p>
            <a:pPr marL="171450" indent="-171450">
              <a:buFont typeface="Arial" pitchFamily="34" charset="0"/>
              <a:buChar char="•"/>
            </a:pPr>
            <a:r>
              <a:rPr lang="en-US" dirty="0" smtClean="0">
                <a:ln w="18415" cmpd="sng">
                  <a:noFill/>
                  <a:prstDash val="solid"/>
                </a:ln>
              </a:rPr>
              <a:t>These permits or certificates may only be issued if certain conditions are met, The documents must be presented when leaving or entering a country.</a:t>
            </a:r>
          </a:p>
          <a:p>
            <a:pPr marL="171450" indent="-171450">
              <a:buFont typeface="Arial" pitchFamily="34" charset="0"/>
              <a:buChar char="•"/>
            </a:pPr>
            <a:endParaRPr lang="en-US" dirty="0" smtClean="0">
              <a:ln w="18415" cmpd="sng">
                <a:noFill/>
                <a:prstDash val="solid"/>
              </a:ln>
            </a:endParaRPr>
          </a:p>
          <a:p>
            <a:pPr marL="171450" indent="-171450">
              <a:buFont typeface="Arial" pitchFamily="34" charset="0"/>
              <a:buChar char="•"/>
            </a:pPr>
            <a:r>
              <a:rPr lang="en-US" dirty="0" smtClean="0">
                <a:ln w="18415" cmpd="sng">
                  <a:noFill/>
                  <a:prstDash val="solid"/>
                </a:ln>
              </a:rPr>
              <a:t>For Appendix I and II species, the most important conditions are </a:t>
            </a:r>
          </a:p>
          <a:p>
            <a:pPr marL="628650" lvl="1" indent="-171450">
              <a:buFont typeface="Arial" pitchFamily="34" charset="0"/>
              <a:buChar char="•"/>
            </a:pPr>
            <a:r>
              <a:rPr lang="en-US" dirty="0" smtClean="0">
                <a:ln w="18415" cmpd="sng">
                  <a:noFill/>
                  <a:prstDash val="solid"/>
                </a:ln>
              </a:rPr>
              <a:t>legal acquisition and </a:t>
            </a:r>
          </a:p>
          <a:p>
            <a:pPr marL="628650" lvl="1" indent="-171450">
              <a:buFont typeface="Arial" pitchFamily="34" charset="0"/>
              <a:buChar char="•"/>
            </a:pPr>
            <a:r>
              <a:rPr lang="en-US" dirty="0" smtClean="0">
                <a:ln w="18415" cmpd="sng">
                  <a:noFill/>
                  <a:prstDash val="solid"/>
                </a:ln>
              </a:rPr>
              <a:t>that international trade must not be detrimental to the survival of </a:t>
            </a:r>
            <a:r>
              <a:rPr lang="en-US" smtClean="0">
                <a:ln w="18415" cmpd="sng">
                  <a:noFill/>
                  <a:prstDash val="solid"/>
                </a:ln>
              </a:rPr>
              <a:t>the species</a:t>
            </a:r>
            <a:endParaRPr lang="en-GB" dirty="0"/>
          </a:p>
        </p:txBody>
      </p:sp>
      <p:sp>
        <p:nvSpPr>
          <p:cNvPr id="4" name="Slide Number Placeholder 3"/>
          <p:cNvSpPr>
            <a:spLocks noGrp="1"/>
          </p:cNvSpPr>
          <p:nvPr>
            <p:ph type="sldNum" sz="quarter" idx="10"/>
          </p:nvPr>
        </p:nvSpPr>
        <p:spPr/>
        <p:txBody>
          <a:bodyPr/>
          <a:lstStyle/>
          <a:p>
            <a:fld id="{46C54DDB-FBB2-41CD-AEDD-D6EA4BA1FB6C}" type="slidenum">
              <a:rPr lang="en-GB" smtClean="0"/>
              <a:t>15</a:t>
            </a:fld>
            <a:endParaRPr lang="en-GB"/>
          </a:p>
        </p:txBody>
      </p:sp>
    </p:spTree>
    <p:extLst>
      <p:ext uri="{BB962C8B-B14F-4D97-AF65-F5344CB8AC3E}">
        <p14:creationId xmlns:p14="http://schemas.microsoft.com/office/powerpoint/2010/main" val="144229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CITES permits and certificated commonly provide the following information.</a:t>
            </a:r>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t>16</a:t>
            </a:fld>
            <a:endParaRPr lang="en-GB"/>
          </a:p>
        </p:txBody>
      </p:sp>
    </p:spTree>
    <p:extLst>
      <p:ext uri="{BB962C8B-B14F-4D97-AF65-F5344CB8AC3E}">
        <p14:creationId xmlns:p14="http://schemas.microsoft.com/office/powerpoint/2010/main" val="3228645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dirty="0" smtClean="0">
                <a:ln w="18415" cmpd="sng">
                  <a:noFill/>
                  <a:prstDash val="solid"/>
                </a:ln>
              </a:rPr>
              <a:t>Where export or re-export is to, or import is from, a non-Party, comparable documentation issued by the competent authorities which substantially conforms with CITES requirements for permits and certificates may be accepted</a:t>
            </a:r>
          </a:p>
          <a:p>
            <a:pPr marL="171450" indent="-171450">
              <a:buFont typeface="Arial" pitchFamily="34" charset="0"/>
              <a:buChar char="•"/>
            </a:pPr>
            <a:endParaRPr lang="en-US" sz="1200" dirty="0" smtClean="0">
              <a:ln w="18415" cmpd="sng">
                <a:noFill/>
                <a:prstDash val="solid"/>
              </a:ln>
            </a:endParaRPr>
          </a:p>
          <a:p>
            <a:pPr marL="171450" indent="-171450">
              <a:buFont typeface="Arial" pitchFamily="34" charset="0"/>
              <a:buChar char="•"/>
            </a:pPr>
            <a:r>
              <a:rPr lang="en-US" sz="1200" dirty="0" smtClean="0">
                <a:ln w="18415" cmpd="sng">
                  <a:noFill/>
                  <a:prstDash val="solid"/>
                </a:ln>
              </a:rPr>
              <a:t>Parties accept documentation from States not party to the Convention only if the details of the competent authorities and scientific institutions of such States are included in the online CITES Directory</a:t>
            </a:r>
          </a:p>
          <a:p>
            <a:pPr marL="171450" indent="-171450">
              <a:buFont typeface="Arial" pitchFamily="34" charset="0"/>
              <a:buChar char="•"/>
            </a:pPr>
            <a:endParaRPr lang="en-US" sz="1200" dirty="0" smtClean="0">
              <a:ln w="18415" cmpd="sng">
                <a:noFill/>
                <a:prstDash val="solid"/>
              </a:ln>
            </a:endParaRPr>
          </a:p>
          <a:p>
            <a:pPr marL="171450" indent="-171450">
              <a:buFont typeface="Arial" pitchFamily="34" charset="0"/>
              <a:buChar char="•"/>
            </a:pPr>
            <a:r>
              <a:rPr lang="en-US" sz="1200" dirty="0" smtClean="0">
                <a:ln w="18415" cmpd="sng">
                  <a:noFill/>
                  <a:prstDash val="solid"/>
                </a:ln>
              </a:rPr>
              <a:t>This also applies to specimens in transit destined for or coming from non-Parties</a:t>
            </a:r>
          </a:p>
          <a:p>
            <a:endParaRPr lang="en-GB" dirty="0"/>
          </a:p>
        </p:txBody>
      </p:sp>
      <p:sp>
        <p:nvSpPr>
          <p:cNvPr id="4" name="Slide Number Placeholder 3"/>
          <p:cNvSpPr>
            <a:spLocks noGrp="1"/>
          </p:cNvSpPr>
          <p:nvPr>
            <p:ph type="sldNum" sz="quarter" idx="10"/>
          </p:nvPr>
        </p:nvSpPr>
        <p:spPr/>
        <p:txBody>
          <a:bodyPr/>
          <a:lstStyle/>
          <a:p>
            <a:fld id="{46C54DDB-FBB2-41CD-AEDD-D6EA4BA1FB6C}" type="slidenum">
              <a:rPr lang="en-GB" smtClean="0"/>
              <a:t>17</a:t>
            </a:fld>
            <a:endParaRPr lang="en-GB"/>
          </a:p>
        </p:txBody>
      </p:sp>
    </p:spTree>
    <p:extLst>
      <p:ext uri="{BB962C8B-B14F-4D97-AF65-F5344CB8AC3E}">
        <p14:creationId xmlns:p14="http://schemas.microsoft.com/office/powerpoint/2010/main" val="795654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a:t>
            </a:r>
            <a:r>
              <a:rPr lang="en-US" baseline="0" dirty="0" smtClean="0"/>
              <a:t> successful CITES implementation, collaboration and cooperation among different stakeholders at the national level is essential.  These are some of the sectors where CITES stakeholders may be present.  </a:t>
            </a:r>
          </a:p>
          <a:p>
            <a:r>
              <a:rPr lang="en-US" baseline="0" dirty="0" smtClean="0"/>
              <a:t>Close cooperation with the CITES Authorities with these other sectors would be vital.</a:t>
            </a:r>
          </a:p>
        </p:txBody>
      </p:sp>
      <p:sp>
        <p:nvSpPr>
          <p:cNvPr id="4" name="Slide Number Placeholder 3"/>
          <p:cNvSpPr>
            <a:spLocks noGrp="1"/>
          </p:cNvSpPr>
          <p:nvPr>
            <p:ph type="sldNum" sz="quarter" idx="10"/>
          </p:nvPr>
        </p:nvSpPr>
        <p:spPr/>
        <p:txBody>
          <a:bodyPr/>
          <a:lstStyle/>
          <a:p>
            <a:fld id="{46C54DDB-FBB2-41CD-AEDD-D6EA4BA1FB6C}" type="slidenum">
              <a:rPr lang="en-GB" smtClean="0"/>
              <a:t>18</a:t>
            </a:fld>
            <a:endParaRPr lang="en-GB"/>
          </a:p>
        </p:txBody>
      </p:sp>
    </p:spTree>
    <p:extLst>
      <p:ext uri="{BB962C8B-B14F-4D97-AF65-F5344CB8AC3E}">
        <p14:creationId xmlns:p14="http://schemas.microsoft.com/office/powerpoint/2010/main" val="2618751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let’s look at how </a:t>
            </a:r>
            <a:r>
              <a:rPr lang="en-US" noProof="0" dirty="0" smtClean="0"/>
              <a:t>CITES is regulated. Species regulated under CITES are divided amongst 3 Appendices.</a:t>
            </a:r>
          </a:p>
          <a:p>
            <a:endParaRPr lang="en-US" noProof="0" dirty="0"/>
          </a:p>
        </p:txBody>
      </p:sp>
      <p:sp>
        <p:nvSpPr>
          <p:cNvPr id="4" name="Slide Number Placeholder 3"/>
          <p:cNvSpPr>
            <a:spLocks noGrp="1"/>
          </p:cNvSpPr>
          <p:nvPr>
            <p:ph type="sldNum" sz="quarter" idx="10"/>
          </p:nvPr>
        </p:nvSpPr>
        <p:spPr/>
        <p:txBody>
          <a:bodyPr/>
          <a:lstStyle/>
          <a:p>
            <a:fld id="{46C54DDB-FBB2-41CD-AEDD-D6EA4BA1FB6C}" type="slidenum">
              <a:rPr lang="en-GB" smtClean="0"/>
              <a:t>3</a:t>
            </a:fld>
            <a:endParaRPr lang="en-GB"/>
          </a:p>
        </p:txBody>
      </p:sp>
    </p:spTree>
    <p:extLst>
      <p:ext uri="{BB962C8B-B14F-4D97-AF65-F5344CB8AC3E}">
        <p14:creationId xmlns:p14="http://schemas.microsoft.com/office/powerpoint/2010/main" val="3029714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smtClean="0"/>
              <a:t>CITES Appendix I includes </a:t>
            </a:r>
            <a:r>
              <a:rPr lang="en-US" sz="1200" noProof="0" dirty="0" smtClean="0"/>
              <a:t>species threatened with extinction, which are or may be affected by trade. </a:t>
            </a:r>
          </a:p>
          <a:p>
            <a:pPr marL="171450" indent="-171450">
              <a:buFont typeface="Arial" panose="020B0604020202020204" pitchFamily="34" charset="0"/>
              <a:buChar char="•"/>
            </a:pPr>
            <a:r>
              <a:rPr lang="en-US" sz="1200" noProof="0" dirty="0" smtClean="0"/>
              <a:t>For these species, international commercial trade in wild specimens is generally prohibited. As mentioned</a:t>
            </a:r>
            <a:r>
              <a:rPr lang="en-US" sz="1200" baseline="0" noProof="0" dirty="0" smtClean="0"/>
              <a:t> earlier, such species constitute </a:t>
            </a:r>
            <a:r>
              <a:rPr lang="en-US" sz="1400" b="1" noProof="0" dirty="0" smtClean="0">
                <a:ln w="18415" cmpd="sng">
                  <a:noFill/>
                  <a:prstDash val="solid"/>
                </a:ln>
                <a:solidFill>
                  <a:srgbClr val="C00000"/>
                </a:solidFill>
              </a:rPr>
              <a:t>3%</a:t>
            </a:r>
            <a:r>
              <a:rPr lang="en-US" sz="1400" noProof="0" dirty="0" smtClean="0">
                <a:ln w="18415" cmpd="sng">
                  <a:noFill/>
                  <a:prstDash val="solid"/>
                </a:ln>
              </a:rPr>
              <a:t> of all listings.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noProof="0" dirty="0" smtClean="0">
                <a:ln w="18415" cmpd="sng">
                  <a:noFill/>
                  <a:prstDash val="solid"/>
                </a:ln>
              </a:rPr>
              <a:t>In order to add new species to this category or remove a species from Appendix I (either to delete it from the CITES Appendices altogether, or to ‘</a:t>
            </a:r>
            <a:r>
              <a:rPr lang="en-US" sz="1200" baseline="0" noProof="0" dirty="0" err="1" smtClean="0">
                <a:ln w="18415" cmpd="sng">
                  <a:noFill/>
                  <a:prstDash val="solid"/>
                </a:ln>
              </a:rPr>
              <a:t>downlist</a:t>
            </a:r>
            <a:r>
              <a:rPr lang="en-US" sz="1200" baseline="0" noProof="0" dirty="0" smtClean="0">
                <a:ln w="18415" cmpd="sng">
                  <a:noFill/>
                  <a:prstDash val="solid"/>
                </a:ln>
              </a:rPr>
              <a:t>’ it to Appendix II)</a:t>
            </a:r>
            <a:r>
              <a:rPr lang="en-US" sz="1200" noProof="0" dirty="0" smtClean="0">
                <a:ln w="18415" cmpd="sng">
                  <a:noFill/>
                  <a:prstDash val="solid"/>
                </a:ln>
              </a:rPr>
              <a:t>.</a:t>
            </a:r>
            <a:endParaRPr lang="en-US" sz="1400" noProof="0" dirty="0" smtClean="0">
              <a:ln w="18415" cmpd="sng">
                <a:noFill/>
                <a:prstDash val="solid"/>
              </a:ln>
            </a:endParaRPr>
          </a:p>
          <a:p>
            <a:pPr marL="171450" indent="-171450">
              <a:buFont typeface="Arial" panose="020B0604020202020204" pitchFamily="34" charset="0"/>
              <a:buChar char="•"/>
            </a:pPr>
            <a:r>
              <a:rPr lang="en-US" sz="1200" noProof="0" dirty="0" smtClean="0">
                <a:ln w="18415" cmpd="sng">
                  <a:noFill/>
                  <a:prstDash val="solid"/>
                </a:ln>
              </a:rPr>
              <a:t>, a decision</a:t>
            </a:r>
            <a:r>
              <a:rPr lang="en-US" sz="1200" baseline="0" noProof="0" dirty="0" smtClean="0">
                <a:ln w="18415" cmpd="sng">
                  <a:noFill/>
                  <a:prstDash val="solid"/>
                </a:ln>
              </a:rPr>
              <a:t> by the Conference of the Parties </a:t>
            </a:r>
            <a:r>
              <a:rPr lang="en-US" sz="1200" noProof="0" dirty="0" smtClean="0">
                <a:ln w="18415" cmpd="sng">
                  <a:noFill/>
                  <a:prstDash val="solid"/>
                </a:ln>
              </a:rPr>
              <a:t>to CITES is needed.</a:t>
            </a:r>
          </a:p>
          <a:p>
            <a:pPr marL="171450" indent="-171450">
              <a:buFont typeface="Arial" panose="020B0604020202020204" pitchFamily="34" charset="0"/>
              <a:buChar char="•"/>
            </a:pPr>
            <a:r>
              <a:rPr lang="en-US" sz="1200" noProof="0" dirty="0" smtClean="0">
                <a:ln w="18415" cmpd="sng">
                  <a:noFill/>
                  <a:prstDash val="solid"/>
                </a:ln>
              </a:rPr>
              <a:t>An example of marine species listed in CITES Appendix I are the various species of sawfish, the </a:t>
            </a:r>
            <a:r>
              <a:rPr lang="en-US" sz="1200" i="1" noProof="0" dirty="0" err="1" smtClean="0">
                <a:ln w="18415" cmpd="sng">
                  <a:noFill/>
                  <a:prstDash val="solid"/>
                </a:ln>
              </a:rPr>
              <a:t>Pristidae</a:t>
            </a:r>
            <a:r>
              <a:rPr lang="en-US" sz="1200" noProof="0" dirty="0" smtClean="0">
                <a:ln w="18415" cmpd="sng">
                  <a:noFill/>
                  <a:prstDash val="solid"/>
                </a:ln>
              </a:rPr>
              <a:t>.</a:t>
            </a:r>
            <a:endParaRPr lang="en-US" sz="1400" noProof="0" dirty="0" smtClean="0">
              <a:ln w="18415" cmpd="sng">
                <a:noFill/>
                <a:prstDash val="solid"/>
              </a:ln>
            </a:endParaRPr>
          </a:p>
          <a:p>
            <a:endParaRPr lang="en-US" noProof="0" dirty="0"/>
          </a:p>
        </p:txBody>
      </p:sp>
      <p:sp>
        <p:nvSpPr>
          <p:cNvPr id="4" name="Slide Number Placeholder 3"/>
          <p:cNvSpPr>
            <a:spLocks noGrp="1"/>
          </p:cNvSpPr>
          <p:nvPr>
            <p:ph type="sldNum" sz="quarter" idx="10"/>
          </p:nvPr>
        </p:nvSpPr>
        <p:spPr/>
        <p:txBody>
          <a:bodyPr/>
          <a:lstStyle/>
          <a:p>
            <a:fld id="{46C54DDB-FBB2-41CD-AEDD-D6EA4BA1FB6C}" type="slidenum">
              <a:rPr lang="en-GB" smtClean="0"/>
              <a:t>4</a:t>
            </a:fld>
            <a:endParaRPr lang="en-GB"/>
          </a:p>
        </p:txBody>
      </p:sp>
    </p:spTree>
    <p:extLst>
      <p:ext uri="{BB962C8B-B14F-4D97-AF65-F5344CB8AC3E}">
        <p14:creationId xmlns:p14="http://schemas.microsoft.com/office/powerpoint/2010/main" val="2977163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smtClean="0"/>
              <a:t>CITES Appendix II, on the other hand, include </a:t>
            </a:r>
            <a:r>
              <a:rPr lang="en-US" sz="1200" noProof="0" dirty="0" smtClean="0"/>
              <a:t>species </a:t>
            </a:r>
            <a:r>
              <a:rPr lang="en-US" noProof="0" dirty="0" smtClean="0">
                <a:ln w="18415" cmpd="sng">
                  <a:noFill/>
                  <a:prstDash val="solid"/>
                </a:ln>
              </a:rPr>
              <a:t>not necessarily currently threatened with extinction, but that </a:t>
            </a:r>
            <a:r>
              <a:rPr lang="en-US" altLang="en-US" noProof="0" dirty="0" smtClean="0"/>
              <a:t>may become so unless trade is strictly regulated to avoid utilization incompatible with their survival</a:t>
            </a:r>
            <a:r>
              <a:rPr lang="en-US" sz="1200" noProof="0" dirty="0" smtClean="0"/>
              <a:t>.  </a:t>
            </a:r>
          </a:p>
          <a:p>
            <a:pPr marL="171450" indent="-171450">
              <a:buFont typeface="Arial" panose="020B0604020202020204" pitchFamily="34" charset="0"/>
              <a:buChar char="•"/>
            </a:pPr>
            <a:r>
              <a:rPr lang="en-US" sz="1200" noProof="0" dirty="0" smtClean="0"/>
              <a:t>Appendix</a:t>
            </a:r>
            <a:r>
              <a:rPr lang="en-US" sz="1200" baseline="0" noProof="0" dirty="0" smtClean="0"/>
              <a:t> II also contains what is called the «look-alike» species, which are </a:t>
            </a:r>
            <a:r>
              <a:rPr lang="en-US" noProof="0" dirty="0" smtClean="0">
                <a:ln w="18415" cmpd="sng">
                  <a:noFill/>
                  <a:prstDash val="solid"/>
                </a:ln>
              </a:rPr>
              <a:t>species that resemble species already included in Appendix II</a:t>
            </a:r>
            <a:r>
              <a:rPr lang="en-US" baseline="0" noProof="0" dirty="0" smtClean="0">
                <a:ln w="18415" cmpd="sng">
                  <a:noFill/>
                  <a:prstDash val="solid"/>
                </a:ln>
              </a:rPr>
              <a:t> </a:t>
            </a:r>
            <a:r>
              <a:rPr lang="en-US" sz="1200" noProof="0" dirty="0" smtClean="0"/>
              <a:t>to such an extent that enforcement officers are unlikely to be able to distinguish them.</a:t>
            </a:r>
          </a:p>
          <a:p>
            <a:pPr marL="171450" indent="-171450">
              <a:buFont typeface="Arial" panose="020B0604020202020204" pitchFamily="34" charset="0"/>
              <a:buChar char="•"/>
            </a:pPr>
            <a:r>
              <a:rPr lang="en-US" sz="1200" noProof="0" dirty="0" smtClean="0"/>
              <a:t>For these species, international commercial trade in wild specimens is generally permitted, but regulated through a</a:t>
            </a:r>
            <a:r>
              <a:rPr lang="en-US" sz="1200" baseline="0" noProof="0" dirty="0" smtClean="0"/>
              <a:t> system of permits and certificates</a:t>
            </a:r>
            <a:r>
              <a:rPr lang="en-US" sz="1200" noProof="0" dirty="0" smtClean="0"/>
              <a:t>. S</a:t>
            </a:r>
            <a:r>
              <a:rPr lang="en-US" sz="1200" baseline="0" noProof="0" dirty="0" smtClean="0"/>
              <a:t>uch species constitute </a:t>
            </a:r>
            <a:r>
              <a:rPr lang="en-US" sz="1400" b="1" noProof="0" dirty="0" smtClean="0">
                <a:ln w="18415" cmpd="sng">
                  <a:noFill/>
                  <a:prstDash val="solid"/>
                </a:ln>
                <a:solidFill>
                  <a:srgbClr val="C00000"/>
                </a:solidFill>
              </a:rPr>
              <a:t>96%</a:t>
            </a:r>
            <a:r>
              <a:rPr lang="en-US" sz="1400" noProof="0" dirty="0" smtClean="0">
                <a:ln w="18415" cmpd="sng">
                  <a:noFill/>
                  <a:prstDash val="solid"/>
                </a:ln>
              </a:rPr>
              <a:t> of all listings.</a:t>
            </a:r>
          </a:p>
          <a:p>
            <a:pPr marL="171450" indent="-171450">
              <a:buFont typeface="Arial" panose="020B0604020202020204" pitchFamily="34" charset="0"/>
              <a:buChar char="•"/>
            </a:pPr>
            <a:r>
              <a:rPr lang="en-US" sz="1200" baseline="0" noProof="0" dirty="0" smtClean="0">
                <a:ln w="18415" cmpd="sng">
                  <a:noFill/>
                  <a:prstDash val="solid"/>
                </a:ln>
              </a:rPr>
              <a:t>As for Appendix I,</a:t>
            </a:r>
            <a:r>
              <a:rPr lang="en-US" sz="1200" noProof="0" dirty="0" smtClean="0">
                <a:ln w="18415" cmpd="sng">
                  <a:noFill/>
                  <a:prstDash val="solid"/>
                </a:ln>
              </a:rPr>
              <a:t> a decision</a:t>
            </a:r>
            <a:r>
              <a:rPr lang="en-US" sz="1200" baseline="0" noProof="0" dirty="0" smtClean="0">
                <a:ln w="18415" cmpd="sng">
                  <a:noFill/>
                  <a:prstDash val="solid"/>
                </a:ln>
              </a:rPr>
              <a:t> by the Conference of the Parties </a:t>
            </a:r>
            <a:r>
              <a:rPr lang="en-US" sz="1200" noProof="0" dirty="0" smtClean="0">
                <a:ln w="18415" cmpd="sng">
                  <a:noFill/>
                  <a:prstDash val="solid"/>
                </a:ln>
              </a:rPr>
              <a:t>to CITES is needed i</a:t>
            </a:r>
            <a:r>
              <a:rPr lang="en-US" sz="1200" baseline="0" noProof="0" dirty="0" smtClean="0">
                <a:ln w="18415" cmpd="sng">
                  <a:noFill/>
                  <a:prstDash val="solid"/>
                </a:ln>
              </a:rPr>
              <a:t>n order to add new species to this category, or to remove a species from this category (either to delete it from the CITES Appendices, or to ‘</a:t>
            </a:r>
            <a:r>
              <a:rPr lang="en-US" sz="1200" baseline="0" noProof="0" dirty="0" err="1" smtClean="0">
                <a:ln w="18415" cmpd="sng">
                  <a:noFill/>
                  <a:prstDash val="solid"/>
                </a:ln>
              </a:rPr>
              <a:t>uplist</a:t>
            </a:r>
            <a:r>
              <a:rPr lang="en-US" sz="1200" baseline="0" noProof="0" dirty="0" smtClean="0">
                <a:ln w="18415" cmpd="sng">
                  <a:noFill/>
                  <a:prstDash val="solid"/>
                </a:ln>
              </a:rPr>
              <a:t>’ it to Appendix I)</a:t>
            </a:r>
            <a:r>
              <a:rPr lang="en-US" sz="1200" noProof="0" dirty="0" smtClean="0">
                <a:ln w="18415" cmpd="sng">
                  <a:noFill/>
                  <a:prstDash val="solid"/>
                </a:ln>
              </a:rPr>
              <a:t>.</a:t>
            </a:r>
            <a:endParaRPr lang="en-US" sz="1400" noProof="0" dirty="0" smtClean="0">
              <a:ln w="18415" cmpd="sng">
                <a:noFill/>
                <a:prstDash val="solid"/>
              </a:ln>
            </a:endParaRPr>
          </a:p>
          <a:p>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t>5</a:t>
            </a:fld>
            <a:endParaRPr lang="en-GB"/>
          </a:p>
        </p:txBody>
      </p:sp>
    </p:spTree>
    <p:extLst>
      <p:ext uri="{BB962C8B-B14F-4D97-AF65-F5344CB8AC3E}">
        <p14:creationId xmlns:p14="http://schemas.microsoft.com/office/powerpoint/2010/main" val="2903431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examples of sharks and manta</a:t>
            </a:r>
            <a:r>
              <a:rPr lang="en-US" baseline="0" dirty="0" smtClean="0"/>
              <a:t> rays listed in CITES Appendix II.  The species in the dotted line are those adopted at CITES CoP16, and for which Parties decided to delay the entry into effect until 14 September 2014.</a:t>
            </a:r>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t>6</a:t>
            </a:fld>
            <a:endParaRPr lang="en-GB"/>
          </a:p>
        </p:txBody>
      </p:sp>
    </p:spTree>
    <p:extLst>
      <p:ext uri="{BB962C8B-B14F-4D97-AF65-F5344CB8AC3E}">
        <p14:creationId xmlns:p14="http://schemas.microsoft.com/office/powerpoint/2010/main" val="1399875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a:buFont typeface="Arial" panose="020B0604020202020204" pitchFamily="34" charset="0"/>
              <a:buChar char="•"/>
            </a:pPr>
            <a:r>
              <a:rPr lang="en-US" altLang="en-US" noProof="0" dirty="0" smtClean="0"/>
              <a:t>Lastly,</a:t>
            </a:r>
            <a:r>
              <a:rPr lang="en-US" altLang="en-US" baseline="0" noProof="0" dirty="0" smtClean="0"/>
              <a:t> CITES Appendix III consists of </a:t>
            </a:r>
            <a:r>
              <a:rPr lang="en-US" altLang="en-US" noProof="0" dirty="0" smtClean="0"/>
              <a:t>species whose exploitation is regulated in one Party and that Party needs the cooperation of other Parties for the control of trade.</a:t>
            </a:r>
          </a:p>
          <a:p>
            <a:pPr marL="171450" lvl="1" indent="-171450">
              <a:buFont typeface="Arial" panose="020B0604020202020204" pitchFamily="34" charset="0"/>
              <a:buChar char="•"/>
            </a:pPr>
            <a:r>
              <a:rPr lang="en-US" altLang="en-US" noProof="0" dirty="0" smtClean="0"/>
              <a:t>International (commercial ) trade is permitted but regulated (less restrictive than Appendix II).</a:t>
            </a:r>
            <a:endParaRPr lang="en-US" altLang="en-US" i="0" noProof="0" dirty="0" smtClean="0"/>
          </a:p>
          <a:p>
            <a:pPr marL="171450" lvl="1" indent="-171450">
              <a:buFont typeface="Arial" panose="020B0604020202020204" pitchFamily="34" charset="0"/>
              <a:buChar char="•"/>
            </a:pPr>
            <a:r>
              <a:rPr lang="en-US" sz="1200" i="0" noProof="0" dirty="0" smtClean="0"/>
              <a:t>S</a:t>
            </a:r>
            <a:r>
              <a:rPr lang="en-US" sz="1200" i="0" baseline="0" noProof="0" dirty="0" smtClean="0"/>
              <a:t>uch species constitute </a:t>
            </a:r>
            <a:r>
              <a:rPr lang="en-US" sz="1400" b="1" i="0" baseline="0" noProof="0" dirty="0" smtClean="0">
                <a:ln w="18415" cmpd="sng">
                  <a:noFill/>
                  <a:prstDash val="solid"/>
                </a:ln>
                <a:solidFill>
                  <a:srgbClr val="C00000"/>
                </a:solidFill>
              </a:rPr>
              <a:t>1</a:t>
            </a:r>
            <a:r>
              <a:rPr lang="en-US" sz="1400" b="1" i="0" noProof="0" dirty="0" smtClean="0">
                <a:ln w="18415" cmpd="sng">
                  <a:noFill/>
                  <a:prstDash val="solid"/>
                </a:ln>
                <a:solidFill>
                  <a:srgbClr val="C00000"/>
                </a:solidFill>
              </a:rPr>
              <a:t>%</a:t>
            </a:r>
            <a:r>
              <a:rPr lang="en-US" sz="1400" i="0" noProof="0" dirty="0" smtClean="0">
                <a:ln w="18415" cmpd="sng">
                  <a:noFill/>
                  <a:prstDash val="solid"/>
                </a:ln>
              </a:rPr>
              <a:t> of all listings.</a:t>
            </a:r>
            <a:r>
              <a:rPr lang="en-US" altLang="en-US" i="0" noProof="0" dirty="0" smtClean="0"/>
              <a:t>  Unlike</a:t>
            </a:r>
            <a:r>
              <a:rPr lang="en-US" altLang="en-US" i="0" baseline="0" noProof="0" dirty="0" smtClean="0"/>
              <a:t> the other two Appendices, no</a:t>
            </a:r>
            <a:r>
              <a:rPr lang="en-US" altLang="en-US" i="0" noProof="0" dirty="0" smtClean="0"/>
              <a:t> decision from</a:t>
            </a:r>
            <a:r>
              <a:rPr lang="en-US" altLang="en-US" i="0" baseline="0" noProof="0" dirty="0" smtClean="0"/>
              <a:t> the Conference of the Parties is </a:t>
            </a:r>
            <a:r>
              <a:rPr lang="en-US" altLang="en-US" i="0" noProof="0" dirty="0" smtClean="0"/>
              <a:t>needed</a:t>
            </a:r>
            <a:r>
              <a:rPr lang="en-US" altLang="en-US" i="0" baseline="0" noProof="0" dirty="0" smtClean="0"/>
              <a:t> to add a species to this Appendix. The listing is decided by the Party or Parties concerned. </a:t>
            </a:r>
            <a:endParaRPr lang="en-US" altLang="en-US" i="0" noProof="0" dirty="0" smtClean="0"/>
          </a:p>
        </p:txBody>
      </p:sp>
      <p:sp>
        <p:nvSpPr>
          <p:cNvPr id="4" name="Slide Number Placeholder 3"/>
          <p:cNvSpPr>
            <a:spLocks noGrp="1"/>
          </p:cNvSpPr>
          <p:nvPr>
            <p:ph type="sldNum" sz="quarter" idx="10"/>
          </p:nvPr>
        </p:nvSpPr>
        <p:spPr/>
        <p:txBody>
          <a:bodyPr/>
          <a:lstStyle/>
          <a:p>
            <a:fld id="{46C54DDB-FBB2-41CD-AEDD-D6EA4BA1FB6C}" type="slidenum">
              <a:rPr lang="en-GB" smtClean="0"/>
              <a:t>7</a:t>
            </a:fld>
            <a:endParaRPr lang="en-GB"/>
          </a:p>
        </p:txBody>
      </p:sp>
    </p:spTree>
    <p:extLst>
      <p:ext uri="{BB962C8B-B14F-4D97-AF65-F5344CB8AC3E}">
        <p14:creationId xmlns:p14="http://schemas.microsoft.com/office/powerpoint/2010/main" val="1177842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a:t>
            </a:r>
            <a:r>
              <a:rPr lang="en-GB" baseline="0" dirty="0" smtClean="0"/>
              <a:t>number of other marines species of commercial importance are also regulated by CITES.  Here are some examples.</a:t>
            </a:r>
            <a:endParaRPr lang="en-GB" dirty="0"/>
          </a:p>
        </p:txBody>
      </p:sp>
      <p:sp>
        <p:nvSpPr>
          <p:cNvPr id="4" name="Slide Number Placeholder 3"/>
          <p:cNvSpPr>
            <a:spLocks noGrp="1"/>
          </p:cNvSpPr>
          <p:nvPr>
            <p:ph type="sldNum" sz="quarter" idx="10"/>
          </p:nvPr>
        </p:nvSpPr>
        <p:spPr/>
        <p:txBody>
          <a:bodyPr/>
          <a:lstStyle/>
          <a:p>
            <a:fld id="{46C54DDB-FBB2-41CD-AEDD-D6EA4BA1FB6C}" type="slidenum">
              <a:rPr lang="en-GB" smtClean="0"/>
              <a:t>8</a:t>
            </a:fld>
            <a:endParaRPr lang="en-GB"/>
          </a:p>
        </p:txBody>
      </p:sp>
    </p:spTree>
    <p:extLst>
      <p:ext uri="{BB962C8B-B14F-4D97-AF65-F5344CB8AC3E}">
        <p14:creationId xmlns:p14="http://schemas.microsoft.com/office/powerpoint/2010/main" val="3021028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Specifically</a:t>
            </a:r>
            <a:r>
              <a:rPr lang="en-US" baseline="0" dirty="0" smtClean="0"/>
              <a:t> on the issue of sharks….a</a:t>
            </a:r>
            <a:r>
              <a:rPr lang="en-US" dirty="0" smtClean="0"/>
              <a:t>t the</a:t>
            </a:r>
            <a:r>
              <a:rPr lang="en-US" baseline="0" dirty="0" smtClean="0"/>
              <a:t> 16</a:t>
            </a:r>
            <a:r>
              <a:rPr lang="en-US" baseline="30000" dirty="0" smtClean="0"/>
              <a:t>th</a:t>
            </a:r>
            <a:r>
              <a:rPr lang="en-US" baseline="0" dirty="0" smtClean="0"/>
              <a:t> meeting of the Conference of the Parties to CITES, CoP16, held in Bangkok in March this year, the Parties decided to place </a:t>
            </a:r>
            <a:r>
              <a:rPr lang="en-US" sz="1200" baseline="0" dirty="0" smtClean="0"/>
              <a:t>f</a:t>
            </a:r>
            <a:r>
              <a:rPr lang="en-US" sz="1200" dirty="0" smtClean="0"/>
              <a:t>ive shark species and all manta rays in Appendix II.</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sz="1200" dirty="0" smtClean="0"/>
              <a:t>Parties also agreed that their entry </a:t>
            </a:r>
            <a:r>
              <a:rPr lang="en-US" sz="3000" dirty="0" smtClean="0"/>
              <a:t>into effect would</a:t>
            </a:r>
            <a:r>
              <a:rPr lang="en-US" sz="3000" baseline="0" dirty="0" smtClean="0"/>
              <a:t> be delayed until </a:t>
            </a:r>
            <a:r>
              <a:rPr lang="en-US" sz="3000" b="1" dirty="0" smtClean="0">
                <a:solidFill>
                  <a:srgbClr val="C00000"/>
                </a:solidFill>
              </a:rPr>
              <a:t>14 September 2014 </a:t>
            </a:r>
            <a:r>
              <a:rPr lang="en-US" sz="2600" dirty="0" smtClean="0"/>
              <a:t>in order to resolve technical and administrative issues related to their implementation.</a:t>
            </a:r>
          </a:p>
          <a:p>
            <a:endParaRPr lang="en-US" sz="2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smtClean="0"/>
              <a:t>At</a:t>
            </a:r>
            <a:r>
              <a:rPr lang="en-US" sz="2600" baseline="0" dirty="0" smtClean="0"/>
              <a:t> the same meeting, the </a:t>
            </a:r>
            <a:r>
              <a:rPr lang="en-US" sz="2800" dirty="0" smtClean="0"/>
              <a:t>EU announced that it was</a:t>
            </a:r>
            <a:r>
              <a:rPr lang="en-US" sz="2800" baseline="0" dirty="0" smtClean="0"/>
              <a:t> </a:t>
            </a:r>
            <a:r>
              <a:rPr lang="en-US" sz="2800" dirty="0" smtClean="0"/>
              <a:t>contributing 1.2 million EUR to CITES for assisting developing countries in their implementation of the new listings of sharks and manta rays.  Other bilateral and multilateral support has also been made available to Parties.</a:t>
            </a:r>
            <a:endParaRPr lang="en-GB" sz="2800" dirty="0" smtClean="0"/>
          </a:p>
          <a:p>
            <a:endParaRPr lang="en-US" sz="2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t>9</a:t>
            </a:fld>
            <a:endParaRPr lang="en-GB"/>
          </a:p>
        </p:txBody>
      </p:sp>
    </p:spTree>
    <p:extLst>
      <p:ext uri="{BB962C8B-B14F-4D97-AF65-F5344CB8AC3E}">
        <p14:creationId xmlns:p14="http://schemas.microsoft.com/office/powerpoint/2010/main" val="3240043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t>10</a:t>
            </a:fld>
            <a:endParaRPr lang="en-GB"/>
          </a:p>
        </p:txBody>
      </p:sp>
    </p:spTree>
    <p:extLst>
      <p:ext uri="{BB962C8B-B14F-4D97-AF65-F5344CB8AC3E}">
        <p14:creationId xmlns:p14="http://schemas.microsoft.com/office/powerpoint/2010/main" val="4248460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59EA696-CE75-4B15-9A61-142448DCF0BE}" type="datetimeFigureOut">
              <a:rPr lang="en-GB" smtClean="0"/>
              <a:t>16/01/2014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168131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9EA696-CE75-4B15-9A61-142448DCF0BE}" type="datetimeFigureOut">
              <a:rPr lang="en-GB" smtClean="0"/>
              <a:t>16/01/2014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25228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9EA696-CE75-4B15-9A61-142448DCF0BE}" type="datetimeFigureOut">
              <a:rPr lang="en-GB" smtClean="0"/>
              <a:t>16/01/2014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317480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9EA696-CE75-4B15-9A61-142448DCF0BE}" type="datetimeFigureOut">
              <a:rPr lang="en-GB" smtClean="0"/>
              <a:t>16/01/2014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3546835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9EA696-CE75-4B15-9A61-142448DCF0BE}" type="datetimeFigureOut">
              <a:rPr lang="en-GB" smtClean="0"/>
              <a:t>16/01/2014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59714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59EA696-CE75-4B15-9A61-142448DCF0BE}" type="datetimeFigureOut">
              <a:rPr lang="en-GB" smtClean="0"/>
              <a:t>16/01/2014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65879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59EA696-CE75-4B15-9A61-142448DCF0BE}" type="datetimeFigureOut">
              <a:rPr lang="en-GB" smtClean="0"/>
              <a:t>16/01/2014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86117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59EA696-CE75-4B15-9A61-142448DCF0BE}" type="datetimeFigureOut">
              <a:rPr lang="en-GB" smtClean="0"/>
              <a:t>16/01/2014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3801033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9EA696-CE75-4B15-9A61-142448DCF0BE}" type="datetimeFigureOut">
              <a:rPr lang="en-GB" smtClean="0"/>
              <a:t>16/01/2014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774300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9EA696-CE75-4B15-9A61-142448DCF0BE}" type="datetimeFigureOut">
              <a:rPr lang="en-GB" smtClean="0"/>
              <a:t>16/01/2014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253540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9EA696-CE75-4B15-9A61-142448DCF0BE}" type="datetimeFigureOut">
              <a:rPr lang="en-GB" smtClean="0"/>
              <a:t>16/01/2014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1918228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ln>
            <a:noFill/>
          </a:ln>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EA696-CE75-4B15-9A61-142448DCF0BE}" type="datetimeFigureOut">
              <a:rPr lang="en-GB" smtClean="0"/>
              <a:t>16/01/2014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15A36-AA42-4068-A231-FC45D26FFE79}" type="slidenum">
              <a:rPr lang="en-GB" smtClean="0"/>
              <a:t>‹#›</a:t>
            </a:fld>
            <a:endParaRPr lang="en-GB"/>
          </a:p>
        </p:txBody>
      </p:sp>
      <p:sp>
        <p:nvSpPr>
          <p:cNvPr id="7" name="Rectangle 6"/>
          <p:cNvSpPr/>
          <p:nvPr userDrawn="1"/>
        </p:nvSpPr>
        <p:spPr>
          <a:xfrm>
            <a:off x="0" y="0"/>
            <a:ext cx="9144000" cy="6858000"/>
          </a:xfrm>
          <a:prstGeom prst="rect">
            <a:avLst/>
          </a:prstGeom>
          <a:solidFill>
            <a:schemeClr val="tx2">
              <a:lumMod val="60000"/>
              <a:lumOff val="4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2908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ln>
            <a:noFill/>
          </a:ln>
          <a:solidFill>
            <a:schemeClr val="tx1"/>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hyperlink" Target="http://www.google.ch/url?sa=i&amp;rct=j&amp;q=&amp;esrc=s&amp;frm=1&amp;source=images&amp;cd=&amp;cad=rja&amp;docid=QAjCn_JDAiBz9M&amp;tbnid=GNnAJPozq1aImM:&amp;ved=0CAUQjRw&amp;url=http://www.greenpeace.org/canada/en/Blog/shark-week/blog/46172/&amp;ei=WhppUvqvJaOk0QWV-YGQCg&amp;bvm=bv.55123115,d.bGE&amp;psig=AFQjCNF1kD3x1O8t6EeBgsKYbeje17IKVA&amp;ust=138270611240634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132856"/>
            <a:ext cx="8062664" cy="1470025"/>
          </a:xfrm>
        </p:spPr>
        <p:txBody>
          <a:bodyPr>
            <a:normAutofit/>
          </a:bodyPr>
          <a:lstStyle/>
          <a:p>
            <a:r>
              <a:rPr lang="en-US" b="1" noProof="0" dirty="0" smtClean="0"/>
              <a:t>CITES and Sharks and Manta Rays</a:t>
            </a:r>
            <a:endParaRPr lang="en-US" b="1" noProof="0" dirty="0"/>
          </a:p>
        </p:txBody>
      </p:sp>
      <p:sp>
        <p:nvSpPr>
          <p:cNvPr id="3" name="Subtitle 2"/>
          <p:cNvSpPr>
            <a:spLocks noGrp="1"/>
          </p:cNvSpPr>
          <p:nvPr>
            <p:ph type="subTitle" idx="1"/>
          </p:nvPr>
        </p:nvSpPr>
        <p:spPr/>
        <p:txBody>
          <a:bodyPr/>
          <a:lstStyle/>
          <a:p>
            <a:r>
              <a:rPr lang="en-US" b="1" noProof="0" dirty="0" smtClean="0">
                <a:solidFill>
                  <a:schemeClr val="tx1"/>
                </a:solidFill>
              </a:rPr>
              <a:t>CITES Secretariat</a:t>
            </a:r>
          </a:p>
          <a:p>
            <a:r>
              <a:rPr lang="en-US" b="1" noProof="0" dirty="0" smtClean="0">
                <a:solidFill>
                  <a:schemeClr val="tx1"/>
                </a:solidFill>
              </a:rPr>
              <a:t>Geneva</a:t>
            </a:r>
            <a:endParaRPr lang="en-US" noProof="0" dirty="0"/>
          </a:p>
        </p:txBody>
      </p:sp>
    </p:spTree>
    <p:extLst>
      <p:ext uri="{BB962C8B-B14F-4D97-AF65-F5344CB8AC3E}">
        <p14:creationId xmlns:p14="http://schemas.microsoft.com/office/powerpoint/2010/main" val="3694103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noProof="0" dirty="0" smtClean="0"/>
              <a:t>Which sharks and rays were listed in Appendix II at CoP16?</a:t>
            </a:r>
            <a:endParaRPr lang="en-US" b="1" noProof="0" dirty="0"/>
          </a:p>
        </p:txBody>
      </p:sp>
      <p:grpSp>
        <p:nvGrpSpPr>
          <p:cNvPr id="21" name="Group 20"/>
          <p:cNvGrpSpPr/>
          <p:nvPr/>
        </p:nvGrpSpPr>
        <p:grpSpPr>
          <a:xfrm>
            <a:off x="4578827" y="1607292"/>
            <a:ext cx="2997200" cy="2608719"/>
            <a:chOff x="6326529" y="990600"/>
            <a:chExt cx="2997200" cy="2608719"/>
          </a:xfrm>
        </p:grpSpPr>
        <p:pic>
          <p:nvPicPr>
            <p:cNvPr id="22" name="Picture 6" descr="http://31.media.tumblr.com/tumblr_lw63xrzuPm1r62u4to1_500.jpg"/>
            <p:cNvPicPr>
              <a:picLocks noChangeAspect="1" noChangeArrowheads="1"/>
            </p:cNvPicPr>
            <p:nvPr/>
          </p:nvPicPr>
          <p:blipFill>
            <a:blip r:embed="rId3">
              <a:extLst>
                <a:ext uri="{28A0092B-C50C-407E-A947-70E740481C1C}">
                  <a14:useLocalDpi xmlns:a14="http://schemas.microsoft.com/office/drawing/2010/main" val="0"/>
                </a:ext>
              </a:extLst>
            </a:blip>
            <a:srcRect l="-591" t="475" r="15434" b="19846"/>
            <a:stretch>
              <a:fillRect/>
            </a:stretch>
          </p:blipFill>
          <p:spPr bwMode="auto">
            <a:xfrm>
              <a:off x="6613334" y="990600"/>
              <a:ext cx="242359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a:spLocks noChangeArrowheads="1"/>
            </p:cNvSpPr>
            <p:nvPr/>
          </p:nvSpPr>
          <p:spPr bwMode="auto">
            <a:xfrm>
              <a:off x="6326529" y="2683331"/>
              <a:ext cx="2997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err="1">
                  <a:effectLst/>
                  <a:latin typeface="Calibri" pitchFamily="34" charset="0"/>
                  <a:cs typeface="Arial" charset="0"/>
                </a:rPr>
                <a:t>Sphyrna</a:t>
              </a:r>
              <a:r>
                <a:rPr lang="en-GB" altLang="en-US" sz="1800" i="1" dirty="0">
                  <a:effectLst/>
                  <a:latin typeface="Calibri" pitchFamily="34" charset="0"/>
                  <a:cs typeface="Arial" charset="0"/>
                </a:rPr>
                <a:t> </a:t>
              </a:r>
              <a:r>
                <a:rPr lang="en-GB" altLang="en-US" sz="1800" i="1" dirty="0" err="1">
                  <a:effectLst/>
                  <a:latin typeface="Calibri" pitchFamily="34" charset="0"/>
                  <a:cs typeface="Arial" charset="0"/>
                </a:rPr>
                <a:t>lewini</a:t>
              </a:r>
              <a:r>
                <a:rPr lang="en-GB" altLang="en-US" sz="1800" dirty="0">
                  <a:effectLst/>
                  <a:latin typeface="Calibri" pitchFamily="34" charset="0"/>
                  <a:cs typeface="Arial" charset="0"/>
                </a:rPr>
                <a:t>, </a:t>
              </a:r>
              <a:r>
                <a:rPr lang="en-GB" altLang="en-US" sz="1800" i="1" dirty="0" err="1">
                  <a:effectLst/>
                  <a:latin typeface="Calibri" pitchFamily="34" charset="0"/>
                  <a:cs typeface="Arial" charset="0"/>
                </a:rPr>
                <a:t>S.mokarran</a:t>
              </a:r>
              <a:r>
                <a:rPr lang="en-GB" altLang="en-US" sz="1800" dirty="0">
                  <a:effectLst/>
                  <a:latin typeface="Calibri" pitchFamily="34" charset="0"/>
                  <a:cs typeface="Arial" charset="0"/>
                </a:rPr>
                <a:t>, </a:t>
              </a:r>
              <a:br>
                <a:rPr lang="en-GB" altLang="en-US" sz="1800" dirty="0">
                  <a:effectLst/>
                  <a:latin typeface="Calibri" pitchFamily="34" charset="0"/>
                  <a:cs typeface="Arial" charset="0"/>
                </a:rPr>
              </a:br>
              <a:r>
                <a:rPr lang="en-GB" altLang="en-US" sz="1800" i="1" dirty="0">
                  <a:effectLst/>
                  <a:latin typeface="Calibri" pitchFamily="34" charset="0"/>
                  <a:cs typeface="Arial" charset="0"/>
                </a:rPr>
                <a:t>S. </a:t>
              </a:r>
              <a:r>
                <a:rPr lang="en-GB" altLang="en-US" sz="1800" i="1" dirty="0" err="1" smtClean="0">
                  <a:effectLst/>
                  <a:latin typeface="Calibri" pitchFamily="34" charset="0"/>
                  <a:cs typeface="Arial" charset="0"/>
                </a:rPr>
                <a:t>zygaena</a:t>
              </a:r>
              <a:r>
                <a:rPr lang="en-GB" altLang="en-US" sz="1800" dirty="0" smtClean="0">
                  <a:effectLst/>
                  <a:latin typeface="Calibri" pitchFamily="34" charset="0"/>
                  <a:cs typeface="Arial" charset="0"/>
                </a:rPr>
                <a:t> </a:t>
              </a:r>
              <a:r>
                <a:rPr lang="en-GB" altLang="en-US" sz="1800" dirty="0">
                  <a:effectLst/>
                  <a:latin typeface="Calibri" pitchFamily="34" charset="0"/>
                  <a:cs typeface="Arial" charset="0"/>
                </a:rPr>
                <a:t/>
              </a:r>
              <a:br>
                <a:rPr lang="en-GB" altLang="en-US" sz="1800" dirty="0">
                  <a:effectLst/>
                  <a:latin typeface="Calibri" pitchFamily="34" charset="0"/>
                  <a:cs typeface="Arial" charset="0"/>
                </a:rPr>
              </a:br>
              <a:r>
                <a:rPr lang="en-GB" altLang="en-US" sz="1800" dirty="0">
                  <a:effectLst/>
                  <a:latin typeface="Calibri" pitchFamily="34" charset="0"/>
                  <a:cs typeface="Arial" charset="0"/>
                </a:rPr>
                <a:t>(Hammerhead sharks)</a:t>
              </a:r>
              <a:endParaRPr lang="en-GB" altLang="en-US" sz="1800" i="1" dirty="0">
                <a:effectLst/>
                <a:latin typeface="Calibri" pitchFamily="34" charset="0"/>
                <a:cs typeface="Arial" charset="0"/>
              </a:endParaRPr>
            </a:p>
          </p:txBody>
        </p:sp>
      </p:grpSp>
      <p:grpSp>
        <p:nvGrpSpPr>
          <p:cNvPr id="24" name="Group 23"/>
          <p:cNvGrpSpPr/>
          <p:nvPr/>
        </p:nvGrpSpPr>
        <p:grpSpPr>
          <a:xfrm>
            <a:off x="1729605" y="4371446"/>
            <a:ext cx="3022260" cy="2152662"/>
            <a:chOff x="3342011" y="4248138"/>
            <a:chExt cx="3022260" cy="2152662"/>
          </a:xfrm>
        </p:grpSpPr>
        <p:sp>
          <p:nvSpPr>
            <p:cNvPr id="25" name="Rectangle 24"/>
            <p:cNvSpPr>
              <a:spLocks noChangeArrowheads="1"/>
            </p:cNvSpPr>
            <p:nvPr/>
          </p:nvSpPr>
          <p:spPr bwMode="auto">
            <a:xfrm>
              <a:off x="3836269" y="5754469"/>
              <a:ext cx="20337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err="1" smtClean="0">
                  <a:effectLst/>
                  <a:latin typeface="Calibri" pitchFamily="34" charset="0"/>
                  <a:cs typeface="Arial" charset="0"/>
                </a:rPr>
                <a:t>Lamna</a:t>
              </a:r>
              <a:r>
                <a:rPr lang="en-GB" altLang="en-US" sz="1800" i="1" dirty="0" smtClean="0">
                  <a:effectLst/>
                  <a:latin typeface="Calibri" pitchFamily="34" charset="0"/>
                  <a:cs typeface="Arial" charset="0"/>
                </a:rPr>
                <a:t> </a:t>
              </a:r>
              <a:r>
                <a:rPr lang="en-GB" altLang="en-US" sz="1800" i="1" dirty="0" err="1" smtClean="0">
                  <a:effectLst/>
                  <a:latin typeface="Calibri" pitchFamily="34" charset="0"/>
                  <a:cs typeface="Arial" charset="0"/>
                </a:rPr>
                <a:t>nasus</a:t>
              </a:r>
              <a:r>
                <a:rPr lang="en-GB" altLang="en-US" sz="1800" i="1" dirty="0">
                  <a:effectLst/>
                  <a:latin typeface="Calibri" pitchFamily="34" charset="0"/>
                  <a:cs typeface="Arial" charset="0"/>
                </a:rPr>
                <a:t/>
              </a:r>
              <a:br>
                <a:rPr lang="en-GB" altLang="en-US" sz="1800" i="1" dirty="0">
                  <a:effectLst/>
                  <a:latin typeface="Calibri" pitchFamily="34" charset="0"/>
                  <a:cs typeface="Arial" charset="0"/>
                </a:rPr>
              </a:br>
              <a:r>
                <a:rPr lang="en-GB" altLang="en-US" sz="1800" dirty="0" smtClean="0">
                  <a:effectLst/>
                  <a:latin typeface="Calibri" pitchFamily="34" charset="0"/>
                  <a:cs typeface="Arial" charset="0"/>
                </a:rPr>
                <a:t>(</a:t>
              </a:r>
              <a:r>
                <a:rPr lang="en-GB" altLang="en-US" sz="1800" dirty="0" err="1" smtClean="0">
                  <a:effectLst/>
                  <a:latin typeface="Calibri" pitchFamily="34" charset="0"/>
                  <a:cs typeface="Arial" charset="0"/>
                </a:rPr>
                <a:t>Porbeagle</a:t>
              </a:r>
              <a:r>
                <a:rPr lang="en-GB" altLang="en-US" sz="1800" dirty="0" smtClean="0">
                  <a:effectLst/>
                  <a:latin typeface="Calibri" pitchFamily="34" charset="0"/>
                  <a:cs typeface="Arial" charset="0"/>
                </a:rPr>
                <a:t> shark)</a:t>
              </a:r>
              <a:endParaRPr lang="en-GB" altLang="en-US" sz="1800" dirty="0">
                <a:effectLst/>
                <a:latin typeface="Calibri" pitchFamily="34" charset="0"/>
                <a:cs typeface="Arial" charset="0"/>
              </a:endParaRPr>
            </a:p>
          </p:txBody>
        </p:sp>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rcRect l="6284" t="8624" b="14188"/>
            <a:stretch>
              <a:fillRect/>
            </a:stretch>
          </p:blipFill>
          <p:spPr bwMode="auto">
            <a:xfrm>
              <a:off x="3342011" y="4248138"/>
              <a:ext cx="3022260"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Group 26"/>
          <p:cNvGrpSpPr/>
          <p:nvPr/>
        </p:nvGrpSpPr>
        <p:grpSpPr>
          <a:xfrm>
            <a:off x="1547664" y="1861972"/>
            <a:ext cx="3386138" cy="2352219"/>
            <a:chOff x="3273425" y="975181"/>
            <a:chExt cx="3386138" cy="2352219"/>
          </a:xfrm>
        </p:grpSpPr>
        <p:sp>
          <p:nvSpPr>
            <p:cNvPr id="28" name="TextBox 27"/>
            <p:cNvSpPr txBox="1">
              <a:spLocks noChangeArrowheads="1"/>
            </p:cNvSpPr>
            <p:nvPr/>
          </p:nvSpPr>
          <p:spPr bwMode="auto">
            <a:xfrm>
              <a:off x="3273425" y="2686050"/>
              <a:ext cx="33861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err="1">
                  <a:effectLst/>
                  <a:latin typeface="Calibri" pitchFamily="34" charset="0"/>
                  <a:cs typeface="Arial" charset="0"/>
                </a:rPr>
                <a:t>Carcharhinus</a:t>
              </a:r>
              <a:r>
                <a:rPr lang="en-GB" altLang="en-US" sz="1800" i="1" dirty="0">
                  <a:effectLst/>
                  <a:latin typeface="Calibri" pitchFamily="34" charset="0"/>
                  <a:cs typeface="Arial" charset="0"/>
                </a:rPr>
                <a:t> </a:t>
              </a:r>
              <a:r>
                <a:rPr lang="en-GB" altLang="en-US" sz="1800" i="1" dirty="0" err="1" smtClean="0">
                  <a:effectLst/>
                  <a:latin typeface="Calibri" pitchFamily="34" charset="0"/>
                  <a:cs typeface="Arial" charset="0"/>
                </a:rPr>
                <a:t>longimanus</a:t>
              </a:r>
              <a:r>
                <a:rPr lang="en-GB" altLang="en-US" sz="1800" dirty="0" smtClean="0">
                  <a:effectLst/>
                  <a:latin typeface="Calibri" pitchFamily="34" charset="0"/>
                  <a:cs typeface="Arial" charset="0"/>
                </a:rPr>
                <a:t> </a:t>
              </a:r>
              <a:r>
                <a:rPr lang="en-GB" altLang="en-US" sz="1800" dirty="0">
                  <a:effectLst/>
                  <a:latin typeface="Calibri" pitchFamily="34" charset="0"/>
                  <a:cs typeface="Arial" charset="0"/>
                </a:rPr>
                <a:t>(Oceanic </a:t>
              </a:r>
              <a:r>
                <a:rPr lang="en-GB" altLang="en-US" sz="1800" dirty="0" err="1" smtClean="0">
                  <a:effectLst/>
                  <a:latin typeface="Calibri" pitchFamily="34" charset="0"/>
                  <a:cs typeface="Arial" charset="0"/>
                </a:rPr>
                <a:t>whitetip</a:t>
              </a:r>
              <a:r>
                <a:rPr lang="en-GB" altLang="en-US" sz="1800" dirty="0" smtClean="0">
                  <a:effectLst/>
                  <a:latin typeface="Calibri" pitchFamily="34" charset="0"/>
                  <a:cs typeface="Arial" charset="0"/>
                </a:rPr>
                <a:t> shark)</a:t>
              </a:r>
              <a:endParaRPr lang="en-GB" altLang="en-US" sz="1800" dirty="0">
                <a:effectLst/>
                <a:latin typeface="Calibri" pitchFamily="34" charset="0"/>
                <a:cs typeface="Arial" charset="0"/>
              </a:endParaRPr>
            </a:p>
          </p:txBody>
        </p:sp>
        <p:pic>
          <p:nvPicPr>
            <p:cNvPr id="29"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5487" y="975181"/>
              <a:ext cx="2572514" cy="170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2"/>
                  </a:solidFill>
                  <a:prstDash val="solid"/>
                  <a:miter lim="800000"/>
                  <a:headEnd type="none" w="med" len="med"/>
                  <a:tailEnd type="none" w="lg" len="med"/>
                </a14:hiddenLine>
              </a:ext>
            </a:extLst>
          </p:spPr>
        </p:pic>
      </p:grpSp>
      <p:grpSp>
        <p:nvGrpSpPr>
          <p:cNvPr id="4" name="Group 3"/>
          <p:cNvGrpSpPr/>
          <p:nvPr/>
        </p:nvGrpSpPr>
        <p:grpSpPr>
          <a:xfrm>
            <a:off x="4372179" y="4307160"/>
            <a:ext cx="2937148" cy="2362200"/>
            <a:chOff x="5940152" y="4307160"/>
            <a:chExt cx="2937148" cy="2362200"/>
          </a:xfrm>
        </p:grpSpPr>
        <p:pic>
          <p:nvPicPr>
            <p:cNvPr id="20" name="Picture 14" descr="http://www.costarica-scuba.com/wp-content/uploads/2012/10/Mobula-ray.jpg"/>
            <p:cNvPicPr>
              <a:picLocks noChangeAspect="1" noChangeArrowheads="1"/>
            </p:cNvPicPr>
            <p:nvPr/>
          </p:nvPicPr>
          <p:blipFill>
            <a:blip r:embed="rId6">
              <a:extLst>
                <a:ext uri="{28A0092B-C50C-407E-A947-70E740481C1C}">
                  <a14:useLocalDpi xmlns:a14="http://schemas.microsoft.com/office/drawing/2010/main" val="0"/>
                </a:ext>
              </a:extLst>
            </a:blip>
            <a:srcRect l="22639" t="12431" r="28645" b="4784"/>
            <a:stretch>
              <a:fillRect/>
            </a:stretch>
          </p:blipFill>
          <p:spPr bwMode="auto">
            <a:xfrm>
              <a:off x="6515100" y="430716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5940152" y="6023029"/>
              <a:ext cx="25098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a:effectLst/>
                  <a:latin typeface="Calibri" pitchFamily="34" charset="0"/>
                  <a:cs typeface="Arial" charset="0"/>
                </a:rPr>
                <a:t>Manta </a:t>
              </a:r>
              <a:r>
                <a:rPr lang="en-GB" altLang="en-US" sz="1800" dirty="0">
                  <a:effectLst/>
                  <a:latin typeface="Calibri" pitchFamily="34" charset="0"/>
                  <a:cs typeface="Arial" charset="0"/>
                </a:rPr>
                <a:t>spp</a:t>
              </a:r>
              <a:r>
                <a:rPr lang="en-GB" altLang="en-US" sz="1800" dirty="0" smtClean="0">
                  <a:effectLst/>
                  <a:latin typeface="Calibri" pitchFamily="34" charset="0"/>
                  <a:cs typeface="Arial" charset="0"/>
                </a:rPr>
                <a:t>. </a:t>
              </a:r>
            </a:p>
            <a:p>
              <a:pPr algn="ctr" eaLnBrk="1" hangingPunct="1"/>
              <a:r>
                <a:rPr lang="en-GB" altLang="en-US" sz="1800" dirty="0" smtClean="0">
                  <a:effectLst/>
                  <a:latin typeface="Calibri" pitchFamily="34" charset="0"/>
                  <a:cs typeface="Arial" charset="0"/>
                </a:rPr>
                <a:t>(Manta rays)</a:t>
              </a:r>
              <a:endParaRPr lang="en-GB" altLang="en-US" sz="1800" dirty="0">
                <a:effectLst/>
                <a:latin typeface="Calibri" pitchFamily="34" charset="0"/>
                <a:cs typeface="Arial" charset="0"/>
              </a:endParaRPr>
            </a:p>
          </p:txBody>
        </p:sp>
      </p:grpSp>
    </p:spTree>
    <p:extLst>
      <p:ext uri="{BB962C8B-B14F-4D97-AF65-F5344CB8AC3E}">
        <p14:creationId xmlns:p14="http://schemas.microsoft.com/office/powerpoint/2010/main" val="4025150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rmAutofit fontScale="90000"/>
          </a:bodyPr>
          <a:lstStyle/>
          <a:p>
            <a:r>
              <a:rPr lang="en-US" noProof="0" dirty="0" smtClean="0"/>
              <a:t>CITES listing criteria for the </a:t>
            </a:r>
            <a:br>
              <a:rPr lang="en-US" noProof="0" dirty="0" smtClean="0"/>
            </a:br>
            <a:r>
              <a:rPr lang="en-US" noProof="0" dirty="0" smtClean="0"/>
              <a:t>new sharks and manta rays</a:t>
            </a:r>
            <a:endParaRPr lang="en-US" noProof="0" dirty="0"/>
          </a:p>
        </p:txBody>
      </p:sp>
      <p:sp>
        <p:nvSpPr>
          <p:cNvPr id="3" name="Content Placeholder 2"/>
          <p:cNvSpPr>
            <a:spLocks noGrp="1"/>
          </p:cNvSpPr>
          <p:nvPr>
            <p:ph idx="1"/>
          </p:nvPr>
        </p:nvSpPr>
        <p:spPr>
          <a:xfrm>
            <a:off x="251520" y="4869159"/>
            <a:ext cx="8784976" cy="1008113"/>
          </a:xfrm>
        </p:spPr>
        <p:txBody>
          <a:bodyPr>
            <a:normAutofit fontScale="92500" lnSpcReduction="10000"/>
          </a:bodyPr>
          <a:lstStyle/>
          <a:p>
            <a:pPr lvl="1"/>
            <a:r>
              <a:rPr lang="en-US" sz="2400" noProof="0" dirty="0" smtClean="0"/>
              <a:t>Great and Smooth hammerheads: specimens most frequently traded resemble those of the scalloped hammerhead to such an extent that enforcement officers are unlikely to be able to distinguish them</a:t>
            </a:r>
            <a:endParaRPr lang="en-US" sz="2400" noProof="0" dirty="0"/>
          </a:p>
        </p:txBody>
      </p:sp>
      <p:sp>
        <p:nvSpPr>
          <p:cNvPr id="4" name="Rounded Rectangle 3"/>
          <p:cNvSpPr/>
          <p:nvPr/>
        </p:nvSpPr>
        <p:spPr>
          <a:xfrm>
            <a:off x="539552" y="1844824"/>
            <a:ext cx="3753767" cy="288032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3600" u="sng" dirty="0" smtClean="0"/>
          </a:p>
          <a:p>
            <a:pPr algn="ctr"/>
            <a:r>
              <a:rPr lang="en-US" sz="3600" u="sng" dirty="0" smtClean="0"/>
              <a:t>Biological criteria</a:t>
            </a:r>
          </a:p>
          <a:p>
            <a:pPr algn="ctr"/>
            <a:r>
              <a:rPr lang="en-US" dirty="0" smtClean="0">
                <a:solidFill>
                  <a:schemeClr val="bg1"/>
                </a:solidFill>
              </a:rPr>
              <a:t>Low productivity (slow-growing,</a:t>
            </a:r>
          </a:p>
          <a:p>
            <a:pPr algn="ctr"/>
            <a:r>
              <a:rPr lang="en-US" dirty="0" smtClean="0">
                <a:solidFill>
                  <a:schemeClr val="bg1"/>
                </a:solidFill>
              </a:rPr>
              <a:t>small number of pups), </a:t>
            </a:r>
            <a:br>
              <a:rPr lang="en-US" dirty="0" smtClean="0">
                <a:solidFill>
                  <a:schemeClr val="bg1"/>
                </a:solidFill>
              </a:rPr>
            </a:br>
            <a:r>
              <a:rPr lang="en-US" dirty="0" smtClean="0">
                <a:solidFill>
                  <a:schemeClr val="bg1"/>
                </a:solidFill>
              </a:rPr>
              <a:t>behavioral vulnerability to harvesting</a:t>
            </a:r>
            <a:endParaRPr lang="en-GB" dirty="0">
              <a:solidFill>
                <a:schemeClr val="bg1"/>
              </a:solidFill>
            </a:endParaRPr>
          </a:p>
        </p:txBody>
      </p:sp>
      <p:sp>
        <p:nvSpPr>
          <p:cNvPr id="6" name="Rounded Rectangle 5"/>
          <p:cNvSpPr/>
          <p:nvPr/>
        </p:nvSpPr>
        <p:spPr>
          <a:xfrm>
            <a:off x="4860032" y="1828479"/>
            <a:ext cx="3753767" cy="288032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3600" u="sng" dirty="0" smtClean="0"/>
          </a:p>
          <a:p>
            <a:pPr algn="ctr"/>
            <a:r>
              <a:rPr lang="en-US" sz="3600" u="sng" dirty="0" smtClean="0"/>
              <a:t>Trade criteria</a:t>
            </a:r>
          </a:p>
          <a:p>
            <a:pPr algn="ctr"/>
            <a:r>
              <a:rPr lang="en-GB" dirty="0" smtClean="0"/>
              <a:t>(historic </a:t>
            </a:r>
            <a:r>
              <a:rPr lang="en-GB" dirty="0"/>
              <a:t>population declines related to international trade in fins, meat and </a:t>
            </a:r>
            <a:r>
              <a:rPr lang="en-GB" dirty="0" err="1"/>
              <a:t>bycatch</a:t>
            </a:r>
            <a:r>
              <a:rPr lang="en-US" dirty="0" smtClean="0">
                <a:solidFill>
                  <a:schemeClr val="bg1"/>
                </a:solidFill>
              </a:rPr>
              <a:t>)</a:t>
            </a:r>
            <a:endParaRPr lang="en-GB" dirty="0">
              <a:solidFill>
                <a:schemeClr val="bg1"/>
              </a:solidFill>
            </a:endParaRPr>
          </a:p>
        </p:txBody>
      </p:sp>
    </p:spTree>
    <p:extLst>
      <p:ext uri="{BB962C8B-B14F-4D97-AF65-F5344CB8AC3E}">
        <p14:creationId xmlns:p14="http://schemas.microsoft.com/office/powerpoint/2010/main" val="39593677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dirty="0" smtClean="0"/>
              <a:t>What should Parties do by </a:t>
            </a:r>
            <a:br>
              <a:rPr lang="en-US" noProof="0" dirty="0" smtClean="0"/>
            </a:br>
            <a:r>
              <a:rPr lang="en-US" noProof="0" dirty="0" smtClean="0"/>
              <a:t>14 Sept. 2014?</a:t>
            </a:r>
            <a:endParaRPr lang="en-US" noProof="0" dirty="0"/>
          </a:p>
        </p:txBody>
      </p:sp>
      <p:sp>
        <p:nvSpPr>
          <p:cNvPr id="3" name="Content Placeholder 2"/>
          <p:cNvSpPr>
            <a:spLocks noGrp="1"/>
          </p:cNvSpPr>
          <p:nvPr>
            <p:ph idx="1"/>
          </p:nvPr>
        </p:nvSpPr>
        <p:spPr/>
        <p:txBody>
          <a:bodyPr/>
          <a:lstStyle/>
          <a:p>
            <a:pPr algn="ctr"/>
            <a:endParaRPr lang="en-US" noProof="0" dirty="0" smtClean="0"/>
          </a:p>
          <a:p>
            <a:pPr marL="0" indent="0" algn="ctr">
              <a:buNone/>
            </a:pPr>
            <a:r>
              <a:rPr lang="en-US" noProof="0" dirty="0" smtClean="0"/>
              <a:t>Countries wishing to (re-)export or import specimens of the recently CITES-listed sharks and rays </a:t>
            </a:r>
            <a:r>
              <a:rPr lang="en-US" b="1" noProof="0" dirty="0" smtClean="0"/>
              <a:t>after 14</a:t>
            </a:r>
            <a:r>
              <a:rPr lang="en-US" b="1" baseline="30000" noProof="0" dirty="0" smtClean="0"/>
              <a:t>th</a:t>
            </a:r>
            <a:r>
              <a:rPr lang="en-US" b="1" noProof="0" dirty="0" smtClean="0"/>
              <a:t> September 2014 </a:t>
            </a:r>
            <a:r>
              <a:rPr lang="en-US" noProof="0" dirty="0" smtClean="0"/>
              <a:t>have to meet certain requirements.</a:t>
            </a:r>
            <a:endParaRPr lang="en-US" noProof="0" dirty="0"/>
          </a:p>
        </p:txBody>
      </p:sp>
    </p:spTree>
    <p:extLst>
      <p:ext uri="{BB962C8B-B14F-4D97-AF65-F5344CB8AC3E}">
        <p14:creationId xmlns:p14="http://schemas.microsoft.com/office/powerpoint/2010/main" val="12252327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dirty="0" smtClean="0"/>
              <a:t>What should Parties do by </a:t>
            </a:r>
            <a:br>
              <a:rPr lang="en-US" noProof="0" dirty="0" smtClean="0"/>
            </a:br>
            <a:r>
              <a:rPr lang="en-US" noProof="0" dirty="0" smtClean="0"/>
              <a:t>14 Sept. 2014?</a:t>
            </a:r>
            <a:endParaRPr lang="en-US" noProof="0" dirty="0"/>
          </a:p>
        </p:txBody>
      </p:sp>
      <p:sp>
        <p:nvSpPr>
          <p:cNvPr id="4" name="Rounded Rectangle 3"/>
          <p:cNvSpPr/>
          <p:nvPr/>
        </p:nvSpPr>
        <p:spPr>
          <a:xfrm>
            <a:off x="386185" y="1772816"/>
            <a:ext cx="2376264" cy="3911922"/>
          </a:xfrm>
          <a:prstGeom prst="round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3600" u="sng" dirty="0" smtClean="0"/>
          </a:p>
          <a:p>
            <a:pPr algn="ctr"/>
            <a:r>
              <a:rPr lang="en-US" sz="3600" u="sng" dirty="0" smtClean="0"/>
              <a:t>Legality</a:t>
            </a:r>
          </a:p>
          <a:p>
            <a:pPr algn="ctr"/>
            <a:endParaRPr lang="en-US" sz="3600" dirty="0"/>
          </a:p>
          <a:p>
            <a:r>
              <a:rPr lang="en-US" sz="2400" dirty="0"/>
              <a:t>National laws, legal </a:t>
            </a:r>
            <a:r>
              <a:rPr lang="en-US" sz="2400" dirty="0" err="1"/>
              <a:t>aquisition</a:t>
            </a:r>
            <a:r>
              <a:rPr lang="en-US" sz="2400" dirty="0"/>
              <a:t>, RFMOs, </a:t>
            </a:r>
            <a:r>
              <a:rPr lang="en-US" sz="2400" dirty="0" smtClean="0"/>
              <a:t>enforcement, …</a:t>
            </a:r>
            <a:endParaRPr lang="en-US" sz="2400" dirty="0"/>
          </a:p>
          <a:p>
            <a:pPr algn="ctr"/>
            <a:endParaRPr lang="en-GB" dirty="0">
              <a:solidFill>
                <a:schemeClr val="bg1"/>
              </a:solidFill>
            </a:endParaRPr>
          </a:p>
        </p:txBody>
      </p:sp>
      <p:sp>
        <p:nvSpPr>
          <p:cNvPr id="5" name="Rounded Rectangle 4"/>
          <p:cNvSpPr/>
          <p:nvPr/>
        </p:nvSpPr>
        <p:spPr>
          <a:xfrm>
            <a:off x="2978473" y="1772816"/>
            <a:ext cx="3024336" cy="3888432"/>
          </a:xfrm>
          <a:prstGeom prst="round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u="sng" dirty="0" smtClean="0"/>
          </a:p>
          <a:p>
            <a:r>
              <a:rPr lang="en-US" sz="3600" u="sng" dirty="0"/>
              <a:t>S</a:t>
            </a:r>
            <a:r>
              <a:rPr lang="en-US" sz="3600" u="sng" dirty="0" smtClean="0"/>
              <a:t>ustainability</a:t>
            </a:r>
          </a:p>
          <a:p>
            <a:endParaRPr lang="en-US" sz="3600" u="sng" dirty="0"/>
          </a:p>
          <a:p>
            <a:r>
              <a:rPr lang="en-US" sz="2400" dirty="0" smtClean="0"/>
              <a:t>NDFs</a:t>
            </a:r>
            <a:r>
              <a:rPr lang="en-US" sz="2400" dirty="0"/>
              <a:t>, science, Introduction </a:t>
            </a:r>
            <a:r>
              <a:rPr lang="en-US" sz="2400" dirty="0" smtClean="0"/>
              <a:t>From </a:t>
            </a:r>
            <a:r>
              <a:rPr lang="en-US" sz="2400" dirty="0"/>
              <a:t>the </a:t>
            </a:r>
            <a:r>
              <a:rPr lang="en-US" sz="2400" dirty="0" smtClean="0"/>
              <a:t>Sea, …</a:t>
            </a:r>
            <a:endParaRPr lang="en-US" sz="2400" dirty="0"/>
          </a:p>
        </p:txBody>
      </p:sp>
      <p:sp>
        <p:nvSpPr>
          <p:cNvPr id="6" name="Rounded Rectangle 5"/>
          <p:cNvSpPr/>
          <p:nvPr/>
        </p:nvSpPr>
        <p:spPr>
          <a:xfrm>
            <a:off x="6146825" y="1772816"/>
            <a:ext cx="2673647" cy="3911922"/>
          </a:xfrm>
          <a:prstGeom prst="round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u="sng" dirty="0" smtClean="0"/>
          </a:p>
          <a:p>
            <a:r>
              <a:rPr lang="en-US" sz="3600" u="sng" dirty="0"/>
              <a:t>T</a:t>
            </a:r>
            <a:r>
              <a:rPr lang="en-US" sz="3600" u="sng" dirty="0" smtClean="0"/>
              <a:t>raceability</a:t>
            </a:r>
          </a:p>
          <a:p>
            <a:endParaRPr lang="en-US" sz="3600" u="sng" dirty="0"/>
          </a:p>
          <a:p>
            <a:r>
              <a:rPr lang="en-US" sz="2400" dirty="0" smtClean="0"/>
              <a:t>Permits</a:t>
            </a:r>
            <a:r>
              <a:rPr lang="en-US" sz="2400" dirty="0"/>
              <a:t>, </a:t>
            </a:r>
            <a:r>
              <a:rPr lang="en-US" sz="2400" dirty="0" smtClean="0"/>
              <a:t>identification, reporting, databases </a:t>
            </a:r>
            <a:endParaRPr lang="en-US" sz="2400" dirty="0"/>
          </a:p>
          <a:p>
            <a:pPr algn="ctr"/>
            <a:endParaRPr lang="en-GB" dirty="0">
              <a:solidFill>
                <a:schemeClr val="bg1"/>
              </a:solidFill>
            </a:endParaRPr>
          </a:p>
        </p:txBody>
      </p:sp>
    </p:spTree>
    <p:extLst>
      <p:ext uri="{BB962C8B-B14F-4D97-AF65-F5344CB8AC3E}">
        <p14:creationId xmlns:p14="http://schemas.microsoft.com/office/powerpoint/2010/main" val="360874418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CITES Permits and Certificates</a:t>
            </a:r>
            <a:endParaRPr lang="en-GB" dirty="0"/>
          </a:p>
        </p:txBody>
      </p:sp>
      <p:pic>
        <p:nvPicPr>
          <p:cNvPr id="4" name="Picture 2" descr="http://www.slim400.com/rc1/cert/CITES_Certificat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08"/>
          <a:stretch/>
        </p:blipFill>
        <p:spPr bwMode="auto">
          <a:xfrm rot="21125302">
            <a:off x="2871519" y="1485308"/>
            <a:ext cx="3480355" cy="4828447"/>
          </a:xfrm>
          <a:prstGeom prst="rect">
            <a:avLst/>
          </a:prstGeom>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055149"/>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92088"/>
          </a:xfrm>
        </p:spPr>
        <p:txBody>
          <a:bodyPr>
            <a:normAutofit/>
          </a:bodyPr>
          <a:lstStyle/>
          <a:p>
            <a:r>
              <a:rPr lang="en-US" b="1" noProof="0" dirty="0" smtClean="0"/>
              <a:t>CITES permits and certificates</a:t>
            </a:r>
            <a:endParaRPr lang="en-US" b="1" noProof="0" dirty="0"/>
          </a:p>
        </p:txBody>
      </p:sp>
      <p:sp>
        <p:nvSpPr>
          <p:cNvPr id="4" name="Rectangle 3"/>
          <p:cNvSpPr txBox="1">
            <a:spLocks noChangeArrowheads="1"/>
          </p:cNvSpPr>
          <p:nvPr/>
        </p:nvSpPr>
        <p:spPr>
          <a:xfrm>
            <a:off x="323963" y="2209800"/>
            <a:ext cx="4750296" cy="39624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dirty="0" smtClean="0"/>
              <a:t>Animals and plants </a:t>
            </a:r>
            <a:br>
              <a:rPr lang="en-US" dirty="0" smtClean="0"/>
            </a:br>
            <a:r>
              <a:rPr lang="en-US" dirty="0" smtClean="0"/>
              <a:t>(live, dead, parts and derivatives)</a:t>
            </a:r>
          </a:p>
          <a:p>
            <a:pPr>
              <a:lnSpc>
                <a:spcPct val="90000"/>
              </a:lnSpc>
            </a:pPr>
            <a:r>
              <a:rPr lang="en-US" dirty="0" smtClean="0"/>
              <a:t>Permits and certificates </a:t>
            </a:r>
            <a:br>
              <a:rPr lang="en-US" dirty="0" smtClean="0"/>
            </a:br>
            <a:r>
              <a:rPr lang="en-US" dirty="0" smtClean="0"/>
              <a:t>issued under certain conditions: </a:t>
            </a:r>
          </a:p>
          <a:p>
            <a:pPr lvl="1">
              <a:lnSpc>
                <a:spcPct val="90000"/>
              </a:lnSpc>
            </a:pPr>
            <a:r>
              <a:rPr lang="en-US" dirty="0" smtClean="0"/>
              <a:t>Lawfully obtained</a:t>
            </a:r>
          </a:p>
          <a:p>
            <a:pPr lvl="1">
              <a:lnSpc>
                <a:spcPct val="90000"/>
              </a:lnSpc>
            </a:pPr>
            <a:r>
              <a:rPr lang="en-US" altLang="en-US" dirty="0" smtClean="0"/>
              <a:t>Trade will </a:t>
            </a:r>
            <a:r>
              <a:rPr lang="en-US" altLang="en-US" dirty="0"/>
              <a:t>not be </a:t>
            </a:r>
            <a:r>
              <a:rPr lang="en-US" altLang="en-US" dirty="0" smtClean="0"/>
              <a:t>detrimental </a:t>
            </a:r>
            <a:r>
              <a:rPr lang="en-US" altLang="en-US" dirty="0"/>
              <a:t>to the survival</a:t>
            </a:r>
            <a:br>
              <a:rPr lang="en-US" altLang="en-US" dirty="0"/>
            </a:br>
            <a:r>
              <a:rPr lang="en-US" altLang="en-US" dirty="0"/>
              <a:t>of the species</a:t>
            </a:r>
            <a:endParaRPr lang="en-US" dirty="0"/>
          </a:p>
        </p:txBody>
      </p:sp>
      <p:sp>
        <p:nvSpPr>
          <p:cNvPr id="5" name="AutoShape 27"/>
          <p:cNvSpPr>
            <a:spLocks noChangeArrowheads="1"/>
          </p:cNvSpPr>
          <p:nvPr/>
        </p:nvSpPr>
        <p:spPr bwMode="auto">
          <a:xfrm>
            <a:off x="304800" y="1219200"/>
            <a:ext cx="1219200" cy="611188"/>
          </a:xfrm>
          <a:prstGeom prst="wedgeRoundRectCallout">
            <a:avLst>
              <a:gd name="adj1" fmla="val 48829"/>
              <a:gd name="adj2" fmla="val 72398"/>
              <a:gd name="adj3" fmla="val 16667"/>
            </a:avLst>
          </a:prstGeom>
          <a:solidFill>
            <a:srgbClr val="002060"/>
          </a:solidFill>
          <a:ln>
            <a:noFill/>
          </a:ln>
          <a:effectLst/>
          <a:extLst/>
        </p:spPr>
        <p:txBody>
          <a:bodyPr lIns="36000" tIns="36000" rIns="36000" bIns="36000" anchor="ctr"/>
          <a:lstStyle/>
          <a:p>
            <a:r>
              <a:rPr lang="en-US" sz="2800" dirty="0">
                <a:solidFill>
                  <a:schemeClr val="bg1"/>
                </a:solidFill>
                <a:effectLst/>
              </a:rPr>
              <a:t>import</a:t>
            </a:r>
          </a:p>
        </p:txBody>
      </p:sp>
      <p:sp>
        <p:nvSpPr>
          <p:cNvPr id="6" name="AutoShape 29"/>
          <p:cNvSpPr>
            <a:spLocks noChangeArrowheads="1"/>
          </p:cNvSpPr>
          <p:nvPr/>
        </p:nvSpPr>
        <p:spPr bwMode="auto">
          <a:xfrm>
            <a:off x="1600200" y="1219200"/>
            <a:ext cx="1219200" cy="611188"/>
          </a:xfrm>
          <a:prstGeom prst="wedgeRoundRectCallout">
            <a:avLst>
              <a:gd name="adj1" fmla="val 48829"/>
              <a:gd name="adj2" fmla="val 72398"/>
              <a:gd name="adj3" fmla="val 16667"/>
            </a:avLst>
          </a:prstGeom>
          <a:solidFill>
            <a:srgbClr val="002060"/>
          </a:solidFill>
          <a:ln>
            <a:noFill/>
          </a:ln>
          <a:effectLst/>
          <a:extLst/>
        </p:spPr>
        <p:txBody>
          <a:bodyPr lIns="36000" tIns="36000" rIns="36000" bIns="36000" anchor="ctr"/>
          <a:lstStyle/>
          <a:p>
            <a:r>
              <a:rPr lang="en-US" sz="2800" dirty="0">
                <a:solidFill>
                  <a:schemeClr val="bg1"/>
                </a:solidFill>
                <a:effectLst/>
              </a:rPr>
              <a:t>export</a:t>
            </a:r>
          </a:p>
        </p:txBody>
      </p:sp>
      <p:sp>
        <p:nvSpPr>
          <p:cNvPr id="7" name="AutoShape 30"/>
          <p:cNvSpPr>
            <a:spLocks noChangeArrowheads="1"/>
          </p:cNvSpPr>
          <p:nvPr/>
        </p:nvSpPr>
        <p:spPr bwMode="auto">
          <a:xfrm>
            <a:off x="2895600" y="1219200"/>
            <a:ext cx="1676400" cy="611188"/>
          </a:xfrm>
          <a:prstGeom prst="wedgeRoundRectCallout">
            <a:avLst>
              <a:gd name="adj1" fmla="val 40056"/>
              <a:gd name="adj2" fmla="val 72398"/>
              <a:gd name="adj3" fmla="val 16667"/>
            </a:avLst>
          </a:prstGeom>
          <a:solidFill>
            <a:srgbClr val="002060"/>
          </a:solidFill>
          <a:ln>
            <a:noFill/>
          </a:ln>
          <a:effectLst/>
          <a:extLst/>
        </p:spPr>
        <p:txBody>
          <a:bodyPr lIns="36000" tIns="36000" rIns="36000" bIns="36000" anchor="ctr"/>
          <a:lstStyle/>
          <a:p>
            <a:r>
              <a:rPr lang="en-US" sz="2800" dirty="0">
                <a:solidFill>
                  <a:schemeClr val="bg1"/>
                </a:solidFill>
                <a:effectLst/>
              </a:rPr>
              <a:t>re-export</a:t>
            </a:r>
          </a:p>
        </p:txBody>
      </p:sp>
      <p:sp>
        <p:nvSpPr>
          <p:cNvPr id="8" name="AutoShape 31"/>
          <p:cNvSpPr>
            <a:spLocks noChangeArrowheads="1"/>
          </p:cNvSpPr>
          <p:nvPr/>
        </p:nvSpPr>
        <p:spPr bwMode="auto">
          <a:xfrm>
            <a:off x="4648200" y="1219200"/>
            <a:ext cx="4318000" cy="611188"/>
          </a:xfrm>
          <a:prstGeom prst="wedgeRoundRectCallout">
            <a:avLst>
              <a:gd name="adj1" fmla="val -329"/>
              <a:gd name="adj2" fmla="val 72079"/>
              <a:gd name="adj3" fmla="val 16667"/>
            </a:avLst>
          </a:prstGeom>
          <a:solidFill>
            <a:srgbClr val="002060"/>
          </a:solidFill>
          <a:ln>
            <a:noFill/>
          </a:ln>
          <a:effectLst/>
          <a:extLst/>
        </p:spPr>
        <p:txBody>
          <a:bodyPr lIns="36000" tIns="36000" rIns="36000" bIns="36000" anchor="ctr"/>
          <a:lstStyle/>
          <a:p>
            <a:r>
              <a:rPr lang="en-US" sz="2800" dirty="0">
                <a:solidFill>
                  <a:schemeClr val="bg1"/>
                </a:solidFill>
                <a:effectLst/>
              </a:rPr>
              <a:t>introduction from the sea</a:t>
            </a:r>
          </a:p>
        </p:txBody>
      </p:sp>
      <p:sp>
        <p:nvSpPr>
          <p:cNvPr id="10" name="AutoShape 4" descr="data:image/jpeg;base64,/9j/4AAQSkZJRgABAQAAAQABAAD/2wCEAAkGBxQSEhUUExQVFBUWGRcYFxgYGBoXHBwcGhcZFxgYGhoYHCggGBwlHRcYITEiJSkrLi4uGB8zODMsNygtLisBCgoKDg0OGhAQGiwkHyQsLCwsLCwsLCwsLCwsLCwsLCwsLCwsLCwsLCwsLCwsLCwsLCwsLCwsLCwsLCwsLCwsLP/AABEIAJ8BPAMBIgACEQEDEQH/xAAcAAABBQEBAQAAAAAAAAAAAAAFAQIDBAYABwj/xABBEAABAgQDBQYEBQMCBQUBAAABAhEAAyExBBJBBVFhcfAGIoGRobETMsHRQlJy4fEUgpIHIxUzU2KiJENzssIW/8QAGQEAAwEBAQAAAAAAAAAAAAAAAAECAwQF/8QAIBEBAQEAAwACAwEBAAAAAAAAAAERAhIhMVEDE0EiUv/aAAwDAQACEQMRAD8AjCnAPgeYt6EeRhpVajPRxVq7uAr9I6SPmS4s/wDj3tP+wrHiIR9xhs0mbTl00OKtD1RvpDArnrHAwA0qq3n1zh5LawxQBPGObl1rCBadezQqxSnVoTNDnhg1I0t7dc4c1N3sz0tUW94RBb1hylHTS/7b69CECJW133a8r6fxEiTCJNN308IqY/HolDvqDtYXPhvgO1dPh+0CtpbblyXD5lflGl4z20+0UyY4T3E+vnAQl4ucPtF5fQjtLbMycalk/lHVYHmGGOjWM6e8KDHSZZWoJSCSosAI1g7IAS6qUZhGjADw/F5wW4c42/DKRbwGzpk4shL7zp5wd2P2YDhU0gguQBahaviDyjUyJQQGSAEh2agob+oMRef0ucPsH2X2aRLGZffVo9geA8qwfwgA8PZhYPQvuhqWBbyP0hqtG66+vCMeXrSeD2DxGZqOz19tX4RdUkOwYnqw3/aAmCmEFnJINjxdmG6l7VreDGFlpUoAkB21DaUL0I3Wjn5TG/H1Sm5SVAMoqGUAXtSrvmob8IlmuRdQUB+k6j5Xa4fSum6ptGUlK2CUkKJJYVJFFKfh4XtaG4dwU0DF3q5dj4MQd8Z42s8TYicEi5FnJKRcs72FGq2sPDBLkZjUFITozEh7HQ3qTwELMQosDRLFQOUl+SqueF4kwctBBKgTrq7HWljzhZ6W+IFI3jMSwJf5QS9Q4asSYaSXSyVH8Vad5mTa/Cul4vSkIUpIVmZLB8pKsrkGz9B4WYZUs0rcuHIatPuDvrxOuDtakSCVBSjlypAGWu9r6u1atfSLAUwHyh8wUKAh2YjcRejgizwOmYwZvlcWpRizmoNtfGGy9p55lUsHD3skOAaVsGe7a0h+HOHK+4JyMKCSCtSVaN3RUOWY1FN+kItSSSm5SxBdiA7kAk97SrvWIJ2KCksQAalJ3Xa+9vQRXkzDmyr/AAj8NagAH5uHn5wWjPPVrFB60zd06GmimLUt1UUF4oBTrTMS9zlLuDlNjYd3nbWJ/iuVcCk2dwAXHChJY3o0Q4xRQA2ZJCkk0BDlwlnN2IPh5Mp6rI2hdICn1u9O6fmA14G4u8FkdqVgHLKSbguv8qXLMlj3RSv2jPfDZYFXdykAMUkVAqcp5HRJ0MLPIOYZVEkEq4glK1USctSHpQepqnJGo/4yqcAlHcAJBLFSWBYgsBl0494eN6SgKSGFBS7PU1D1Y3jJ4KYJSUJKSAognLQfpu7BwHobgmLkrtHLQ4/3Lk1IPrqOMYc+N3a145mcWHkrCVBX5SD4A1HiPeJFoyKI/KWOtiz+0RRJiKtxCSX/AEh28Y9F5bhfz+usNV16/eFBhXPvDDlD3v8ASGw5ZOX723jnDEqGtAWo41sPSED0cQehD33iIkHrrqsPzgXoAbwGVF4inYhCASogcT9G4QG2l2lSikvvK36A2jLYrGLmF1En2ipwtTeWDm1O0RJaVTj52331gBNnFRdRJJ1MRPHAxpJiL6Ux0c8c8MOhUgnSCGzNjzJxoMqfzG0bnYHZ+VL+V1TSpKQ4cF3L3ozAtqAYV5SHONqh2J2CQfiLBCqhI3AUJ56eEbA4JSaeZgnKwqZRSwfLQdaxPiK1jG8tbSYymIwpQujsa+Ia3p5QgDdent5iDG1JHd5VPkXgQU/f6dcoAQU5uW3WAFuBIjgwA4UHqR1yh6VA+3/5/Z4iUCzs9B6s79awgejElC30oDrY8rXeDUj/AHEu5S1Do3MWao84zpDlr2BezHofaCuDxGVILuwIZuPdDNqGjHnPda8L4lnSilWrhyHDg5gwL3Bd6HdpDsPSW7MxAOgVmZQKau7VYm5MTnELcEBg5ca2a3MawqUELcFyQQcxzVoSTQDcPDjGFdMvhTN7iSKpJY3d3A/EaNm8hFeYopJBDgMzOx0yPqQa6EgeMJiU5CUpUpRU9FFnejC7aABz6RIZoZVaIGY0L90g5mq1wHoe8OMKHJBGTPokOOIfewoWqRrp6On9Mugc1o5obMo1+bz1PjJhynJ8RIAUlSnSXetikNUFIBAAeusNGLdNaAh9CxqyC47pYio3axXb7Z3hl8SzZAIKVUBBDZsp4ENqKPwalTFISPhzJffzOA4KSCSC/wA1ieNPO5FeIzJGap3u/ey00pqnh4CAOLxOafkUtQShLhvxKzUqxcAke0Pli/wzlytiyMV8QU7qj+EhyBYkNxe934xPKU6X4gEXLOxetTRvHVoHyJmVSqGWavmqCGBNKFN6gW3RPJ2ip0guCvRnDHugnm1dXiLc+T5cbfhfXNTlMxSqE33MMt93dJfnFeZJzlSbHKDW12DNd015ARKZeeUMm5QSAMpdiCkhj+IP7OI6UpKUjulzoDmykJDsHYDMAwAaihuh6zOOzQoOO6KaakgGrsHIFYRGyXBOZ0lxQEZSE6jSwPjzhcQsWZ3vQvUEVAa1nO+5tD5O0RRRAQGZ3zBW+qTuJd7ZfA12hf6U8VJWnMXckKY5VU7rpJALlxQhjY0NYbL2WZneBRldkuVJ5sElmCswfVidYsTpKipkkglh+KgBSoPooUPCxFnLU4gyaIlFaVMoMcrUylLE3dJ8/CDd+V7jEDmOrxOt2QSKMoP/AHqP1EQEbuqROoulPHN7iOx56Mmu6gbzr5fWOQKel44gH6HzeEtAD1WiI9eNYj2hjkS+8ogDTmwekZfae3lLojujfFSaVuDm0dsolU+ZW4RmMftWZNNSw3CKC1E8YSLnGRG2kMcTCmGRQK8LHS0ElgHMaHZfZkqYzDlG77tBbgk0EwmEXNLIST7DxjU7J7OBJecCT4N5O784lm7Zw2GPw0glqKygFuBJNYN4eelaQtJcGoPMe9LcIz5cquSFlS2oAwawp4U3vGg7NyAR8U2sjl+bxYeAG+BEmVnUEDU1OoADqPkQN7tGtkDKlmoKANGVaSFKST/McoVbX0ixIlvekJMw4enhAahjJRyK/SfasZoli7UfrxaNp/T91RJ0I8Wr7xhyH06b9oojkq664w9ZFCPHz9RR4jJ56t15w5UxIyAn5nbc7ZsvNnblCBxZ3O9n4G4bWjekT7OUAatperecV3Ot3PG5LekJCs05cFEAG5sXextwr1ZomnYsFAAZy4YFnfWlRbfAhI68mjjiFIBIFabt+j+MYX8X01n5fsXWAoAm5FGppvvUvE8nCIIFVKHdpXMoi2bfa2mrtFeQrOkEgKvccrjTfF7Cq75YAZWAvGfWxp3005EKStJKRUKDjMp2L200fkI5KJZoVEi2UFiC4Fj/AHGj2izNlODRyK1qG0bfdq7tYHplJY5inM70dnezmoVQDWEueokzT8MkF/mRUBgtJZIO7Qjdvilh9l50hRC0rYAuKpzWAADqSKX0PjBmTs8KUpVQFF8hAZ9CCKOHv9osyNj5e9nWXYpIpW5FKtQBjbKawWeNeP5OPHcoRhNlzcykuwBJNRUnK5AZgGYXNvGCOHwmRKSUFZSzksSQHa/MWsIuzFFGQCl0l9a1IL8belYcmYV2zEhzlyFBZ3/FQ2I8eEKI5W8lDD4sglxlAUwJc0Up24pI6u0qJgzBwkhyKHy5Gjw34iFMl7AcagW1G+K+OWEZWqVnKlqrU/5U6gEVJNhcQ4jxfnEFWYM4oWAchW7jTcYr7SWEslSXUG7oLtq6yXKc1DkFbEtaIpc9SQwUM/4ik5ggO+VCgGUou5XXL8qdVGsoBBSgA94GugAuSRYs7PeOjj+P/pheX0sS5swqSyUpJ+W5HdDFw+WzAADWNJhVApDqSg1cAAh3qzh7/WAcvHoQAyQGHeZgx0b8wud4cx03bmU0KCCAapVSlRTi8F4+7BOXjB9b+MSTEsEfpfzUpQ94jrYVLt46QP2ztkSyWLswT/aAAfFgfGNnOuz5gSHJYDrwjPbS7R3TL84C43aC5h7xpuimVRpJ9otTTp6ll1FzEbxGVxck7PmrtLV7e8UWK5McTBnC9mpqvmYeP3glI7KgfMX8ftBpzjWSEEcBseZMqRlTvNI1EvYUtB+QP4mLCsPwhWn1Q4HZsuSKFLtUk16eG7Wxkwy8sjvKVQm2UakE6l2Dc4uIwp0HkId8Ii4ic9VjFS+zs5WiU8z9hB7YOEmYYKBUlQUxatDqeLj2g0iVSOMmKvokxZ2btD4bk1JZza1gNwg7J274RnEyIeiRE3hFTk10vaoIt6xbwuOSSMz7ox0txZ4tonK3xPQ9eljZ4Mvul3q+/f6R5ptPBGTMVLOhpxBtB3B9qZksMHVzU/uHERbU7QoxKWnSKh8q0qYp8wXG8QZQzhLaU/b9ocqoCTc0+jjeX9ojnyFVyF91gRU8Q9/SGTyoH5VGpILEauKkMGib4JEqJpJYg0bkQxqCLs31h+ceOvjEUjMa5SOfqPSJUS9/WkAIpbaU8uqkQ6Sln4ivM6RKE7qRIkjrzhBdwOLSlGVQsaMDxbXe8WMNtGWCokKqxsHtaBpH7evlDYnpKrtR1WOSpDhNAeAPHhZv8uBiivE5S2UOWNwQbcS9ujFQLYFtf3+584avf1vML9fE/wBlXkbSUCSkAb6+/nFk7dmsBRPK7s1XgQ8PSeuuqwdOP0XeiC9sTFJyqJUOPsWvDRj1kM7B3H/aWqxbWpI1ij9TW+7+IynavtSJLypJBmWUq4RwG9evDnFThPou1Htudp1IUJMoCZPVZAqEvqtvDuitXpBLZeGmSQc6zMxSwM80LfKn/ppCQyW3PTSpMB/9LOz6UIVi58szCqiQTYEuVcSwUri3GNiMGEuQGcuG0HvbfFzjIXa1Tw8oBhoNeV3irOU7ka19wD5Up7wTxIAlkM5UWYbrv7CBDda6194BpU31cWYbt8ckJNz6D6cXhAH3eB5/tThC5m4+vqBATFbSx6ZKVGji3M0HlU+EZJUiZMJUaPvp6XiltHFrVUm/XXONT2U2jLmpyzA60j00PERU8R10ITsMsVLUyRw9oKYDs2DLTMylSFWJfeRbwjSq2emcltFbqHdB3BYJIl/DBZIGUAVajA8TBaqcWawOyALISOQEE5WzTBHD4ZaFsoAg1BFvKCknCvBoAjs07oaZSUlIUod4smrOWdubAxrZGDNiPOGzOz0kzUISGNVVqxAJDPa0AtZteGTY7xXjujv6RINbaRo9obATLoCXJS40qpreUdiNjJSsJcmpvwEA0Dw0gg0i1jdmhYGm8wVl4ZKUuA6lqZI5dGCUnZfcL33faFfBrHK2QwpWIxsks4Ea5WAVoHiESCKNC7U/GMVhOcKMHGnVgU5iSH6rEZ2aNCXd67ofZXjPiQRv8omRLIuPOD2H2cM3ecjRm3i78ISfgA6Qk3LV03VEF5jIECQ947+mEFhgiFNegJbTm8TnZiyFEJcA6EH01hdzyA0vA74ty9lk/KaxeXgwACC51FsprRvDhF/BbNXShHPqkLtpYBq2XNH4VdcrxXn4ZQJCgH4hj6h/GNvh8OtyHS4beOZtFo4JKgBMQFM7Ur+0Gh5sqUPy+RP3iMoG5Q9fpG8xPZmWqqFFN6HvD1r6wFn9n5qSzAngX83tbWChnMo36boVMriPX6wdVsCdQZHdzQg2vyhFdnJrOEg60IJ6rAPAYSjw84K7J2KJspU0r7ocDLem9xTxiCZsmYmuRm60izg8BiACZZUgCpY5RBg8CsRhyhRBYN6hqG8QzZ6EBytKaHUH0fqkF8SiYojOorIsSrM3nFRWxUTu7MSkjkPDlBlEzffhju1Pa1CJOWQoGaokPXuJsVB9TpyJ0EZDs3s7+omgrohJdR3l7R6rtDsLhS5YDi6R9aQuzNh4WSAl0k5g/eT8ofuhKSKnf5RXHyFyy3xttn7NRKw6UFIKqEDcWYNuYExXmp7pNmoIt4XaAUaJmkUApuGpUxJ41ihtmYxSmwuYKOM2gO2NqoQQlRcioASpSnIcUT+rkYjKszKGoDXHoQ4MPmTkqLszklxuNWp1aGlSdSLOD0eP8UhC46pLMTxalak/UwyZKP5XvupU8PHxhVTCSdAXauoLdGG5TpX1+ogJ4hNG/poqSZykEKQopUDQi8WcSSAef1ioTD5UuEepYDtOmdhpcxfzNlWE/hUlgaA0f5hwhuA2uhSwEqPiG3b4852SJudpJOYtS4OgBBoalq749H7OdmlJSJk8gqoQgWFQXO80tzvEtJftuNmTnAKquB/MXkLANBAYLFhRosy1GkXOLO2SjklTHd1xMR4ycqVORMKaOkvodD4sYryMWkXAPq/2hy9upEpaJgdBB8NzcXaDC1f2rivnLm6VAHgxp5QzaM3vIPBSn8P3gFM7QoKSkglJSaauRpuYwv8AXpUuhoxAc6lgPWADmxCJqgWpLAQnn+NXnTwjTmVRo887P7ZlyCU95WRcwEj9amjQK7ay3pKmHkz+RNYn+rkXiCnloYeiaFUIeKI27Lmg5XIuaVG8kbuIhsmcFWII4Qk4JLwCFVFDFGfsxQsx5UPlF6SukWEqeAM9MkqFx5wzJS0aYIhq8Ik3SOuUPAzste+LMrEHfBU7MTyhn/Ctxh5B6oKyqPeAPhBGTigKClvQNDP+HGOOBMHWFtXkTxD/AIo3wOGEIhcpTpD6n2okFAwwJA4Py+0UVYwJuWeGL2knfC6noioiGF959ID4jtAhOojObW7eSkfjHg59oMDbzJIupZ9B9IBbU+CxClq8JihyoDHmO2f9SlWQk/3H6AwJwnbH4riZ3Tv0+8Vx47fU258NPtfFypSyTOUEmwK1E8W1IgFiu0sofKhS+Kiw9XMZ3aK14maUyEqWaCn3sNbxbl9iZqkOualKvyl1DxV9gYu3PEz1Dju1KvwhCP0hz5mkFuwPaI/1Kcy2egJAofGkYzaOzpklWSYkpOmoI3pNiIrYSeZSwoenmDE3TlfU+GnFTOtZrfM1/wBLRR2nJKsQA9wR46erQI7J7cGJkImC5oeBFxBPaiyQ9mLjg38ROeNON9ZeUjvGjM4LODS4HrEqpTsxfjQbhupWCO2pFRNSO7MDkDRb1bd+4imoP8pv5A3iSVjQkbnO+pDt5v5Rzb6n9IMWElzat24uQaV/K78YuSJaiKBR0cIQf/sQ1GLcYZPAJyXd+fXrES5AiyRCARdiJT9kYs4eamYkO1wdQbiPTtldp5E4f8wIVTuroeN6HwJjy1SYa0LMPd+XtiEvVwXs0WZJaPGsJtqfJbJMIDW5kmxcWI0jQ4btvNSBnMtQ490+h+kPsM16Ut7xSxmUprraMvI7eAjvSi29Kgr3AiWV2vkG6Zg5gH2MPtE9KM4fZhFSKmgBER7TwKgkBJNAHIu++Kn/APZyPzK/xMNT2uwxupQ/sV9IPD/0v7HwhknvFxMJd7hRqPOo5tvgnNltAWVtrDTBlE5IJs5ykbiMza1gyib8RCV0L0LVDi7cInlm+K4256bKWUqCgSFAuFC4gpJmJUokj4SjULSCUkjRSE2e7hvGBYXFmTNIYg84VhytDgMeQBmHjBIYsQIw+0ECQsKIzVypuX3MLAwCVjFPSnKHw46nnZK2ycYIX+tTvjD/ANUvfHGeveY0/Wju3P8AXJ3w07STvEYgrXvPn94hVMa6oXSDvXoSNpI/MIkGNSdRHlmJ25Kl/NOHIF/QQKxXbFAohK1cSco+8LrF9q9p/qkUdaXNqiHzFJ3nwc+0fPs/tVNNky0jkT6kwMxXaKYbzSeCWA/8Wibxqu0/r6Cx+EmqfImVl0K1LB8QE084867S7aRIVlM2VMUX7shRW36iqg83jK7F7S49mw655TbvEFHnMdPlDcL2YUqs2ZlH5ZY91kcNBCn+fkXLPCY3tKhv+W//AMiyf/EQDxm0J2JZMtHduyJevMPv1MbfA7GkSvllh96u8rxKn9Ivpp68uqw7+RPR5zhOyeIXdIQDqs18g5jQ4DsXKSxmKMw7h3E+lT5xp0J0e5Hg7Q9gNG18ftQxPeq6RWw2HShOVCQgDRIa3vziYHrzrDiPueVv3hBbXrr1iVKm0MFLnJyTE5ku7WI4pOhbdHn3aDs0vDuof7kr84uNwWBbmKHhaPSVpLix/a8c1qbtbj+AzQ5cKzWD/wBO+0X9LP8AhTC0qaQOCVGgPLSPdpGB+KhXeqAMu4x47t7sWiY6pDIVqg/KeR/CT5co13+l3a4p/wDR4p0zpdBmoVJHuR6xV+yn02GEwXxJK5JIJZWXgoWc6VA9YySnSQkgggkEauPmetNbb9Y9RRlLFvFvWMZ2zwWVfxEhkzAHJoMyaFwRchvKJUCpVpRqA66sLcjuiZCwRV/8SbU0WOXICK6FFuqO/OEy8B4BvqICeNFMd08bTH9n5cxynuG/dsfDS2jQExPZ+ciyc40KfqLxpLKysoKRCZYsTZBSWUCCNDSGZYZK63JhqpbxZyxxTBh6rSwRah4RL8ZW/wBo4phMsLBrlT1HX0hUz1at5QmWFSmDIfarEmenUH3EegdgscGXIJoe8j2UPr4mPOwiLmy8UqTMStJbKXibJ/F8bf69bXEK5xTEmExKZ8tM1FjQ8Fag+/jFfFy9T5Q5dgvlOnTVAtmdr8eXv4RlNp9pZ0uctAUgJBo4G57wWnYkhSXLgW37veMP2iUFYhahW3t+0X/EXINo7Wz9JiPAD7x0ztHiT/7jcgn7RkwiHfDgLWhnbYnm85Q8QPaB2I2g/wAy1L8SfeKAlRypMHg2pFY42A84jOKXvA8BDpOFUtQSgOpRYDrT7Rt9kdmZcoZpgExYY1HdHJOtdT5CFbIc2sxsrYE7EsouhH5la/pTrzoI2GC7PSJTEICi91942GlvSCgTR+t8cBfg8Z3larrI4Dy+lNOvSEBqPH9vrEgTreGL9vfq/wC0TiiEXHXTR2Uv0bP5RyVNx5+HX7QpL7va9IlRwHCFCn666MID114+UcDz3Q9IilfTrrfDn6MNUa9ecKnl104gBF+3Vobl3+3N+TeMOUrdu+/nYiOfqnTNDhFSCSbn7de8VdqbNRiACXTMQ+SYn5kmjEO3iLHhFmWNA38MImSDxHl4MYcC72a7YzMOUyccwSWSjED/AJajoF/9JRpenExudrYROJkqSk1IdJG8VFerx5pMS7ggFJoQbVu4NN9DDtlLm4amHmqlop/tlly+aUlij+1TcIBqyZbEpUGILVuGLEbrx0uWku510JZv8TC4jEfEUVG5NTyAB9ojBfUjkW+ogATJl6OOn3+MTz8OUi14glqET/FoBp53+0BB+NwiJqSlY5HUcQYxGNwplLUg1ym+8M4PiI9AmSyC+kZLtNOSZoA+ZKWUfUDwHvFcUcvAQIeEKYe8c0XS1EUwhTE+WEKYQVyIVIiUpg5sns98VGdSikE90MKj81eL+UKnAICH5Y0x2BKSxUZirUoL8h00XZexZI/A/Mn7xHabi8vyCdntvLwi6d6Wqi5ZsoDd+VQqytH1BIj0mbh/iSkTZTrlqNKOoXYEAeooX8IzsrBoT8qEf4iv7Rd7H7VOEmnDEkIWSuQpzvdUo8QS43gwW57DnvlW9q9k5oyklCCakFRo5N2DC++Mjtjssv4wzTEVSSWBNlNw/MI9Y2jjEzH1cVV9aRk9rkAOR8p040PhV/CCc6d4Rn9g9msKMQgYlUxUopW5S4AWMuUHICQD3q70gaxsZexdkIDhDkG5+KsM/wBoCylX4dD2iTNE8tv9EyfwfTK2XV5KVJsB8Oa/nrppFPGbN2StIaQpCt6EKZ+SyxgYk6wr6Qpxv2Nn0t7JweBwxKky1rUQzrlSiwNwAVhngxK23IBcYdRA/DkkAe5MZ1RhUUfl9W+sL9e/NPtn8FNtbRlzyky5XwwkEEd2rkEfLSjHzgc0QyS9Qb6RM1urCLkxOnJeI18N/J+mIiRQ68Y57c/q/XOGFbVq2+z+8OUnTf8AS/o/pD2auhfn1pCJT19t0Th6YABb2fqwjkgaUof463xxP2bx/mnEQoTXjACvwhD0I5fF4ikqOZqsxIN67r0pXmNInTSoLePT8/tCpiNB0qxdr31rvjkkG58fWNJKjtEiiz338BSp1aOVMaj3POtK8Iakg2FaX8X5/ZofLkVc3o3CLyT5RtvwctOpPnxhoLcPtz9YkmKFH3gH6D3hCHeM2hM+vXVIckbniJVOjDCYDUkp/mJkUhgP1h0NKDau0BJlkt3jRPPfyEYOYXJJ1dyYI7cx3xZpb5U91PganxP0gaqL4zEWmrEKKRzxwLxaCpibDYRcxWVCSo9VJ0i5sPZBnkl8qElidX3AfWNdKw6ZYShCQkcL8STqW9om3FSBWzOzqUMqay1UYfhB4v8AN7QdUaQwE+EJMQzmM7daSYYttbMPYfX3hXf6Qs4Mz21iMkVhGUen8xHjMOmagpU4qClQoUqFlilCP2iR/X+IRB65wyT7H2wrMJM9hMahsmaBql/xb03HKLe10/7S0kscpKCdS3dD79IH5ErDKAUlwWPB6jceIa0WsQfiICFkqCAAHYmhBBJZ1V3kwlajF+qg1fjDsvm8I9a147/3r4674kFYaUITEyPfWEa/WtYVFbV/lvoYB8lWtg8QmYS70DMW51Pr6Q+8Qyiw1148a+BEBpsG+tCCpJpQne2ndUDzfhFl2IHAnx/gmKcgkPq6h6gDzt5RZKnDjwhkl66+8NWbc4UCG6+XXrCpnrX111SEturDEUf1hD6dfSFRCEnWunGF49co5UdNDB+t0IzFD2iImo339IkWYYU9eP7esTYcPUprat9fvEUuWTV95+rU6rErjy6+kOfrkHi5yxN46VCAAPRuFG8CCPAxKhda/bxiF9NeHKmnTxYILQt05CEa8OfHSGKVDyfM2hCioemo68oZIFM7e8SJmgDoQ2d3dA49+qwrA6+n7Qj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6" descr="data:image/jpeg;base64,/9j/4AAQSkZJRgABAQAAAQABAAD/2wCEAAkGBxQSEhUUExQVFBUWGRcYFxgYGBoXHBwcGhcZFxgYGhoYHCggGBwlHRcYITEiJSkrLi4uGB8zODMsNygtLisBCgoKDg0OGhAQGiwkHyQsLCwsLCwsLCwsLCwsLCwsLCwsLCwsLCwsLCwsLCwsLCwsLCwsLCwsLCwsLCwsLCwsLP/AABEIAJ8BPAMBIgACEQEDEQH/xAAcAAABBQEBAQAAAAAAAAAAAAAFAQIDBAYABwj/xABBEAABAgQDBQYEBQMCBQUBAAABAhEAAyExBBJBBVFhcfAGIoGRobETMsHRQlJy4fEUgpIHIxUzU2KiJENzssIW/8QAGQEAAwEBAQAAAAAAAAAAAAAAAAECAwQF/8QAIBEBAQEAAwACAwEBAAAAAAAAAAERAhIhMVEDE0EiUv/aAAwDAQACEQMRAD8AjCnAPgeYt6EeRhpVajPRxVq7uAr9I6SPmS4s/wDj3tP+wrHiIR9xhs0mbTl00OKtD1RvpDArnrHAwA0qq3n1zh5LawxQBPGObl1rCBadezQqxSnVoTNDnhg1I0t7dc4c1N3sz0tUW94RBb1hylHTS/7b69CECJW133a8r6fxEiTCJNN308IqY/HolDvqDtYXPhvgO1dPh+0CtpbblyXD5lflGl4z20+0UyY4T3E+vnAQl4ucPtF5fQjtLbMycalk/lHVYHmGGOjWM6e8KDHSZZWoJSCSosAI1g7IAS6qUZhGjADw/F5wW4c42/DKRbwGzpk4shL7zp5wd2P2YDhU0gguQBahaviDyjUyJQQGSAEh2agob+oMRef0ucPsH2X2aRLGZffVo9geA8qwfwgA8PZhYPQvuhqWBbyP0hqtG66+vCMeXrSeD2DxGZqOz19tX4RdUkOwYnqw3/aAmCmEFnJINjxdmG6l7VreDGFlpUoAkB21DaUL0I3Wjn5TG/H1Sm5SVAMoqGUAXtSrvmob8IlmuRdQUB+k6j5Xa4fSum6ptGUlK2CUkKJJYVJFFKfh4XtaG4dwU0DF3q5dj4MQd8Z42s8TYicEi5FnJKRcs72FGq2sPDBLkZjUFITozEh7HQ3qTwELMQosDRLFQOUl+SqueF4kwctBBKgTrq7HWljzhZ6W+IFI3jMSwJf5QS9Q4asSYaSXSyVH8Vad5mTa/Cul4vSkIUpIVmZLB8pKsrkGz9B4WYZUs0rcuHIatPuDvrxOuDtakSCVBSjlypAGWu9r6u1atfSLAUwHyh8wUKAh2YjcRejgizwOmYwZvlcWpRizmoNtfGGy9p55lUsHD3skOAaVsGe7a0h+HOHK+4JyMKCSCtSVaN3RUOWY1FN+kItSSSm5SxBdiA7kAk97SrvWIJ2KCksQAalJ3Xa+9vQRXkzDmyr/AAj8NagAH5uHn5wWjPPVrFB60zd06GmimLUt1UUF4oBTrTMS9zlLuDlNjYd3nbWJ/iuVcCk2dwAXHChJY3o0Q4xRQA2ZJCkk0BDlwlnN2IPh5Mp6rI2hdICn1u9O6fmA14G4u8FkdqVgHLKSbguv8qXLMlj3RSv2jPfDZYFXdykAMUkVAqcp5HRJ0MLPIOYZVEkEq4glK1USctSHpQepqnJGo/4yqcAlHcAJBLFSWBYgsBl0494eN6SgKSGFBS7PU1D1Y3jJ4KYJSUJKSAognLQfpu7BwHobgmLkrtHLQ4/3Lk1IPrqOMYc+N3a145mcWHkrCVBX5SD4A1HiPeJFoyKI/KWOtiz+0RRJiKtxCSX/AEh28Y9F5bhfz+usNV16/eFBhXPvDDlD3v8ASGw5ZOX723jnDEqGtAWo41sPSED0cQehD33iIkHrrqsPzgXoAbwGVF4inYhCASogcT9G4QG2l2lSikvvK36A2jLYrGLmF1En2ipwtTeWDm1O0RJaVTj52331gBNnFRdRJJ1MRPHAxpJiL6Ux0c8c8MOhUgnSCGzNjzJxoMqfzG0bnYHZ+VL+V1TSpKQ4cF3L3ozAtqAYV5SHONqh2J2CQfiLBCqhI3AUJ56eEbA4JSaeZgnKwqZRSwfLQdaxPiK1jG8tbSYymIwpQujsa+Ia3p5QgDdent5iDG1JHd5VPkXgQU/f6dcoAQU5uW3WAFuBIjgwA4UHqR1yh6VA+3/5/Z4iUCzs9B6s79awgejElC30oDrY8rXeDUj/AHEu5S1Do3MWao84zpDlr2BezHofaCuDxGVILuwIZuPdDNqGjHnPda8L4lnSilWrhyHDg5gwL3Bd6HdpDsPSW7MxAOgVmZQKau7VYm5MTnELcEBg5ca2a3MawqUELcFyQQcxzVoSTQDcPDjGFdMvhTN7iSKpJY3d3A/EaNm8hFeYopJBDgMzOx0yPqQa6EgeMJiU5CUpUpRU9FFnejC7aABz6RIZoZVaIGY0L90g5mq1wHoe8OMKHJBGTPokOOIfewoWqRrp6On9Mugc1o5obMo1+bz1PjJhynJ8RIAUlSnSXetikNUFIBAAeusNGLdNaAh9CxqyC47pYio3axXb7Z3hl8SzZAIKVUBBDZsp4ENqKPwalTFISPhzJffzOA4KSCSC/wA1ieNPO5FeIzJGap3u/ey00pqnh4CAOLxOafkUtQShLhvxKzUqxcAke0Pli/wzlytiyMV8QU7qj+EhyBYkNxe934xPKU6X4gEXLOxetTRvHVoHyJmVSqGWavmqCGBNKFN6gW3RPJ2ip0guCvRnDHugnm1dXiLc+T5cbfhfXNTlMxSqE33MMt93dJfnFeZJzlSbHKDW12DNd015ARKZeeUMm5QSAMpdiCkhj+IP7OI6UpKUjulzoDmykJDsHYDMAwAaihuh6zOOzQoOO6KaakgGrsHIFYRGyXBOZ0lxQEZSE6jSwPjzhcQsWZ3vQvUEVAa1nO+5tD5O0RRRAQGZ3zBW+qTuJd7ZfA12hf6U8VJWnMXckKY5VU7rpJALlxQhjY0NYbL2WZneBRldkuVJ5sElmCswfVidYsTpKipkkglh+KgBSoPooUPCxFnLU4gyaIlFaVMoMcrUylLE3dJ8/CDd+V7jEDmOrxOt2QSKMoP/AHqP1EQEbuqROoulPHN7iOx56Mmu6gbzr5fWOQKel44gH6HzeEtAD1WiI9eNYj2hjkS+8ogDTmwekZfae3lLojujfFSaVuDm0dsolU+ZW4RmMftWZNNSw3CKC1E8YSLnGRG2kMcTCmGRQK8LHS0ElgHMaHZfZkqYzDlG77tBbgk0EwmEXNLIST7DxjU7J7OBJecCT4N5O784lm7Zw2GPw0glqKygFuBJNYN4eelaQtJcGoPMe9LcIz5cquSFlS2oAwawp4U3vGg7NyAR8U2sjl+bxYeAG+BEmVnUEDU1OoADqPkQN7tGtkDKlmoKANGVaSFKST/McoVbX0ixIlvekJMw4enhAahjJRyK/SfasZoli7UfrxaNp/T91RJ0I8Wr7xhyH06b9oojkq664w9ZFCPHz9RR4jJ56t15w5UxIyAn5nbc7ZsvNnblCBxZ3O9n4G4bWjekT7OUAatperecV3Ot3PG5LekJCs05cFEAG5sXextwr1ZomnYsFAAZy4YFnfWlRbfAhI68mjjiFIBIFabt+j+MYX8X01n5fsXWAoAm5FGppvvUvE8nCIIFVKHdpXMoi2bfa2mrtFeQrOkEgKvccrjTfF7Cq75YAZWAvGfWxp3005EKStJKRUKDjMp2L200fkI5KJZoVEi2UFiC4Fj/AHGj2izNlODRyK1qG0bfdq7tYHplJY5inM70dnezmoVQDWEueokzT8MkF/mRUBgtJZIO7Qjdvilh9l50hRC0rYAuKpzWAADqSKX0PjBmTs8KUpVQFF8hAZ9CCKOHv9osyNj5e9nWXYpIpW5FKtQBjbKawWeNeP5OPHcoRhNlzcykuwBJNRUnK5AZgGYXNvGCOHwmRKSUFZSzksSQHa/MWsIuzFFGQCl0l9a1IL8belYcmYV2zEhzlyFBZ3/FQ2I8eEKI5W8lDD4sglxlAUwJc0Up24pI6u0qJgzBwkhyKHy5Gjw34iFMl7AcagW1G+K+OWEZWqVnKlqrU/5U6gEVJNhcQ4jxfnEFWYM4oWAchW7jTcYr7SWEslSXUG7oLtq6yXKc1DkFbEtaIpc9SQwUM/4ik5ggO+VCgGUou5XXL8qdVGsoBBSgA94GugAuSRYs7PeOjj+P/pheX0sS5swqSyUpJ+W5HdDFw+WzAADWNJhVApDqSg1cAAh3qzh7/WAcvHoQAyQGHeZgx0b8wud4cx03bmU0KCCAapVSlRTi8F4+7BOXjB9b+MSTEsEfpfzUpQ94jrYVLt46QP2ztkSyWLswT/aAAfFgfGNnOuz5gSHJYDrwjPbS7R3TL84C43aC5h7xpuimVRpJ9otTTp6ll1FzEbxGVxck7PmrtLV7e8UWK5McTBnC9mpqvmYeP3glI7KgfMX8ftBpzjWSEEcBseZMqRlTvNI1EvYUtB+QP4mLCsPwhWn1Q4HZsuSKFLtUk16eG7Wxkwy8sjvKVQm2UakE6l2Dc4uIwp0HkId8Ii4ic9VjFS+zs5WiU8z9hB7YOEmYYKBUlQUxatDqeLj2g0iVSOMmKvokxZ2btD4bk1JZza1gNwg7J274RnEyIeiRE3hFTk10vaoIt6xbwuOSSMz7ox0txZ4tonK3xPQ9eljZ4Mvul3q+/f6R5ptPBGTMVLOhpxBtB3B9qZksMHVzU/uHERbU7QoxKWnSKh8q0qYp8wXG8QZQzhLaU/b9ocqoCTc0+jjeX9ojnyFVyF91gRU8Q9/SGTyoH5VGpILEauKkMGib4JEqJpJYg0bkQxqCLs31h+ceOvjEUjMa5SOfqPSJUS9/WkAIpbaU8uqkQ6Sln4ivM6RKE7qRIkjrzhBdwOLSlGVQsaMDxbXe8WMNtGWCokKqxsHtaBpH7evlDYnpKrtR1WOSpDhNAeAPHhZv8uBiivE5S2UOWNwQbcS9ujFQLYFtf3+584avf1vML9fE/wBlXkbSUCSkAb6+/nFk7dmsBRPK7s1XgQ8PSeuuqwdOP0XeiC9sTFJyqJUOPsWvDRj1kM7B3H/aWqxbWpI1ij9TW+7+IynavtSJLypJBmWUq4RwG9evDnFThPou1Htudp1IUJMoCZPVZAqEvqtvDuitXpBLZeGmSQc6zMxSwM80LfKn/ppCQyW3PTSpMB/9LOz6UIVi58szCqiQTYEuVcSwUri3GNiMGEuQGcuG0HvbfFzjIXa1Tw8oBhoNeV3irOU7ka19wD5Up7wTxIAlkM5UWYbrv7CBDda6194BpU31cWYbt8ckJNz6D6cXhAH3eB5/tThC5m4+vqBATFbSx6ZKVGji3M0HlU+EZJUiZMJUaPvp6XiltHFrVUm/XXONT2U2jLmpyzA60j00PERU8R10ITsMsVLUyRw9oKYDs2DLTMylSFWJfeRbwjSq2emcltFbqHdB3BYJIl/DBZIGUAVajA8TBaqcWawOyALISOQEE5WzTBHD4ZaFsoAg1BFvKCknCvBoAjs07oaZSUlIUod4smrOWdubAxrZGDNiPOGzOz0kzUISGNVVqxAJDPa0AtZteGTY7xXjujv6RINbaRo9obATLoCXJS40qpreUdiNjJSsJcmpvwEA0Dw0gg0i1jdmhYGm8wVl4ZKUuA6lqZI5dGCUnZfcL33faFfBrHK2QwpWIxsks4Ea5WAVoHiESCKNC7U/GMVhOcKMHGnVgU5iSH6rEZ2aNCXd67ofZXjPiQRv8omRLIuPOD2H2cM3ecjRm3i78ISfgA6Qk3LV03VEF5jIECQ947+mEFhgiFNegJbTm8TnZiyFEJcA6EH01hdzyA0vA74ty9lk/KaxeXgwACC51FsprRvDhF/BbNXShHPqkLtpYBq2XNH4VdcrxXn4ZQJCgH4hj6h/GNvh8OtyHS4beOZtFo4JKgBMQFM7Ur+0Gh5sqUPy+RP3iMoG5Q9fpG8xPZmWqqFFN6HvD1r6wFn9n5qSzAngX83tbWChnMo36boVMriPX6wdVsCdQZHdzQg2vyhFdnJrOEg60IJ6rAPAYSjw84K7J2KJspU0r7ocDLem9xTxiCZsmYmuRm60izg8BiACZZUgCpY5RBg8CsRhyhRBYN6hqG8QzZ6EBytKaHUH0fqkF8SiYojOorIsSrM3nFRWxUTu7MSkjkPDlBlEzffhju1Pa1CJOWQoGaokPXuJsVB9TpyJ0EZDs3s7+omgrohJdR3l7R6rtDsLhS5YDi6R9aQuzNh4WSAl0k5g/eT8ofuhKSKnf5RXHyFyy3xttn7NRKw6UFIKqEDcWYNuYExXmp7pNmoIt4XaAUaJmkUApuGpUxJ41ihtmYxSmwuYKOM2gO2NqoQQlRcioASpSnIcUT+rkYjKszKGoDXHoQ4MPmTkqLszklxuNWp1aGlSdSLOD0eP8UhC46pLMTxalak/UwyZKP5XvupU8PHxhVTCSdAXauoLdGG5TpX1+ogJ4hNG/poqSZykEKQopUDQi8WcSSAef1ioTD5UuEepYDtOmdhpcxfzNlWE/hUlgaA0f5hwhuA2uhSwEqPiG3b4852SJudpJOYtS4OgBBoalq749H7OdmlJSJk8gqoQgWFQXO80tzvEtJftuNmTnAKquB/MXkLANBAYLFhRosy1GkXOLO2SjklTHd1xMR4ycqVORMKaOkvodD4sYryMWkXAPq/2hy9upEpaJgdBB8NzcXaDC1f2rivnLm6VAHgxp5QzaM3vIPBSn8P3gFM7QoKSkglJSaauRpuYwv8AXpUuhoxAc6lgPWADmxCJqgWpLAQnn+NXnTwjTmVRo887P7ZlyCU95WRcwEj9amjQK7ay3pKmHkz+RNYn+rkXiCnloYeiaFUIeKI27Lmg5XIuaVG8kbuIhsmcFWII4Qk4JLwCFVFDFGfsxQsx5UPlF6SukWEqeAM9MkqFx5wzJS0aYIhq8Ik3SOuUPAzste+LMrEHfBU7MTyhn/Ctxh5B6oKyqPeAPhBGTigKClvQNDP+HGOOBMHWFtXkTxD/AIo3wOGEIhcpTpD6n2okFAwwJA4Py+0UVYwJuWeGL2knfC6noioiGF959ID4jtAhOojObW7eSkfjHg59oMDbzJIupZ9B9IBbU+CxClq8JihyoDHmO2f9SlWQk/3H6AwJwnbH4riZ3Tv0+8Vx47fU258NPtfFypSyTOUEmwK1E8W1IgFiu0sofKhS+Kiw9XMZ3aK14maUyEqWaCn3sNbxbl9iZqkOualKvyl1DxV9gYu3PEz1Dju1KvwhCP0hz5mkFuwPaI/1Kcy2egJAofGkYzaOzpklWSYkpOmoI3pNiIrYSeZSwoenmDE3TlfU+GnFTOtZrfM1/wBLRR2nJKsQA9wR46erQI7J7cGJkImC5oeBFxBPaiyQ9mLjg38ROeNON9ZeUjvGjM4LODS4HrEqpTsxfjQbhupWCO2pFRNSO7MDkDRb1bd+4imoP8pv5A3iSVjQkbnO+pDt5v5Rzb6n9IMWElzat24uQaV/K78YuSJaiKBR0cIQf/sQ1GLcYZPAJyXd+fXrES5AiyRCARdiJT9kYs4eamYkO1wdQbiPTtldp5E4f8wIVTuroeN6HwJjy1SYa0LMPd+XtiEvVwXs0WZJaPGsJtqfJbJMIDW5kmxcWI0jQ4btvNSBnMtQ490+h+kPsM16Ut7xSxmUprraMvI7eAjvSi29Kgr3AiWV2vkG6Zg5gH2MPtE9KM4fZhFSKmgBER7TwKgkBJNAHIu++Kn/APZyPzK/xMNT2uwxupQ/sV9IPD/0v7HwhknvFxMJd7hRqPOo5tvgnNltAWVtrDTBlE5IJs5ykbiMza1gyib8RCV0L0LVDi7cInlm+K4256bKWUqCgSFAuFC4gpJmJUokj4SjULSCUkjRSE2e7hvGBYXFmTNIYg84VhytDgMeQBmHjBIYsQIw+0ECQsKIzVypuX3MLAwCVjFPSnKHw46nnZK2ycYIX+tTvjD/ANUvfHGeveY0/Wju3P8AXJ3w07STvEYgrXvPn94hVMa6oXSDvXoSNpI/MIkGNSdRHlmJ25Kl/NOHIF/QQKxXbFAohK1cSco+8LrF9q9p/qkUdaXNqiHzFJ3nwc+0fPs/tVNNky0jkT6kwMxXaKYbzSeCWA/8Wibxqu0/r6Cx+EmqfImVl0K1LB8QE084867S7aRIVlM2VMUX7shRW36iqg83jK7F7S49mw655TbvEFHnMdPlDcL2YUqs2ZlH5ZY91kcNBCn+fkXLPCY3tKhv+W//AMiyf/EQDxm0J2JZMtHduyJevMPv1MbfA7GkSvllh96u8rxKn9Ivpp68uqw7+RPR5zhOyeIXdIQDqs18g5jQ4DsXKSxmKMw7h3E+lT5xp0J0e5Hg7Q9gNG18ftQxPeq6RWw2HShOVCQgDRIa3vziYHrzrDiPueVv3hBbXrr1iVKm0MFLnJyTE5ku7WI4pOhbdHn3aDs0vDuof7kr84uNwWBbmKHhaPSVpLix/a8c1qbtbj+AzQ5cKzWD/wBO+0X9LP8AhTC0qaQOCVGgPLSPdpGB+KhXeqAMu4x47t7sWiY6pDIVqg/KeR/CT5co13+l3a4p/wDR4p0zpdBmoVJHuR6xV+yn02GEwXxJK5JIJZWXgoWc6VA9YySnSQkgggkEauPmetNbb9Y9RRlLFvFvWMZ2zwWVfxEhkzAHJoMyaFwRchvKJUCpVpRqA66sLcjuiZCwRV/8SbU0WOXICK6FFuqO/OEy8B4BvqICeNFMd08bTH9n5cxynuG/dsfDS2jQExPZ+ciyc40KfqLxpLKysoKRCZYsTZBSWUCCNDSGZYZK63JhqpbxZyxxTBh6rSwRah4RL8ZW/wBo4phMsLBrlT1HX0hUz1at5QmWFSmDIfarEmenUH3EegdgscGXIJoe8j2UPr4mPOwiLmy8UqTMStJbKXibJ/F8bf69bXEK5xTEmExKZ8tM1FjQ8Fag+/jFfFy9T5Q5dgvlOnTVAtmdr8eXv4RlNp9pZ0uctAUgJBo4G57wWnYkhSXLgW37veMP2iUFYhahW3t+0X/EXINo7Wz9JiPAD7x0ztHiT/7jcgn7RkwiHfDgLWhnbYnm85Q8QPaB2I2g/wAy1L8SfeKAlRypMHg2pFY42A84jOKXvA8BDpOFUtQSgOpRYDrT7Rt9kdmZcoZpgExYY1HdHJOtdT5CFbIc2sxsrYE7EsouhH5la/pTrzoI2GC7PSJTEICi91942GlvSCgTR+t8cBfg8Z3larrI4Dy+lNOvSEBqPH9vrEgTreGL9vfq/wC0TiiEXHXTR2Uv0bP5RyVNx5+HX7QpL7va9IlRwHCFCn666MID114+UcDz3Q9IilfTrrfDn6MNUa9ecKnl104gBF+3Vobl3+3N+TeMOUrdu+/nYiOfqnTNDhFSCSbn7de8VdqbNRiACXTMQ+SYn5kmjEO3iLHhFmWNA38MImSDxHl4MYcC72a7YzMOUyccwSWSjED/AJajoF/9JRpenExudrYROJkqSk1IdJG8VFerx5pMS7ggFJoQbVu4NN9DDtlLm4amHmqlop/tlly+aUlij+1TcIBqyZbEpUGILVuGLEbrx0uWku510JZv8TC4jEfEUVG5NTyAB9ojBfUjkW+ogATJl6OOn3+MTz8OUi14glqET/FoBp53+0BB+NwiJqSlY5HUcQYxGNwplLUg1ym+8M4PiI9AmSyC+kZLtNOSZoA+ZKWUfUDwHvFcUcvAQIeEKYe8c0XS1EUwhTE+WEKYQVyIVIiUpg5sns98VGdSikE90MKj81eL+UKnAICH5Y0x2BKSxUZirUoL8h00XZexZI/A/Mn7xHabi8vyCdntvLwi6d6Wqi5ZsoDd+VQqytH1BIj0mbh/iSkTZTrlqNKOoXYEAeooX8IzsrBoT8qEf4iv7Rd7H7VOEmnDEkIWSuQpzvdUo8QS43gwW57DnvlW9q9k5oyklCCakFRo5N2DC++Mjtjssv4wzTEVSSWBNlNw/MI9Y2jjEzH1cVV9aRk9rkAOR8p040PhV/CCc6d4Rn9g9msKMQgYlUxUopW5S4AWMuUHICQD3q70gaxsZexdkIDhDkG5+KsM/wBoCylX4dD2iTNE8tv9EyfwfTK2XV5KVJsB8Oa/nrppFPGbN2StIaQpCt6EKZ+SyxgYk6wr6Qpxv2Nn0t7JweBwxKky1rUQzrlSiwNwAVhngxK23IBcYdRA/DkkAe5MZ1RhUUfl9W+sL9e/NPtn8FNtbRlzyky5XwwkEEd2rkEfLSjHzgc0QyS9Qb6RM1urCLkxOnJeI18N/J+mIiRQ68Y57c/q/XOGFbVq2+z+8OUnTf8AS/o/pD2auhfn1pCJT19t0Th6YABb2fqwjkgaUof463xxP2bx/mnEQoTXjACvwhD0I5fF4ikqOZqsxIN67r0pXmNInTSoLePT8/tCpiNB0qxdr31rvjkkG58fWNJKjtEiiz338BSp1aOVMaj3POtK8Iakg2FaX8X5/ZofLkVc3o3CLyT5RtvwctOpPnxhoLcPtz9YkmKFH3gH6D3hCHeM2hM+vXVIckbniJVOjDCYDUkp/mJkUhgP1h0NKDau0BJlkt3jRPPfyEYOYXJJ1dyYI7cx3xZpb5U91PganxP0gaqL4zEWmrEKKRzxwLxaCpibDYRcxWVCSo9VJ0i5sPZBnkl8qElidX3AfWNdKw6ZYShCQkcL8STqW9om3FSBWzOzqUMqay1UYfhB4v8AN7QdUaQwE+EJMQzmM7daSYYttbMPYfX3hXf6Qs4Mz21iMkVhGUen8xHjMOmagpU4qClQoUqFlilCP2iR/X+IRB65wyT7H2wrMJM9hMahsmaBql/xb03HKLe10/7S0kscpKCdS3dD79IH5ErDKAUlwWPB6jceIa0WsQfiICFkqCAAHYmhBBJZ1V3kwlajF+qg1fjDsvm8I9a147/3r4674kFYaUITEyPfWEa/WtYVFbV/lvoYB8lWtg8QmYS70DMW51Pr6Q+8Qyiw1148a+BEBpsG+tCCpJpQne2ndUDzfhFl2IHAnx/gmKcgkPq6h6gDzt5RZKnDjwhkl66+8NWbc4UCG6+XXrCpnrX111SEturDEUf1hD6dfSFRCEnWunGF49co5UdNDB+t0IzFD2iImo339IkWYYU9eP7esTYcPUprat9fvEUuWTV95+rU6rErjy6+kOfrkHi5yxN46VCAAPRuFG8CCPAxKhda/bxiF9NeHKmnTxYILQt05CEa8OfHSGKVDyfM2hCioemo68oZIFM7e8SJmgDoQ2d3dA49+qwrA6+n7Qj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2" descr="File:Chinese cuisine-Shark fin soup-03.jpg"/>
          <p:cNvPicPr>
            <a:picLocks noChangeAspect="1" noChangeArrowheads="1"/>
          </p:cNvPicPr>
          <p:nvPr/>
        </p:nvPicPr>
        <p:blipFill rotWithShape="1">
          <a:blip r:embed="rId3">
            <a:extLst>
              <a:ext uri="{28A0092B-C50C-407E-A947-70E740481C1C}">
                <a14:useLocalDpi xmlns:a14="http://schemas.microsoft.com/office/drawing/2010/main" val="0"/>
              </a:ext>
            </a:extLst>
          </a:blip>
          <a:srcRect l="14508" t="13756" r="19761" b="13630"/>
          <a:stretch/>
        </p:blipFill>
        <p:spPr bwMode="auto">
          <a:xfrm>
            <a:off x="4791287" y="3984744"/>
            <a:ext cx="2436156" cy="20184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greenpeace.org/canada/community_images/87/4687/84648_136132.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4494" b="17407"/>
          <a:stretch/>
        </p:blipFill>
        <p:spPr bwMode="auto">
          <a:xfrm>
            <a:off x="4817547" y="2072651"/>
            <a:ext cx="3097044" cy="1989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edia-cdn.tripadvisor.com/media/photo-s/02/c1/04/ba/capt-jay-s-deep-sea-fishing.jpg"/>
          <p:cNvPicPr>
            <a:picLocks noChangeAspect="1" noChangeArrowheads="1"/>
          </p:cNvPicPr>
          <p:nvPr/>
        </p:nvPicPr>
        <p:blipFill rotWithShape="1">
          <a:blip r:embed="rId6">
            <a:extLst>
              <a:ext uri="{28A0092B-C50C-407E-A947-70E740481C1C}">
                <a14:useLocalDpi xmlns:a14="http://schemas.microsoft.com/office/drawing/2010/main" val="0"/>
              </a:ext>
            </a:extLst>
          </a:blip>
          <a:srcRect l="3805" t="7174" r="28673"/>
          <a:stretch/>
        </p:blipFill>
        <p:spPr bwMode="auto">
          <a:xfrm>
            <a:off x="7227443" y="2059359"/>
            <a:ext cx="1916557" cy="397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3173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CITES permits and certificates</a:t>
            </a:r>
            <a:endParaRPr lang="en-US" noProof="0" dirty="0"/>
          </a:p>
        </p:txBody>
      </p:sp>
      <p:sp>
        <p:nvSpPr>
          <p:cNvPr id="3" name="Content Placeholder 2"/>
          <p:cNvSpPr>
            <a:spLocks noGrp="1"/>
          </p:cNvSpPr>
          <p:nvPr>
            <p:ph idx="1"/>
          </p:nvPr>
        </p:nvSpPr>
        <p:spPr/>
        <p:txBody>
          <a:bodyPr>
            <a:normAutofit/>
          </a:bodyPr>
          <a:lstStyle/>
          <a:p>
            <a:pPr marL="0" indent="0">
              <a:lnSpc>
                <a:spcPct val="90000"/>
              </a:lnSpc>
              <a:spcBef>
                <a:spcPct val="40000"/>
              </a:spcBef>
              <a:spcAft>
                <a:spcPct val="15000"/>
              </a:spcAft>
              <a:buNone/>
            </a:pPr>
            <a:r>
              <a:rPr lang="en-US" noProof="0" dirty="0" smtClean="0">
                <a:cs typeface="Arial" charset="0"/>
              </a:rPr>
              <a:t>Provides</a:t>
            </a:r>
            <a:r>
              <a:rPr lang="en-US" noProof="0" dirty="0">
                <a:cs typeface="Arial" charset="0"/>
              </a:rPr>
              <a:t>:</a:t>
            </a:r>
          </a:p>
          <a:p>
            <a:pPr lvl="1">
              <a:lnSpc>
                <a:spcPct val="90000"/>
              </a:lnSpc>
              <a:spcBef>
                <a:spcPct val="40000"/>
              </a:spcBef>
              <a:spcAft>
                <a:spcPct val="15000"/>
              </a:spcAft>
              <a:buFontTx/>
              <a:buChar char="•"/>
            </a:pPr>
            <a:r>
              <a:rPr lang="en-US" sz="3200" i="1" noProof="0" dirty="0">
                <a:cs typeface="Arial" charset="0"/>
              </a:rPr>
              <a:t>Scientific information</a:t>
            </a:r>
            <a:br>
              <a:rPr lang="en-US" sz="3200" i="1" noProof="0" dirty="0">
                <a:cs typeface="Arial" charset="0"/>
              </a:rPr>
            </a:br>
            <a:r>
              <a:rPr lang="en-US" sz="3200" i="1" noProof="0" dirty="0">
                <a:cs typeface="Arial" charset="0"/>
              </a:rPr>
              <a:t>(non-detrimental findings)</a:t>
            </a:r>
          </a:p>
          <a:p>
            <a:pPr lvl="1">
              <a:lnSpc>
                <a:spcPct val="90000"/>
              </a:lnSpc>
              <a:spcBef>
                <a:spcPct val="40000"/>
              </a:spcBef>
              <a:spcAft>
                <a:spcPct val="15000"/>
              </a:spcAft>
              <a:buFontTx/>
              <a:buChar char="•"/>
            </a:pPr>
            <a:r>
              <a:rPr lang="en-US" sz="3200" i="1" noProof="0" dirty="0">
                <a:cs typeface="Arial" charset="0"/>
              </a:rPr>
              <a:t>Legal origin &amp; sourcing</a:t>
            </a:r>
          </a:p>
          <a:p>
            <a:pPr lvl="1">
              <a:lnSpc>
                <a:spcPct val="90000"/>
              </a:lnSpc>
              <a:spcBef>
                <a:spcPct val="40000"/>
              </a:spcBef>
              <a:spcAft>
                <a:spcPct val="15000"/>
              </a:spcAft>
              <a:buFontTx/>
              <a:buChar char="•"/>
            </a:pPr>
            <a:r>
              <a:rPr lang="en-US" sz="3200" i="1" noProof="0" dirty="0">
                <a:cs typeface="Arial" charset="0"/>
              </a:rPr>
              <a:t>Trade data </a:t>
            </a:r>
          </a:p>
          <a:p>
            <a:pPr lvl="1">
              <a:lnSpc>
                <a:spcPct val="90000"/>
              </a:lnSpc>
              <a:spcBef>
                <a:spcPct val="40000"/>
              </a:spcBef>
              <a:spcAft>
                <a:spcPct val="15000"/>
              </a:spcAft>
              <a:buFontTx/>
              <a:buChar char="•"/>
            </a:pPr>
            <a:r>
              <a:rPr lang="en-US" sz="3200" i="1" noProof="0" dirty="0">
                <a:cs typeface="Arial" charset="0"/>
              </a:rPr>
              <a:t>Purpose of the trade</a:t>
            </a:r>
          </a:p>
          <a:p>
            <a:pPr lvl="1">
              <a:lnSpc>
                <a:spcPct val="90000"/>
              </a:lnSpc>
              <a:spcBef>
                <a:spcPct val="40000"/>
              </a:spcBef>
              <a:spcAft>
                <a:spcPct val="15000"/>
              </a:spcAft>
              <a:buFontTx/>
              <a:buChar char="•"/>
            </a:pPr>
            <a:r>
              <a:rPr lang="en-US" sz="3200" i="1" noProof="0" dirty="0">
                <a:cs typeface="Arial" charset="0"/>
              </a:rPr>
              <a:t>Duration of validity</a:t>
            </a:r>
            <a:endParaRPr lang="en-US" sz="2400" i="1" noProof="0" dirty="0">
              <a:cs typeface="Arial" charset="0"/>
            </a:endParaRPr>
          </a:p>
        </p:txBody>
      </p:sp>
      <p:pic>
        <p:nvPicPr>
          <p:cNvPr id="4" name="Picture 2" descr="http://www.slim400.com/rc1/cert/CITES_Certificat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08"/>
          <a:stretch/>
        </p:blipFill>
        <p:spPr bwMode="auto">
          <a:xfrm rot="21125302">
            <a:off x="5777835" y="1453751"/>
            <a:ext cx="2973178" cy="412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75593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B12FA1C-D544-4A84-B7C0-D91C161AE2A0}" type="slidenum">
              <a:rPr lang="en-US"/>
              <a:pPr/>
              <a:t>17</a:t>
            </a:fld>
            <a:endParaRPr lang="en-US"/>
          </a:p>
        </p:txBody>
      </p:sp>
      <p:sp>
        <p:nvSpPr>
          <p:cNvPr id="532482" name="Rectangle 2"/>
          <p:cNvSpPr>
            <a:spLocks noGrp="1" noChangeArrowheads="1"/>
          </p:cNvSpPr>
          <p:nvPr>
            <p:ph type="title"/>
          </p:nvPr>
        </p:nvSpPr>
        <p:spPr>
          <a:xfrm>
            <a:off x="899592" y="188640"/>
            <a:ext cx="7643192" cy="870599"/>
          </a:xfrm>
        </p:spPr>
        <p:txBody>
          <a:bodyPr/>
          <a:lstStyle/>
          <a:p>
            <a:r>
              <a:rPr lang="en-US" b="1" noProof="0" dirty="0">
                <a:ln w="18415" cmpd="sng">
                  <a:noFill/>
                  <a:prstDash val="solid"/>
                </a:ln>
              </a:rPr>
              <a:t>Trade with non-Parties</a:t>
            </a:r>
          </a:p>
        </p:txBody>
      </p:sp>
      <p:sp>
        <p:nvSpPr>
          <p:cNvPr id="532483" name="Rectangle 3"/>
          <p:cNvSpPr>
            <a:spLocks noGrp="1" noChangeArrowheads="1"/>
          </p:cNvSpPr>
          <p:nvPr>
            <p:ph type="body" idx="1"/>
          </p:nvPr>
        </p:nvSpPr>
        <p:spPr>
          <a:xfrm>
            <a:off x="467543" y="1412776"/>
            <a:ext cx="8208913" cy="4176464"/>
          </a:xfrm>
        </p:spPr>
        <p:txBody>
          <a:bodyPr>
            <a:noAutofit/>
          </a:bodyPr>
          <a:lstStyle/>
          <a:p>
            <a:pPr marL="342900" lvl="1" indent="-342900">
              <a:buFont typeface="Arial" pitchFamily="34" charset="0"/>
              <a:buChar char="•"/>
            </a:pPr>
            <a:r>
              <a:rPr lang="en-US" sz="3200" noProof="0" dirty="0" smtClean="0">
                <a:ln w="18415" cmpd="sng">
                  <a:noFill/>
                  <a:prstDash val="solid"/>
                </a:ln>
              </a:rPr>
              <a:t>Comparable documentation </a:t>
            </a:r>
            <a:r>
              <a:rPr lang="en-US" sz="3200" noProof="0" dirty="0">
                <a:ln w="18415" cmpd="sng">
                  <a:noFill/>
                  <a:prstDash val="solid"/>
                </a:ln>
              </a:rPr>
              <a:t>may be accepted</a:t>
            </a:r>
          </a:p>
          <a:p>
            <a:pPr lvl="1"/>
            <a:r>
              <a:rPr lang="en-US" noProof="0" dirty="0" smtClean="0">
                <a:ln w="18415" cmpd="sng">
                  <a:noFill/>
                  <a:prstDash val="solid"/>
                </a:ln>
              </a:rPr>
              <a:t>issued by competent authorities </a:t>
            </a:r>
          </a:p>
          <a:p>
            <a:pPr lvl="1"/>
            <a:r>
              <a:rPr lang="en-US" noProof="0" dirty="0" smtClean="0">
                <a:ln w="18415" cmpd="sng">
                  <a:noFill/>
                  <a:prstDash val="solid"/>
                </a:ln>
              </a:rPr>
              <a:t>conforms with CITES requirements for permits and certificates </a:t>
            </a:r>
          </a:p>
          <a:p>
            <a:pPr lvl="1"/>
            <a:endParaRPr lang="en-US" noProof="0" dirty="0" smtClean="0">
              <a:ln w="18415" cmpd="sng">
                <a:noFill/>
                <a:prstDash val="solid"/>
              </a:ln>
            </a:endParaRPr>
          </a:p>
          <a:p>
            <a:r>
              <a:rPr lang="en-US" noProof="0" dirty="0" smtClean="0">
                <a:ln w="18415" cmpd="sng">
                  <a:noFill/>
                  <a:prstDash val="solid"/>
                </a:ln>
              </a:rPr>
              <a:t>Details of the competent authorities and scientific institutions must be included in the CITES Directory</a:t>
            </a:r>
          </a:p>
        </p:txBody>
      </p:sp>
    </p:spTree>
    <p:extLst>
      <p:ext uri="{BB962C8B-B14F-4D97-AF65-F5344CB8AC3E}">
        <p14:creationId xmlns:p14="http://schemas.microsoft.com/office/powerpoint/2010/main" val="16189946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noProof="0" dirty="0" smtClean="0"/>
              <a:t>Collaboration and </a:t>
            </a:r>
            <a:r>
              <a:rPr lang="en-US" noProof="0" dirty="0" smtClean="0"/>
              <a:t>c</a:t>
            </a:r>
            <a:r>
              <a:rPr lang="en-US" b="1" noProof="0" dirty="0" smtClean="0"/>
              <a:t>ooperation are essential for CITES implementation</a:t>
            </a:r>
            <a:endParaRPr lang="en-US" b="1" noProof="0" dirty="0"/>
          </a:p>
        </p:txBody>
      </p:sp>
      <p:sp>
        <p:nvSpPr>
          <p:cNvPr id="3" name="Content Placeholder 2"/>
          <p:cNvSpPr>
            <a:spLocks noGrp="1"/>
          </p:cNvSpPr>
          <p:nvPr>
            <p:ph idx="1"/>
          </p:nvPr>
        </p:nvSpPr>
        <p:spPr>
          <a:xfrm>
            <a:off x="323528" y="1844824"/>
            <a:ext cx="8424936" cy="4525963"/>
          </a:xfrm>
        </p:spPr>
        <p:txBody>
          <a:bodyPr>
            <a:noAutofit/>
          </a:bodyPr>
          <a:lstStyle/>
          <a:p>
            <a:pPr marL="0" indent="0">
              <a:buNone/>
            </a:pPr>
            <a:r>
              <a:rPr lang="en-US" sz="3000" noProof="0" dirty="0" smtClean="0">
                <a:ln w="18415" cmpd="sng">
                  <a:noFill/>
                  <a:prstDash val="solid"/>
                </a:ln>
              </a:rPr>
              <a:t>National stakeholders include:</a:t>
            </a:r>
          </a:p>
          <a:p>
            <a:pPr lvl="1"/>
            <a:r>
              <a:rPr lang="en-US" sz="3000" noProof="0" dirty="0" smtClean="0">
                <a:ln w="18415" cmpd="sng">
                  <a:noFill/>
                  <a:prstDash val="solid"/>
                </a:ln>
              </a:rPr>
              <a:t>CITES Authorities</a:t>
            </a:r>
          </a:p>
          <a:p>
            <a:pPr lvl="1"/>
            <a:r>
              <a:rPr lang="en-US" sz="3000" noProof="0" dirty="0" smtClean="0">
                <a:ln w="18415" cmpd="sng">
                  <a:noFill/>
                  <a:prstDash val="solid"/>
                </a:ln>
              </a:rPr>
              <a:t>Natural resources sector (fisheries, forestry, etc.)</a:t>
            </a:r>
          </a:p>
          <a:p>
            <a:pPr lvl="1"/>
            <a:r>
              <a:rPr lang="en-US" sz="3000" noProof="0" dirty="0" smtClean="0">
                <a:ln w="18415" cmpd="sng">
                  <a:noFill/>
                  <a:prstDash val="solid"/>
                </a:ln>
              </a:rPr>
              <a:t>Businesses (traders, wholesalers, transport, etc.)</a:t>
            </a:r>
          </a:p>
          <a:p>
            <a:pPr lvl="1"/>
            <a:r>
              <a:rPr lang="en-US" sz="3000" noProof="0" dirty="0" smtClean="0">
                <a:ln w="18415" cmpd="sng">
                  <a:noFill/>
                  <a:prstDash val="solid"/>
                </a:ln>
              </a:rPr>
              <a:t>Customs</a:t>
            </a:r>
          </a:p>
          <a:p>
            <a:pPr lvl="1"/>
            <a:r>
              <a:rPr lang="en-US" sz="3000" noProof="0" dirty="0" smtClean="0">
                <a:ln w="18415" cmpd="sng">
                  <a:noFill/>
                  <a:prstDash val="solid"/>
                </a:ln>
              </a:rPr>
              <a:t>Police</a:t>
            </a:r>
          </a:p>
          <a:p>
            <a:pPr lvl="1"/>
            <a:r>
              <a:rPr lang="en-US" sz="3000" noProof="0" dirty="0" smtClean="0">
                <a:ln w="18415" cmpd="sng">
                  <a:noFill/>
                  <a:prstDash val="solid"/>
                </a:ln>
              </a:rPr>
              <a:t>Judiciary</a:t>
            </a:r>
          </a:p>
          <a:p>
            <a:pPr lvl="1"/>
            <a:r>
              <a:rPr lang="en-US" sz="3000" noProof="0" dirty="0" smtClean="0">
                <a:ln w="18415" cmpd="sng">
                  <a:noFill/>
                  <a:prstDash val="solid"/>
                </a:ln>
              </a:rPr>
              <a:t>Others</a:t>
            </a:r>
          </a:p>
          <a:p>
            <a:pPr marL="0" indent="0">
              <a:buNone/>
            </a:pPr>
            <a:endParaRPr lang="en-US" sz="3000" noProof="0" dirty="0"/>
          </a:p>
        </p:txBody>
      </p:sp>
    </p:spTree>
    <p:extLst>
      <p:ext uri="{BB962C8B-B14F-4D97-AF65-F5344CB8AC3E}">
        <p14:creationId xmlns:p14="http://schemas.microsoft.com/office/powerpoint/2010/main" val="35896185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fld id="{DE512A87-8815-467D-BDF5-A8A5631E65F4}" type="slidenum">
              <a:rPr lang="en-US"/>
              <a:pPr/>
              <a:t>19</a:t>
            </a:fld>
            <a:endParaRPr lang="en-US"/>
          </a:p>
        </p:txBody>
      </p:sp>
      <p:pic>
        <p:nvPicPr>
          <p:cNvPr id="381954" name="Picture 2" descr="tus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0095" y="4920455"/>
            <a:ext cx="1928813" cy="919163"/>
          </a:xfrm>
          <a:prstGeom prst="rect">
            <a:avLst/>
          </a:prstGeom>
          <a:noFill/>
          <a:extLst>
            <a:ext uri="{909E8E84-426E-40DD-AFC4-6F175D3DCCD1}">
              <a14:hiddenFill xmlns:a14="http://schemas.microsoft.com/office/drawing/2010/main">
                <a:solidFill>
                  <a:srgbClr val="FFFFFF"/>
                </a:solidFill>
              </a14:hiddenFill>
            </a:ext>
          </a:extLst>
        </p:spPr>
      </p:pic>
      <p:pic>
        <p:nvPicPr>
          <p:cNvPr id="381955" name="Picture 3" descr="tusker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0095" y="4934744"/>
            <a:ext cx="1900237" cy="904875"/>
          </a:xfrm>
          <a:prstGeom prst="rect">
            <a:avLst/>
          </a:prstGeom>
          <a:noFill/>
          <a:extLst>
            <a:ext uri="{909E8E84-426E-40DD-AFC4-6F175D3DCCD1}">
              <a14:hiddenFill xmlns:a14="http://schemas.microsoft.com/office/drawing/2010/main">
                <a:solidFill>
                  <a:srgbClr val="FFFFFF"/>
                </a:solidFill>
              </a14:hiddenFill>
            </a:ext>
          </a:extLst>
        </p:spPr>
      </p:pic>
      <p:pic>
        <p:nvPicPr>
          <p:cNvPr id="381956" name="Picture 4" desc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4062" y="4339432"/>
            <a:ext cx="641350" cy="1928812"/>
          </a:xfrm>
          <a:prstGeom prst="rect">
            <a:avLst/>
          </a:prstGeom>
          <a:noFill/>
          <a:extLst>
            <a:ext uri="{909E8E84-426E-40DD-AFC4-6F175D3DCCD1}">
              <a14:hiddenFill xmlns:a14="http://schemas.microsoft.com/office/drawing/2010/main">
                <a:solidFill>
                  <a:srgbClr val="FFFFFF"/>
                </a:solidFill>
              </a14:hiddenFill>
            </a:ext>
          </a:extLst>
        </p:spPr>
      </p:pic>
      <p:pic>
        <p:nvPicPr>
          <p:cNvPr id="381957" name="Picture 5" desc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5824" y="3750469"/>
            <a:ext cx="1555750" cy="2027238"/>
          </a:xfrm>
          <a:prstGeom prst="rect">
            <a:avLst/>
          </a:prstGeom>
          <a:noFill/>
          <a:extLst>
            <a:ext uri="{909E8E84-426E-40DD-AFC4-6F175D3DCCD1}">
              <a14:hiddenFill xmlns:a14="http://schemas.microsoft.com/office/drawing/2010/main">
                <a:solidFill>
                  <a:srgbClr val="FFFFFF"/>
                </a:solidFill>
              </a14:hiddenFill>
            </a:ext>
          </a:extLst>
        </p:spPr>
      </p:pic>
      <p:pic>
        <p:nvPicPr>
          <p:cNvPr id="381958" name="Picture 6" descr="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3808" y="3563910"/>
            <a:ext cx="1435100" cy="1992313"/>
          </a:xfrm>
          <a:prstGeom prst="rect">
            <a:avLst/>
          </a:prstGeom>
          <a:noFill/>
          <a:extLst>
            <a:ext uri="{909E8E84-426E-40DD-AFC4-6F175D3DCCD1}">
              <a14:hiddenFill xmlns:a14="http://schemas.microsoft.com/office/drawing/2010/main">
                <a:solidFill>
                  <a:srgbClr val="FFFFFF"/>
                </a:solidFill>
              </a14:hiddenFill>
            </a:ext>
          </a:extLst>
        </p:spPr>
      </p:pic>
      <p:pic>
        <p:nvPicPr>
          <p:cNvPr id="381959" name="Picture 7" desc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3237" y="4210844"/>
            <a:ext cx="1019175" cy="2019300"/>
          </a:xfrm>
          <a:prstGeom prst="rect">
            <a:avLst/>
          </a:prstGeom>
          <a:noFill/>
          <a:extLst>
            <a:ext uri="{909E8E84-426E-40DD-AFC4-6F175D3DCCD1}">
              <a14:hiddenFill xmlns:a14="http://schemas.microsoft.com/office/drawing/2010/main">
                <a:solidFill>
                  <a:srgbClr val="FFFFFF"/>
                </a:solidFill>
              </a14:hiddenFill>
            </a:ext>
          </a:extLst>
        </p:spPr>
      </p:pic>
      <p:pic>
        <p:nvPicPr>
          <p:cNvPr id="381960" name="Picture 8" descr="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83487" y="3872707"/>
            <a:ext cx="798512" cy="1966912"/>
          </a:xfrm>
          <a:prstGeom prst="rect">
            <a:avLst/>
          </a:prstGeom>
          <a:noFill/>
          <a:extLst>
            <a:ext uri="{909E8E84-426E-40DD-AFC4-6F175D3DCCD1}">
              <a14:hiddenFill xmlns:a14="http://schemas.microsoft.com/office/drawing/2010/main">
                <a:solidFill>
                  <a:srgbClr val="FFFFFF"/>
                </a:solidFill>
              </a14:hiddenFill>
            </a:ext>
          </a:extLst>
        </p:spPr>
      </p:pic>
      <p:sp>
        <p:nvSpPr>
          <p:cNvPr id="381961" name="Rectangle 9"/>
          <p:cNvSpPr>
            <a:spLocks noGrp="1" noChangeArrowheads="1"/>
          </p:cNvSpPr>
          <p:nvPr>
            <p:ph type="title"/>
          </p:nvPr>
        </p:nvSpPr>
        <p:spPr>
          <a:xfrm rot="10800000" flipV="1">
            <a:off x="107504" y="1628799"/>
            <a:ext cx="9073008" cy="2582045"/>
          </a:xfrm>
          <a:noFill/>
          <a:ln/>
        </p:spPr>
        <p:txBody>
          <a:bodyPr>
            <a:noAutofit/>
          </a:bodyPr>
          <a:lstStyle/>
          <a:p>
            <a:r>
              <a:rPr lang="en-US" sz="4000" dirty="0">
                <a:ln w="18415" cmpd="sng">
                  <a:noFill/>
                  <a:prstDash val="solid"/>
                </a:ln>
              </a:rPr>
              <a:t>Thank you for your </a:t>
            </a:r>
            <a:r>
              <a:rPr lang="en-US" sz="4000" dirty="0" smtClean="0">
                <a:ln w="18415" cmpd="sng">
                  <a:noFill/>
                  <a:prstDash val="solid"/>
                </a:ln>
              </a:rPr>
              <a:t>attention!</a:t>
            </a:r>
            <a:r>
              <a:rPr lang="en-US" sz="3200" dirty="0"/>
              <a:t/>
            </a:r>
            <a:br>
              <a:rPr lang="en-US" sz="3200" dirty="0"/>
            </a:br>
            <a:r>
              <a:rPr lang="en-US" sz="3200" dirty="0"/>
              <a:t/>
            </a:r>
            <a:br>
              <a:rPr lang="en-US" sz="3200" dirty="0"/>
            </a:br>
            <a:r>
              <a:rPr lang="en-US" sz="3200" i="1" dirty="0"/>
              <a:t>CITES and FAO working for legal, sustainable and traceable international trade in sharks and manta rays, supported by the European Union</a:t>
            </a:r>
            <a:r>
              <a:rPr lang="en-US" sz="3200" dirty="0">
                <a:solidFill>
                  <a:schemeClr val="bg1"/>
                </a:solidFill>
              </a:rPr>
              <a:t/>
            </a:r>
            <a:br>
              <a:rPr lang="en-US" sz="3200" dirty="0">
                <a:solidFill>
                  <a:schemeClr val="bg1"/>
                </a:solidFill>
              </a:rPr>
            </a:br>
            <a:r>
              <a:rPr lang="en-US" sz="3200" dirty="0"/>
              <a:t/>
            </a:r>
            <a:br>
              <a:rPr lang="en-US" sz="3200" dirty="0"/>
            </a:br>
            <a:r>
              <a:rPr lang="en-US" sz="3200" b="1" dirty="0"/>
              <a:t/>
            </a:r>
            <a:br>
              <a:rPr lang="en-US" sz="3200" b="1" dirty="0"/>
            </a:br>
            <a:r>
              <a:rPr lang="en-US" sz="3200" dirty="0"/>
              <a:t/>
            </a:r>
            <a:br>
              <a:rPr lang="en-US" sz="3200" dirty="0"/>
            </a:br>
            <a:endParaRPr lang="en-US" sz="3200" i="1" dirty="0"/>
          </a:p>
        </p:txBody>
      </p:sp>
    </p:spTree>
    <p:extLst>
      <p:ext uri="{BB962C8B-B14F-4D97-AF65-F5344CB8AC3E}">
        <p14:creationId xmlns:p14="http://schemas.microsoft.com/office/powerpoint/2010/main" val="1774662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1961"/>
                                        </p:tgtEl>
                                        <p:attrNameLst>
                                          <p:attrName>style.visibility</p:attrName>
                                        </p:attrNameLst>
                                      </p:cBhvr>
                                      <p:to>
                                        <p:strVal val="visible"/>
                                      </p:to>
                                    </p:set>
                                    <p:animEffect transition="in" filter="fade">
                                      <p:cBhvr>
                                        <p:cTn id="7" dur="500"/>
                                        <p:tgtEl>
                                          <p:spTgt spid="381961"/>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81958"/>
                                        </p:tgtEl>
                                        <p:attrNameLst>
                                          <p:attrName>style.visibility</p:attrName>
                                        </p:attrNameLst>
                                      </p:cBhvr>
                                      <p:to>
                                        <p:strVal val="visible"/>
                                      </p:to>
                                    </p:set>
                                    <p:animEffect transition="in" filter="fade">
                                      <p:cBhvr>
                                        <p:cTn id="11" dur="1000"/>
                                        <p:tgtEl>
                                          <p:spTgt spid="381958"/>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381956"/>
                                        </p:tgtEl>
                                        <p:attrNameLst>
                                          <p:attrName>style.visibility</p:attrName>
                                        </p:attrNameLst>
                                      </p:cBhvr>
                                      <p:to>
                                        <p:strVal val="visible"/>
                                      </p:to>
                                    </p:set>
                                    <p:animEffect transition="in" filter="fade">
                                      <p:cBhvr>
                                        <p:cTn id="15" dur="1000"/>
                                        <p:tgtEl>
                                          <p:spTgt spid="381956"/>
                                        </p:tgtEl>
                                      </p:cBhvr>
                                    </p:animEffect>
                                  </p:childTnLst>
                                </p:cTn>
                              </p:par>
                            </p:childTnLst>
                          </p:cTn>
                        </p:par>
                        <p:par>
                          <p:cTn id="16" fill="hold" nodeType="afterGroup">
                            <p:stCondLst>
                              <p:cond delay="2500"/>
                            </p:stCondLst>
                            <p:childTnLst>
                              <p:par>
                                <p:cTn id="17" presetID="10" presetClass="entr" presetSubtype="0" fill="hold" nodeType="afterEffect">
                                  <p:stCondLst>
                                    <p:cond delay="0"/>
                                  </p:stCondLst>
                                  <p:childTnLst>
                                    <p:set>
                                      <p:cBhvr>
                                        <p:cTn id="18" dur="1" fill="hold">
                                          <p:stCondLst>
                                            <p:cond delay="0"/>
                                          </p:stCondLst>
                                        </p:cTn>
                                        <p:tgtEl>
                                          <p:spTgt spid="381957"/>
                                        </p:tgtEl>
                                        <p:attrNameLst>
                                          <p:attrName>style.visibility</p:attrName>
                                        </p:attrNameLst>
                                      </p:cBhvr>
                                      <p:to>
                                        <p:strVal val="visible"/>
                                      </p:to>
                                    </p:set>
                                    <p:animEffect transition="in" filter="fade">
                                      <p:cBhvr>
                                        <p:cTn id="19" dur="1000"/>
                                        <p:tgtEl>
                                          <p:spTgt spid="381957"/>
                                        </p:tgtEl>
                                      </p:cBhvr>
                                    </p:animEffect>
                                  </p:childTnLst>
                                </p:cTn>
                              </p:par>
                            </p:childTnLst>
                          </p:cTn>
                        </p:par>
                        <p:par>
                          <p:cTn id="20" fill="hold" nodeType="afterGroup">
                            <p:stCondLst>
                              <p:cond delay="3500"/>
                            </p:stCondLst>
                            <p:childTnLst>
                              <p:par>
                                <p:cTn id="21" presetID="10" presetClass="entr" presetSubtype="0" fill="hold" nodeType="afterEffect">
                                  <p:stCondLst>
                                    <p:cond delay="0"/>
                                  </p:stCondLst>
                                  <p:childTnLst>
                                    <p:set>
                                      <p:cBhvr>
                                        <p:cTn id="22" dur="1" fill="hold">
                                          <p:stCondLst>
                                            <p:cond delay="0"/>
                                          </p:stCondLst>
                                        </p:cTn>
                                        <p:tgtEl>
                                          <p:spTgt spid="381959"/>
                                        </p:tgtEl>
                                        <p:attrNameLst>
                                          <p:attrName>style.visibility</p:attrName>
                                        </p:attrNameLst>
                                      </p:cBhvr>
                                      <p:to>
                                        <p:strVal val="visible"/>
                                      </p:to>
                                    </p:set>
                                    <p:animEffect transition="in" filter="fade">
                                      <p:cBhvr>
                                        <p:cTn id="23" dur="1000"/>
                                        <p:tgtEl>
                                          <p:spTgt spid="381959"/>
                                        </p:tgtEl>
                                      </p:cBhvr>
                                    </p:animEffect>
                                  </p:childTnLst>
                                </p:cTn>
                              </p:par>
                            </p:childTnLst>
                          </p:cTn>
                        </p:par>
                        <p:par>
                          <p:cTn id="24" fill="hold" nodeType="afterGroup">
                            <p:stCondLst>
                              <p:cond delay="4500"/>
                            </p:stCondLst>
                            <p:childTnLst>
                              <p:par>
                                <p:cTn id="25" presetID="10" presetClass="entr" presetSubtype="0" fill="hold" nodeType="afterEffect">
                                  <p:stCondLst>
                                    <p:cond delay="0"/>
                                  </p:stCondLst>
                                  <p:childTnLst>
                                    <p:set>
                                      <p:cBhvr>
                                        <p:cTn id="26" dur="1" fill="hold">
                                          <p:stCondLst>
                                            <p:cond delay="0"/>
                                          </p:stCondLst>
                                        </p:cTn>
                                        <p:tgtEl>
                                          <p:spTgt spid="381960"/>
                                        </p:tgtEl>
                                        <p:attrNameLst>
                                          <p:attrName>style.visibility</p:attrName>
                                        </p:attrNameLst>
                                      </p:cBhvr>
                                      <p:to>
                                        <p:strVal val="visible"/>
                                      </p:to>
                                    </p:set>
                                    <p:animEffect transition="in" filter="fade">
                                      <p:cBhvr>
                                        <p:cTn id="27" dur="1000"/>
                                        <p:tgtEl>
                                          <p:spTgt spid="381960"/>
                                        </p:tgtEl>
                                      </p:cBhvr>
                                    </p:animEffect>
                                  </p:childTnLst>
                                </p:cTn>
                              </p:par>
                            </p:childTnLst>
                          </p:cTn>
                        </p:par>
                        <p:par>
                          <p:cTn id="28" fill="hold" nodeType="afterGroup">
                            <p:stCondLst>
                              <p:cond delay="5500"/>
                            </p:stCondLst>
                            <p:childTnLst>
                              <p:par>
                                <p:cTn id="29" presetID="34" presetClass="entr" presetSubtype="0" fill="hold" nodeType="afterEffect">
                                  <p:stCondLst>
                                    <p:cond delay="0"/>
                                  </p:stCondLst>
                                  <p:childTnLst>
                                    <p:set>
                                      <p:cBhvr>
                                        <p:cTn id="30" dur="1" fill="hold">
                                          <p:stCondLst>
                                            <p:cond delay="0"/>
                                          </p:stCondLst>
                                        </p:cTn>
                                        <p:tgtEl>
                                          <p:spTgt spid="381955"/>
                                        </p:tgtEl>
                                        <p:attrNameLst>
                                          <p:attrName>style.visibility</p:attrName>
                                        </p:attrNameLst>
                                      </p:cBhvr>
                                      <p:to>
                                        <p:strVal val="visible"/>
                                      </p:to>
                                    </p:set>
                                    <p:anim from="(-#ppt_w/2)" to="(#ppt_x)" calcmode="lin" valueType="num">
                                      <p:cBhvr>
                                        <p:cTn id="31" dur="600" fill="hold">
                                          <p:stCondLst>
                                            <p:cond delay="0"/>
                                          </p:stCondLst>
                                        </p:cTn>
                                        <p:tgtEl>
                                          <p:spTgt spid="381955"/>
                                        </p:tgtEl>
                                        <p:attrNameLst>
                                          <p:attrName>ppt_x</p:attrName>
                                        </p:attrNameLst>
                                      </p:cBhvr>
                                    </p:anim>
                                    <p:anim from="0" to="-1.0" calcmode="lin" valueType="num">
                                      <p:cBhvr>
                                        <p:cTn id="32" dur="200" decel="50000" autoRev="1" fill="hold">
                                          <p:stCondLst>
                                            <p:cond delay="600"/>
                                          </p:stCondLst>
                                        </p:cTn>
                                        <p:tgtEl>
                                          <p:spTgt spid="381955"/>
                                        </p:tgtEl>
                                        <p:attrNameLst>
                                          <p:attrName>xshear</p:attrName>
                                        </p:attrNameLst>
                                      </p:cBhvr>
                                    </p:anim>
                                    <p:animScale>
                                      <p:cBhvr>
                                        <p:cTn id="33" dur="200" decel="100000" autoRev="1" fill="hold">
                                          <p:stCondLst>
                                            <p:cond delay="600"/>
                                          </p:stCondLst>
                                        </p:cTn>
                                        <p:tgtEl>
                                          <p:spTgt spid="381955"/>
                                        </p:tgtEl>
                                      </p:cBhvr>
                                      <p:from x="100000" y="100000"/>
                                      <p:to x="80000" y="100000"/>
                                    </p:animScale>
                                    <p:anim by="(#ppt_h/3+#ppt_w*0.1)" calcmode="lin" valueType="num">
                                      <p:cBhvr additive="sum">
                                        <p:cTn id="34" dur="200" decel="100000" autoRev="1" fill="hold">
                                          <p:stCondLst>
                                            <p:cond delay="600"/>
                                          </p:stCondLst>
                                        </p:cTn>
                                        <p:tgtEl>
                                          <p:spTgt spid="381955"/>
                                        </p:tgtEl>
                                        <p:attrNameLst>
                                          <p:attrName>ppt_x</p:attrName>
                                        </p:attrNameLst>
                                      </p:cBhvr>
                                    </p:anim>
                                  </p:childTnLst>
                                </p:cTn>
                              </p:par>
                            </p:childTnLst>
                          </p:cTn>
                        </p:par>
                        <p:par>
                          <p:cTn id="35" fill="hold" nodeType="afterGroup">
                            <p:stCondLst>
                              <p:cond delay="6500"/>
                            </p:stCondLst>
                            <p:childTnLst>
                              <p:par>
                                <p:cTn id="36" presetID="10" presetClass="entr" presetSubtype="0" fill="hold" nodeType="afterEffect">
                                  <p:stCondLst>
                                    <p:cond delay="0"/>
                                  </p:stCondLst>
                                  <p:childTnLst>
                                    <p:set>
                                      <p:cBhvr>
                                        <p:cTn id="37" dur="1" fill="hold">
                                          <p:stCondLst>
                                            <p:cond delay="0"/>
                                          </p:stCondLst>
                                        </p:cTn>
                                        <p:tgtEl>
                                          <p:spTgt spid="381954"/>
                                        </p:tgtEl>
                                        <p:attrNameLst>
                                          <p:attrName>style.visibility</p:attrName>
                                        </p:attrNameLst>
                                      </p:cBhvr>
                                      <p:to>
                                        <p:strVal val="visible"/>
                                      </p:to>
                                    </p:set>
                                    <p:animEffect transition="in" filter="fade">
                                      <p:cBhvr>
                                        <p:cTn id="38" dur="1000"/>
                                        <p:tgtEl>
                                          <p:spTgt spid="381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CITES Appendices and </a:t>
            </a:r>
            <a:r>
              <a:rPr lang="fr-CH" dirty="0" err="1" smtClean="0"/>
              <a:t>Sharks</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30225"/>
            <a:ext cx="9144000" cy="3997549"/>
          </a:xfrm>
          <a:prstGeom prst="rect">
            <a:avLst/>
          </a:prstGeom>
        </p:spPr>
      </p:pic>
    </p:spTree>
    <p:extLst>
      <p:ext uri="{BB962C8B-B14F-4D97-AF65-F5344CB8AC3E}">
        <p14:creationId xmlns:p14="http://schemas.microsoft.com/office/powerpoint/2010/main" val="1696591625"/>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ages.nationalgeographic.com/wpf/media-live/photos/000/064/cache/great-white-up-close_6455_600x4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655730"/>
            <a:ext cx="2877739" cy="2158304"/>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p:nvPr>
        </p:nvSpPr>
        <p:spPr>
          <a:xfrm>
            <a:off x="507538" y="-171400"/>
            <a:ext cx="8229600" cy="1000967"/>
          </a:xfrm>
        </p:spPr>
        <p:txBody>
          <a:bodyPr>
            <a:normAutofit/>
          </a:bodyPr>
          <a:lstStyle/>
          <a:p>
            <a:r>
              <a:rPr lang="en-US" sz="4000" noProof="0" dirty="0" smtClean="0"/>
              <a:t>CITES Appendices</a:t>
            </a:r>
            <a:endParaRPr lang="en-US" sz="4000" noProof="0" dirty="0"/>
          </a:p>
        </p:txBody>
      </p:sp>
      <p:sp>
        <p:nvSpPr>
          <p:cNvPr id="3" name="Content Placeholder 2"/>
          <p:cNvSpPr>
            <a:spLocks noGrp="1"/>
          </p:cNvSpPr>
          <p:nvPr>
            <p:ph idx="1"/>
          </p:nvPr>
        </p:nvSpPr>
        <p:spPr>
          <a:xfrm>
            <a:off x="548258" y="690584"/>
            <a:ext cx="8352928" cy="4713387"/>
          </a:xfrm>
        </p:spPr>
        <p:txBody>
          <a:bodyPr>
            <a:normAutofit/>
          </a:bodyPr>
          <a:lstStyle/>
          <a:p>
            <a:pPr marL="0" indent="0">
              <a:buNone/>
            </a:pPr>
            <a:r>
              <a:rPr lang="en-US" noProof="0" dirty="0" smtClean="0"/>
              <a:t>Species* regulated under CITES are divided amongst 3 Appendices</a:t>
            </a:r>
            <a:endParaRPr lang="en-US" noProof="0" dirty="0"/>
          </a:p>
        </p:txBody>
      </p:sp>
      <p:sp>
        <p:nvSpPr>
          <p:cNvPr id="4" name="Rectangle 3"/>
          <p:cNvSpPr>
            <a:spLocks noChangeArrowheads="1"/>
          </p:cNvSpPr>
          <p:nvPr/>
        </p:nvSpPr>
        <p:spPr bwMode="auto">
          <a:xfrm>
            <a:off x="3952705" y="1484784"/>
            <a:ext cx="798286" cy="1287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spcBef>
                <a:spcPct val="55000"/>
              </a:spcBef>
              <a:spcAft>
                <a:spcPct val="15000"/>
              </a:spcAft>
            </a:pPr>
            <a:r>
              <a:rPr lang="en-US" sz="9400" b="1" dirty="0">
                <a:solidFill>
                  <a:srgbClr val="C00000"/>
                </a:solidFill>
                <a:effectLst/>
                <a:latin typeface="Times New Roman" pitchFamily="18" charset="0"/>
              </a:rPr>
              <a:t>I</a:t>
            </a:r>
          </a:p>
        </p:txBody>
      </p:sp>
      <p:sp>
        <p:nvSpPr>
          <p:cNvPr id="5" name="Rectangle 4"/>
          <p:cNvSpPr>
            <a:spLocks noChangeArrowheads="1"/>
          </p:cNvSpPr>
          <p:nvPr/>
        </p:nvSpPr>
        <p:spPr bwMode="auto">
          <a:xfrm>
            <a:off x="3952705" y="2771901"/>
            <a:ext cx="1130905" cy="1287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spcBef>
                <a:spcPct val="55000"/>
              </a:spcBef>
              <a:spcAft>
                <a:spcPct val="15000"/>
              </a:spcAft>
            </a:pPr>
            <a:r>
              <a:rPr lang="en-US" sz="9400" b="1" dirty="0">
                <a:solidFill>
                  <a:srgbClr val="0000FF"/>
                </a:solidFill>
                <a:effectLst/>
                <a:latin typeface="Times New Roman" pitchFamily="18" charset="0"/>
              </a:rPr>
              <a:t>II</a:t>
            </a:r>
          </a:p>
        </p:txBody>
      </p:sp>
      <p:sp>
        <p:nvSpPr>
          <p:cNvPr id="6" name="Rectangle 5"/>
          <p:cNvSpPr>
            <a:spLocks noChangeArrowheads="1"/>
          </p:cNvSpPr>
          <p:nvPr/>
        </p:nvSpPr>
        <p:spPr bwMode="auto">
          <a:xfrm>
            <a:off x="3819657" y="4099670"/>
            <a:ext cx="1862667" cy="1287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spcBef>
                <a:spcPct val="55000"/>
              </a:spcBef>
              <a:spcAft>
                <a:spcPct val="15000"/>
              </a:spcAft>
            </a:pPr>
            <a:r>
              <a:rPr lang="en-US" sz="9100" b="1" dirty="0">
                <a:solidFill>
                  <a:schemeClr val="accent6">
                    <a:lumMod val="75000"/>
                  </a:schemeClr>
                </a:solidFill>
                <a:effectLst/>
                <a:latin typeface="Times New Roman" pitchFamily="18" charset="0"/>
              </a:rPr>
              <a:t>III</a:t>
            </a:r>
          </a:p>
        </p:txBody>
      </p:sp>
      <p:pic>
        <p:nvPicPr>
          <p:cNvPr id="6153" name="Picture 9" descr="http://blogs.du.edu/magazine/files/2011/08/Porbeagle-Shark-e1312922086921.jpg"/>
          <p:cNvPicPr>
            <a:picLocks noChangeAspect="1" noChangeArrowheads="1"/>
          </p:cNvPicPr>
          <p:nvPr/>
        </p:nvPicPr>
        <p:blipFill rotWithShape="1">
          <a:blip r:embed="rId4">
            <a:extLst>
              <a:ext uri="{28A0092B-C50C-407E-A947-70E740481C1C}">
                <a14:useLocalDpi xmlns:a14="http://schemas.microsoft.com/office/drawing/2010/main" val="0"/>
              </a:ext>
            </a:extLst>
          </a:blip>
          <a:srcRect t="7363" b="5521"/>
          <a:stretch/>
        </p:blipFill>
        <p:spPr bwMode="auto">
          <a:xfrm>
            <a:off x="5940152" y="3894112"/>
            <a:ext cx="2961034" cy="1842533"/>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4" name="TextBox 13"/>
          <p:cNvSpPr txBox="1"/>
          <p:nvPr/>
        </p:nvSpPr>
        <p:spPr>
          <a:xfrm>
            <a:off x="3162319" y="6027003"/>
            <a:ext cx="4716016" cy="830997"/>
          </a:xfrm>
          <a:prstGeom prst="rect">
            <a:avLst/>
          </a:prstGeom>
          <a:noFill/>
        </p:spPr>
        <p:txBody>
          <a:bodyPr wrap="square" rtlCol="0">
            <a:spAutoFit/>
          </a:bodyPr>
          <a:lstStyle/>
          <a:p>
            <a:pPr algn="ctr"/>
            <a:r>
              <a:rPr lang="en-US" sz="1600" i="1" dirty="0" smtClean="0"/>
              <a:t>* "</a:t>
            </a:r>
            <a:r>
              <a:rPr lang="en-US" sz="1600" i="1" dirty="0"/>
              <a:t>Species" means any species, subspecies, or geographically separate population </a:t>
            </a:r>
            <a:r>
              <a:rPr lang="en-US" sz="1600" i="1" dirty="0" smtClean="0"/>
              <a:t>thereof”</a:t>
            </a:r>
            <a:endParaRPr lang="en-US" sz="1600" i="1" dirty="0"/>
          </a:p>
          <a:p>
            <a:endParaRPr lang="en-GB" sz="1600" dirty="0"/>
          </a:p>
        </p:txBody>
      </p:sp>
      <p:pic>
        <p:nvPicPr>
          <p:cNvPr id="11" name="Picture 12" descr="http://www.elasmodiver.com/Sharkive%20images/Green%20Sawfish%20003.jpg"/>
          <p:cNvPicPr>
            <a:picLocks noChangeAspect="1" noChangeArrowheads="1"/>
          </p:cNvPicPr>
          <p:nvPr/>
        </p:nvPicPr>
        <p:blipFill rotWithShape="1">
          <a:blip r:embed="rId5">
            <a:extLst>
              <a:ext uri="{28A0092B-C50C-407E-A947-70E740481C1C}">
                <a14:useLocalDpi xmlns:a14="http://schemas.microsoft.com/office/drawing/2010/main" val="0"/>
              </a:ext>
            </a:extLst>
          </a:blip>
          <a:srcRect l="9425" t="16808" r="6277" b="27968"/>
          <a:stretch/>
        </p:blipFill>
        <p:spPr bwMode="auto">
          <a:xfrm>
            <a:off x="5436096" y="1628800"/>
            <a:ext cx="3240000" cy="1872208"/>
          </a:xfrm>
          <a:prstGeom prst="rect">
            <a:avLst/>
          </a:prstGeom>
          <a:noFill/>
          <a:ln w="762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79634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7761279F-33D6-43A4-9904-4E9B73A82E99}" type="slidenum">
              <a:rPr lang="en-US"/>
              <a:pPr/>
              <a:t>4</a:t>
            </a:fld>
            <a:endParaRPr lang="en-US"/>
          </a:p>
        </p:txBody>
      </p:sp>
      <p:sp>
        <p:nvSpPr>
          <p:cNvPr id="432130" name="Rectangle 2"/>
          <p:cNvSpPr>
            <a:spLocks noGrp="1" noChangeArrowheads="1"/>
          </p:cNvSpPr>
          <p:nvPr>
            <p:ph type="title"/>
          </p:nvPr>
        </p:nvSpPr>
        <p:spPr>
          <a:xfrm>
            <a:off x="-61218" y="0"/>
            <a:ext cx="9173242" cy="1008112"/>
          </a:xfrm>
        </p:spPr>
        <p:txBody>
          <a:bodyPr>
            <a:normAutofit/>
          </a:bodyPr>
          <a:lstStyle/>
          <a:p>
            <a:r>
              <a:rPr lang="en-US" sz="4000" b="1" noProof="0" dirty="0" smtClean="0">
                <a:ln w="18415" cmpd="sng">
                  <a:noFill/>
                  <a:prstDash val="solid"/>
                </a:ln>
              </a:rPr>
              <a:t>CITES Appendix I</a:t>
            </a:r>
            <a:endParaRPr lang="en-US" sz="4000" b="1" noProof="0" dirty="0">
              <a:ln w="18415" cmpd="sng">
                <a:noFill/>
                <a:prstDash val="solid"/>
              </a:ln>
            </a:endParaRPr>
          </a:p>
        </p:txBody>
      </p:sp>
      <p:sp>
        <p:nvSpPr>
          <p:cNvPr id="4" name="Content Placeholder 3"/>
          <p:cNvSpPr>
            <a:spLocks noGrp="1"/>
          </p:cNvSpPr>
          <p:nvPr>
            <p:ph idx="1"/>
          </p:nvPr>
        </p:nvSpPr>
        <p:spPr>
          <a:xfrm>
            <a:off x="395536" y="1052736"/>
            <a:ext cx="8280920" cy="4309939"/>
          </a:xfrm>
        </p:spPr>
        <p:txBody>
          <a:bodyPr>
            <a:normAutofit/>
          </a:bodyPr>
          <a:lstStyle/>
          <a:p>
            <a:r>
              <a:rPr lang="en-US" sz="3000" noProof="0" dirty="0" smtClean="0"/>
              <a:t>Species threatened with extinction, which are or may be affected by trade</a:t>
            </a:r>
          </a:p>
          <a:p>
            <a:r>
              <a:rPr lang="en-US" sz="3000" noProof="0" dirty="0" smtClean="0"/>
              <a:t>International (commercial) trade in wild specimens is generally prohibited</a:t>
            </a:r>
          </a:p>
          <a:p>
            <a:r>
              <a:rPr lang="en-US" sz="3000" b="1" noProof="0" dirty="0" smtClean="0">
                <a:ln w="18415" cmpd="sng">
                  <a:noFill/>
                  <a:prstDash val="solid"/>
                </a:ln>
                <a:solidFill>
                  <a:srgbClr val="C00000"/>
                </a:solidFill>
              </a:rPr>
              <a:t>3%</a:t>
            </a:r>
            <a:r>
              <a:rPr lang="en-US" sz="3000" noProof="0" dirty="0" smtClean="0">
                <a:ln w="18415" cmpd="sng">
                  <a:noFill/>
                  <a:prstDash val="solid"/>
                </a:ln>
              </a:rPr>
              <a:t> of all listings</a:t>
            </a:r>
            <a:r>
              <a:rPr lang="en-US" sz="2800" noProof="0" dirty="0" smtClean="0">
                <a:ln w="18415" cmpd="sng">
                  <a:noFill/>
                  <a:prstDash val="solid"/>
                </a:ln>
              </a:rPr>
              <a:t> (Conference of the Parties to decide)</a:t>
            </a:r>
            <a:endParaRPr lang="en-US" sz="3000" noProof="0" dirty="0" smtClean="0">
              <a:ln w="18415" cmpd="sng">
                <a:noFill/>
                <a:prstDash val="solid"/>
              </a:ln>
            </a:endParaRPr>
          </a:p>
        </p:txBody>
      </p:sp>
      <p:pic>
        <p:nvPicPr>
          <p:cNvPr id="11" name="Picture 12" descr="http://www.elasmodiver.com/Sharkive%20images/Green%20Sawfish%20003.jpg"/>
          <p:cNvPicPr>
            <a:picLocks noChangeAspect="1" noChangeArrowheads="1"/>
          </p:cNvPicPr>
          <p:nvPr/>
        </p:nvPicPr>
        <p:blipFill rotWithShape="1">
          <a:blip r:embed="rId3">
            <a:extLst>
              <a:ext uri="{28A0092B-C50C-407E-A947-70E740481C1C}">
                <a14:useLocalDpi xmlns:a14="http://schemas.microsoft.com/office/drawing/2010/main" val="0"/>
              </a:ext>
            </a:extLst>
          </a:blip>
          <a:srcRect l="9425" t="16808" r="6277" b="27968"/>
          <a:stretch/>
        </p:blipFill>
        <p:spPr bwMode="auto">
          <a:xfrm>
            <a:off x="2051720" y="3769321"/>
            <a:ext cx="5459591" cy="237840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858187" y="6146140"/>
            <a:ext cx="5459591" cy="523220"/>
          </a:xfrm>
          <a:prstGeom prst="rect">
            <a:avLst/>
          </a:prstGeom>
          <a:noFill/>
        </p:spPr>
        <p:txBody>
          <a:bodyPr wrap="square">
            <a:spAutoFit/>
          </a:bodyPr>
          <a:lstStyle/>
          <a:p>
            <a:pPr algn="ctr"/>
            <a:r>
              <a:rPr lang="en-GB" sz="2800" dirty="0" smtClean="0"/>
              <a:t>Sawfishes: </a:t>
            </a:r>
            <a:r>
              <a:rPr lang="en-GB" sz="2800" i="1" dirty="0" err="1" smtClean="0"/>
              <a:t>Pristidae</a:t>
            </a:r>
            <a:r>
              <a:rPr lang="en-GB" sz="2800" i="1" dirty="0" smtClean="0"/>
              <a:t> </a:t>
            </a:r>
            <a:r>
              <a:rPr lang="en-GB" sz="2800" dirty="0"/>
              <a:t>spp.</a:t>
            </a:r>
          </a:p>
        </p:txBody>
      </p:sp>
    </p:spTree>
    <p:extLst>
      <p:ext uri="{BB962C8B-B14F-4D97-AF65-F5344CB8AC3E}">
        <p14:creationId xmlns:p14="http://schemas.microsoft.com/office/powerpoint/2010/main" val="14087133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726583"/>
          </a:xfrm>
        </p:spPr>
        <p:txBody>
          <a:bodyPr>
            <a:normAutofit/>
          </a:bodyPr>
          <a:lstStyle/>
          <a:p>
            <a:r>
              <a:rPr lang="en-US" sz="4000" b="1" noProof="0" dirty="0" smtClean="0"/>
              <a:t>CITES Appendix II</a:t>
            </a:r>
            <a:endParaRPr lang="en-US" sz="4000" b="1" noProof="0" dirty="0"/>
          </a:p>
        </p:txBody>
      </p:sp>
      <p:sp>
        <p:nvSpPr>
          <p:cNvPr id="3" name="Content Placeholder 2"/>
          <p:cNvSpPr>
            <a:spLocks noGrp="1"/>
          </p:cNvSpPr>
          <p:nvPr>
            <p:ph idx="1"/>
          </p:nvPr>
        </p:nvSpPr>
        <p:spPr>
          <a:xfrm>
            <a:off x="395536" y="1124744"/>
            <a:ext cx="8280920" cy="4464496"/>
          </a:xfrm>
        </p:spPr>
        <p:txBody>
          <a:bodyPr>
            <a:normAutofit lnSpcReduction="10000"/>
          </a:bodyPr>
          <a:lstStyle/>
          <a:p>
            <a:pPr marL="342900" lvl="1" indent="-342900">
              <a:buFont typeface="Arial" charset="0"/>
              <a:buChar char="•"/>
            </a:pPr>
            <a:r>
              <a:rPr lang="en-US" noProof="0" dirty="0" smtClean="0">
                <a:ln w="18415" cmpd="sng">
                  <a:noFill/>
                  <a:prstDash val="solid"/>
                </a:ln>
              </a:rPr>
              <a:t>Species not necessarily currently threatened with extinction, but </a:t>
            </a:r>
            <a:r>
              <a:rPr lang="en-US" altLang="en-US" noProof="0" dirty="0" smtClean="0"/>
              <a:t>may become so unless trade is strictly regulated to avoid utilization incompatible with their survival</a:t>
            </a:r>
          </a:p>
          <a:p>
            <a:pPr marL="342900" lvl="1" indent="-342900">
              <a:buFont typeface="Arial" pitchFamily="34" charset="0"/>
              <a:buChar char="•"/>
            </a:pPr>
            <a:r>
              <a:rPr lang="en-US" noProof="0" dirty="0" smtClean="0">
                <a:ln w="18415" cmpd="sng">
                  <a:noFill/>
                  <a:prstDash val="solid"/>
                </a:ln>
              </a:rPr>
              <a:t>Also, species that resemble species already included in Appendix II</a:t>
            </a:r>
          </a:p>
          <a:p>
            <a:pPr marL="342900" lvl="1" indent="-342900">
              <a:buFont typeface="Arial" pitchFamily="34" charset="0"/>
              <a:buChar char="•"/>
            </a:pPr>
            <a:r>
              <a:rPr lang="en-US" noProof="0" dirty="0" smtClean="0">
                <a:ln w="18415" cmpd="sng">
                  <a:noFill/>
                  <a:prstDash val="solid"/>
                </a:ln>
              </a:rPr>
              <a:t>International (commercial) trade is permitted but regulated</a:t>
            </a:r>
          </a:p>
          <a:p>
            <a:pPr marL="342900" lvl="1" indent="-342900">
              <a:buFont typeface="Arial" pitchFamily="34" charset="0"/>
              <a:buChar char="•"/>
            </a:pPr>
            <a:r>
              <a:rPr lang="en-US" b="1" noProof="0" dirty="0" smtClean="0">
                <a:ln w="18415" cmpd="sng">
                  <a:noFill/>
                  <a:prstDash val="solid"/>
                </a:ln>
                <a:solidFill>
                  <a:srgbClr val="C00000"/>
                </a:solidFill>
              </a:rPr>
              <a:t>96%</a:t>
            </a:r>
            <a:r>
              <a:rPr lang="en-US" noProof="0" dirty="0" smtClean="0">
                <a:ln w="18415" cmpd="sng">
                  <a:noFill/>
                  <a:prstDash val="solid"/>
                </a:ln>
              </a:rPr>
              <a:t> of all listings (</a:t>
            </a:r>
            <a:r>
              <a:rPr lang="en-US" dirty="0">
                <a:ln w="18415" cmpd="sng">
                  <a:noFill/>
                  <a:prstDash val="solid"/>
                </a:ln>
              </a:rPr>
              <a:t>Conference of the Parties to decide</a:t>
            </a:r>
            <a:r>
              <a:rPr lang="en-US" noProof="0" dirty="0" smtClean="0">
                <a:ln w="18415" cmpd="sng">
                  <a:noFill/>
                  <a:prstDash val="solid"/>
                </a:ln>
              </a:rPr>
              <a:t>)</a:t>
            </a:r>
          </a:p>
          <a:p>
            <a:endParaRPr lang="en-US" sz="2800" noProof="0" dirty="0"/>
          </a:p>
        </p:txBody>
      </p:sp>
    </p:spTree>
    <p:extLst>
      <p:ext uri="{BB962C8B-B14F-4D97-AF65-F5344CB8AC3E}">
        <p14:creationId xmlns:p14="http://schemas.microsoft.com/office/powerpoint/2010/main" val="22848283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p:cNvSpPr>
            <a:spLocks noGrp="1"/>
          </p:cNvSpPr>
          <p:nvPr>
            <p:ph type="sldNum" sz="quarter" idx="10"/>
          </p:nvPr>
        </p:nvSpPr>
        <p:spPr>
          <a:xfrm>
            <a:off x="8534400" y="0"/>
            <a:ext cx="609600" cy="457200"/>
          </a:xfrm>
        </p:spPr>
        <p:txBody>
          <a:bodyPr/>
          <a:lstStyle/>
          <a:p>
            <a:fld id="{5EFDA739-5D9F-4C48-841A-A9E70211A736}" type="slidenum">
              <a:rPr lang="en-US" altLang="en-US"/>
              <a:pPr/>
              <a:t>6</a:t>
            </a:fld>
            <a:endParaRPr lang="en-US" altLang="en-US"/>
          </a:p>
        </p:txBody>
      </p:sp>
      <p:sp>
        <p:nvSpPr>
          <p:cNvPr id="21" name="Title 1"/>
          <p:cNvSpPr txBox="1">
            <a:spLocks/>
          </p:cNvSpPr>
          <p:nvPr/>
        </p:nvSpPr>
        <p:spPr>
          <a:xfrm>
            <a:off x="0" y="17463"/>
            <a:ext cx="9188450" cy="561975"/>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b="1" kern="1200">
                <a:ln>
                  <a:noFill/>
                </a:ln>
                <a:solidFill>
                  <a:schemeClr val="tx1"/>
                </a:solidFill>
                <a:effectLst/>
                <a:latin typeface="+mj-lt"/>
                <a:ea typeface="+mj-ea"/>
                <a:cs typeface="+mj-cs"/>
              </a:defRPr>
            </a:lvl1pPr>
          </a:lstStyle>
          <a:p>
            <a:r>
              <a:rPr lang="en-GB" altLang="en-US" sz="2800" smtClean="0"/>
              <a:t>Sharks/Manta rays in</a:t>
            </a:r>
            <a:r>
              <a:rPr lang="fr-CH" altLang="en-US" sz="2800" smtClean="0"/>
              <a:t> Appendix II</a:t>
            </a:r>
            <a:endParaRPr lang="en-GB" altLang="en-US" sz="2800"/>
          </a:p>
        </p:txBody>
      </p:sp>
      <p:pic>
        <p:nvPicPr>
          <p:cNvPr id="27" name="Picture 14" descr="http://www.costarica-scuba.com/wp-content/uploads/2012/10/Mobula-ray.jpg"/>
          <p:cNvPicPr>
            <a:picLocks noChangeAspect="1" noChangeArrowheads="1"/>
          </p:cNvPicPr>
          <p:nvPr/>
        </p:nvPicPr>
        <p:blipFill>
          <a:blip r:embed="rId3">
            <a:extLst>
              <a:ext uri="{28A0092B-C50C-407E-A947-70E740481C1C}">
                <a14:useLocalDpi xmlns:a14="http://schemas.microsoft.com/office/drawing/2010/main" val="0"/>
              </a:ext>
            </a:extLst>
          </a:blip>
          <a:srcRect l="22639" t="12431" r="28645" b="4784"/>
          <a:stretch>
            <a:fillRect/>
          </a:stretch>
        </p:blipFill>
        <p:spPr bwMode="auto">
          <a:xfrm>
            <a:off x="6515100" y="3445442"/>
            <a:ext cx="2362200" cy="186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27"/>
          <p:cNvGrpSpPr/>
          <p:nvPr/>
        </p:nvGrpSpPr>
        <p:grpSpPr>
          <a:xfrm>
            <a:off x="265111" y="623888"/>
            <a:ext cx="2622551" cy="2288062"/>
            <a:chOff x="244246" y="770808"/>
            <a:chExt cx="2622551" cy="2288062"/>
          </a:xfrm>
        </p:grpSpPr>
        <p:pic>
          <p:nvPicPr>
            <p:cNvPr id="37" name="Picture 8" descr="http://www.pacificsharks.org/img/Basking-Shark.jpg"/>
            <p:cNvPicPr>
              <a:picLocks noChangeAspect="1" noChangeArrowheads="1"/>
            </p:cNvPicPr>
            <p:nvPr/>
          </p:nvPicPr>
          <p:blipFill>
            <a:blip r:embed="rId4" cstate="print">
              <a:extLst>
                <a:ext uri="{28A0092B-C50C-407E-A947-70E740481C1C}">
                  <a14:useLocalDpi xmlns:a14="http://schemas.microsoft.com/office/drawing/2010/main" val="0"/>
                </a:ext>
              </a:extLst>
            </a:blip>
            <a:srcRect l="24229" t="2985" r="5559" b="3484"/>
            <a:stretch>
              <a:fillRect/>
            </a:stretch>
          </p:blipFill>
          <p:spPr bwMode="auto">
            <a:xfrm>
              <a:off x="393473" y="770808"/>
              <a:ext cx="2349728" cy="1667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p:cNvSpPr>
              <a:spLocks noChangeArrowheads="1"/>
            </p:cNvSpPr>
            <p:nvPr/>
          </p:nvSpPr>
          <p:spPr bwMode="auto">
            <a:xfrm>
              <a:off x="244246" y="2417520"/>
              <a:ext cx="2622551"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err="1">
                  <a:effectLst/>
                  <a:latin typeface="Calibri" pitchFamily="34" charset="0"/>
                  <a:cs typeface="Arial" charset="0"/>
                </a:rPr>
                <a:t>Cetorhinus</a:t>
              </a:r>
              <a:r>
                <a:rPr lang="en-GB" altLang="en-US" sz="1800" i="1" dirty="0">
                  <a:effectLst/>
                  <a:latin typeface="Calibri" pitchFamily="34" charset="0"/>
                  <a:cs typeface="Arial" charset="0"/>
                </a:rPr>
                <a:t> </a:t>
              </a:r>
              <a:r>
                <a:rPr lang="en-GB" altLang="en-US" sz="1800" i="1" dirty="0" err="1">
                  <a:effectLst/>
                  <a:latin typeface="Calibri" pitchFamily="34" charset="0"/>
                  <a:cs typeface="Arial" charset="0"/>
                </a:rPr>
                <a:t>maximus</a:t>
              </a:r>
              <a:r>
                <a:rPr lang="en-GB" altLang="en-US" sz="1800" i="1" dirty="0">
                  <a:effectLst/>
                  <a:latin typeface="Calibri" pitchFamily="34" charset="0"/>
                  <a:cs typeface="Arial" charset="0"/>
                </a:rPr>
                <a:t> </a:t>
              </a:r>
              <a:r>
                <a:rPr lang="en-GB" altLang="en-US" sz="1800" dirty="0">
                  <a:effectLst/>
                  <a:latin typeface="Calibri" pitchFamily="34" charset="0"/>
                  <a:cs typeface="Arial" charset="0"/>
                </a:rPr>
                <a:t>(Basking shark)</a:t>
              </a:r>
            </a:p>
          </p:txBody>
        </p:sp>
      </p:grpSp>
      <p:sp>
        <p:nvSpPr>
          <p:cNvPr id="39" name="Rectangle 38"/>
          <p:cNvSpPr>
            <a:spLocks noChangeArrowheads="1"/>
          </p:cNvSpPr>
          <p:nvPr/>
        </p:nvSpPr>
        <p:spPr bwMode="auto">
          <a:xfrm>
            <a:off x="6176177" y="5306563"/>
            <a:ext cx="25098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a:effectLst/>
                <a:latin typeface="Calibri" pitchFamily="34" charset="0"/>
                <a:cs typeface="Arial" charset="0"/>
              </a:rPr>
              <a:t>Manta </a:t>
            </a:r>
            <a:r>
              <a:rPr lang="en-GB" altLang="en-US" sz="1800" dirty="0">
                <a:effectLst/>
                <a:latin typeface="Calibri" pitchFamily="34" charset="0"/>
                <a:cs typeface="Arial" charset="0"/>
              </a:rPr>
              <a:t>spp</a:t>
            </a:r>
            <a:r>
              <a:rPr lang="en-GB" altLang="en-US" sz="1800" dirty="0" smtClean="0">
                <a:effectLst/>
                <a:latin typeface="Calibri" pitchFamily="34" charset="0"/>
                <a:cs typeface="Arial" charset="0"/>
              </a:rPr>
              <a:t>. </a:t>
            </a:r>
          </a:p>
          <a:p>
            <a:pPr algn="ctr" eaLnBrk="1" hangingPunct="1"/>
            <a:r>
              <a:rPr lang="en-GB" altLang="en-US" sz="1800" dirty="0" smtClean="0">
                <a:effectLst/>
                <a:latin typeface="Calibri" pitchFamily="34" charset="0"/>
                <a:cs typeface="Arial" charset="0"/>
              </a:rPr>
              <a:t>(Manta rays)</a:t>
            </a:r>
            <a:endParaRPr lang="en-GB" altLang="en-US" sz="1800" dirty="0">
              <a:effectLst/>
              <a:latin typeface="Calibri" pitchFamily="34" charset="0"/>
              <a:cs typeface="Arial" charset="0"/>
            </a:endParaRPr>
          </a:p>
        </p:txBody>
      </p:sp>
      <p:grpSp>
        <p:nvGrpSpPr>
          <p:cNvPr id="40" name="Group 39"/>
          <p:cNvGrpSpPr/>
          <p:nvPr/>
        </p:nvGrpSpPr>
        <p:grpSpPr>
          <a:xfrm>
            <a:off x="6137502" y="814713"/>
            <a:ext cx="2997200" cy="2608719"/>
            <a:chOff x="6326529" y="990600"/>
            <a:chExt cx="2997200" cy="2608719"/>
          </a:xfrm>
        </p:grpSpPr>
        <p:pic>
          <p:nvPicPr>
            <p:cNvPr id="41" name="Picture 6" descr="http://31.media.tumblr.com/tumblr_lw63xrzuPm1r62u4to1_500.jpg"/>
            <p:cNvPicPr>
              <a:picLocks noChangeAspect="1" noChangeArrowheads="1"/>
            </p:cNvPicPr>
            <p:nvPr/>
          </p:nvPicPr>
          <p:blipFill>
            <a:blip r:embed="rId5">
              <a:extLst>
                <a:ext uri="{28A0092B-C50C-407E-A947-70E740481C1C}">
                  <a14:useLocalDpi xmlns:a14="http://schemas.microsoft.com/office/drawing/2010/main" val="0"/>
                </a:ext>
              </a:extLst>
            </a:blip>
            <a:srcRect l="-591" t="475" r="15434" b="19846"/>
            <a:stretch>
              <a:fillRect/>
            </a:stretch>
          </p:blipFill>
          <p:spPr bwMode="auto">
            <a:xfrm>
              <a:off x="6613334" y="990600"/>
              <a:ext cx="242359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41"/>
            <p:cNvSpPr txBox="1">
              <a:spLocks noChangeArrowheads="1"/>
            </p:cNvSpPr>
            <p:nvPr/>
          </p:nvSpPr>
          <p:spPr bwMode="auto">
            <a:xfrm>
              <a:off x="6326529" y="2683331"/>
              <a:ext cx="2997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err="1">
                  <a:effectLst/>
                  <a:latin typeface="Calibri" pitchFamily="34" charset="0"/>
                  <a:cs typeface="Arial" charset="0"/>
                </a:rPr>
                <a:t>Sphyrna</a:t>
              </a:r>
              <a:r>
                <a:rPr lang="en-GB" altLang="en-US" sz="1800" i="1" dirty="0">
                  <a:effectLst/>
                  <a:latin typeface="Calibri" pitchFamily="34" charset="0"/>
                  <a:cs typeface="Arial" charset="0"/>
                </a:rPr>
                <a:t> </a:t>
              </a:r>
              <a:r>
                <a:rPr lang="en-GB" altLang="en-US" sz="1800" i="1" dirty="0" err="1">
                  <a:effectLst/>
                  <a:latin typeface="Calibri" pitchFamily="34" charset="0"/>
                  <a:cs typeface="Arial" charset="0"/>
                </a:rPr>
                <a:t>lewini</a:t>
              </a:r>
              <a:r>
                <a:rPr lang="en-GB" altLang="en-US" sz="1800" dirty="0">
                  <a:effectLst/>
                  <a:latin typeface="Calibri" pitchFamily="34" charset="0"/>
                  <a:cs typeface="Arial" charset="0"/>
                </a:rPr>
                <a:t>, </a:t>
              </a:r>
              <a:r>
                <a:rPr lang="en-GB" altLang="en-US" sz="1800" i="1" dirty="0" err="1">
                  <a:effectLst/>
                  <a:latin typeface="Calibri" pitchFamily="34" charset="0"/>
                  <a:cs typeface="Arial" charset="0"/>
                </a:rPr>
                <a:t>S.mokarran</a:t>
              </a:r>
              <a:r>
                <a:rPr lang="en-GB" altLang="en-US" sz="1800" dirty="0">
                  <a:effectLst/>
                  <a:latin typeface="Calibri" pitchFamily="34" charset="0"/>
                  <a:cs typeface="Arial" charset="0"/>
                </a:rPr>
                <a:t>, </a:t>
              </a:r>
              <a:br>
                <a:rPr lang="en-GB" altLang="en-US" sz="1800" dirty="0">
                  <a:effectLst/>
                  <a:latin typeface="Calibri" pitchFamily="34" charset="0"/>
                  <a:cs typeface="Arial" charset="0"/>
                </a:rPr>
              </a:br>
              <a:r>
                <a:rPr lang="en-GB" altLang="en-US" sz="1800" i="1" dirty="0">
                  <a:effectLst/>
                  <a:latin typeface="Calibri" pitchFamily="34" charset="0"/>
                  <a:cs typeface="Arial" charset="0"/>
                </a:rPr>
                <a:t>S. </a:t>
              </a:r>
              <a:r>
                <a:rPr lang="en-GB" altLang="en-US" sz="1800" i="1" dirty="0" err="1" smtClean="0">
                  <a:effectLst/>
                  <a:latin typeface="Calibri" pitchFamily="34" charset="0"/>
                  <a:cs typeface="Arial" charset="0"/>
                </a:rPr>
                <a:t>zygaena</a:t>
              </a:r>
              <a:r>
                <a:rPr lang="en-GB" altLang="en-US" sz="1800" dirty="0" smtClean="0">
                  <a:effectLst/>
                  <a:latin typeface="Calibri" pitchFamily="34" charset="0"/>
                  <a:cs typeface="Arial" charset="0"/>
                </a:rPr>
                <a:t> </a:t>
              </a:r>
              <a:r>
                <a:rPr lang="en-GB" altLang="en-US" sz="1800" dirty="0">
                  <a:effectLst/>
                  <a:latin typeface="Calibri" pitchFamily="34" charset="0"/>
                  <a:cs typeface="Arial" charset="0"/>
                </a:rPr>
                <a:t/>
              </a:r>
              <a:br>
                <a:rPr lang="en-GB" altLang="en-US" sz="1800" dirty="0">
                  <a:effectLst/>
                  <a:latin typeface="Calibri" pitchFamily="34" charset="0"/>
                  <a:cs typeface="Arial" charset="0"/>
                </a:rPr>
              </a:br>
              <a:r>
                <a:rPr lang="en-GB" altLang="en-US" sz="1800" dirty="0">
                  <a:effectLst/>
                  <a:latin typeface="Calibri" pitchFamily="34" charset="0"/>
                  <a:cs typeface="Arial" charset="0"/>
                </a:rPr>
                <a:t>(Hammerhead sharks)</a:t>
              </a:r>
              <a:endParaRPr lang="en-GB" altLang="en-US" sz="1800" i="1" dirty="0">
                <a:effectLst/>
                <a:latin typeface="Calibri" pitchFamily="34" charset="0"/>
                <a:cs typeface="Arial" charset="0"/>
              </a:endParaRPr>
            </a:p>
          </p:txBody>
        </p:sp>
      </p:grpSp>
      <p:sp>
        <p:nvSpPr>
          <p:cNvPr id="43" name="Rectangle 42"/>
          <p:cNvSpPr>
            <a:spLocks noChangeArrowheads="1"/>
          </p:cNvSpPr>
          <p:nvPr/>
        </p:nvSpPr>
        <p:spPr bwMode="auto">
          <a:xfrm>
            <a:off x="4747647" y="5959813"/>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b="1" dirty="0" smtClean="0">
                <a:solidFill>
                  <a:srgbClr val="002060"/>
                </a:solidFill>
                <a:effectLst/>
                <a:latin typeface="Calibri" pitchFamily="34" charset="0"/>
                <a:cs typeface="Arial" charset="0"/>
              </a:rPr>
              <a:t>Entry into effect delayed to  14 September 2014</a:t>
            </a:r>
            <a:endParaRPr lang="en-GB" altLang="en-US" sz="1800" b="1" dirty="0">
              <a:solidFill>
                <a:srgbClr val="002060"/>
              </a:solidFill>
              <a:effectLst/>
              <a:latin typeface="Calibri" pitchFamily="34" charset="0"/>
              <a:cs typeface="Arial" charset="0"/>
            </a:endParaRPr>
          </a:p>
        </p:txBody>
      </p:sp>
      <p:grpSp>
        <p:nvGrpSpPr>
          <p:cNvPr id="44" name="Group 43"/>
          <p:cNvGrpSpPr/>
          <p:nvPr/>
        </p:nvGrpSpPr>
        <p:grpSpPr>
          <a:xfrm>
            <a:off x="3308464" y="3438155"/>
            <a:ext cx="3022260" cy="2152662"/>
            <a:chOff x="3342011" y="4248138"/>
            <a:chExt cx="3022260" cy="2152662"/>
          </a:xfrm>
        </p:grpSpPr>
        <p:sp>
          <p:nvSpPr>
            <p:cNvPr id="45" name="Rectangle 44"/>
            <p:cNvSpPr>
              <a:spLocks noChangeArrowheads="1"/>
            </p:cNvSpPr>
            <p:nvPr/>
          </p:nvSpPr>
          <p:spPr bwMode="auto">
            <a:xfrm>
              <a:off x="3836269" y="5754469"/>
              <a:ext cx="20337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err="1" smtClean="0">
                  <a:effectLst/>
                  <a:latin typeface="Calibri" pitchFamily="34" charset="0"/>
                  <a:cs typeface="Arial" charset="0"/>
                </a:rPr>
                <a:t>Lamna</a:t>
              </a:r>
              <a:r>
                <a:rPr lang="en-GB" altLang="en-US" sz="1800" i="1" dirty="0" smtClean="0">
                  <a:effectLst/>
                  <a:latin typeface="Calibri" pitchFamily="34" charset="0"/>
                  <a:cs typeface="Arial" charset="0"/>
                </a:rPr>
                <a:t> </a:t>
              </a:r>
              <a:r>
                <a:rPr lang="en-GB" altLang="en-US" sz="1800" i="1" dirty="0" err="1" smtClean="0">
                  <a:effectLst/>
                  <a:latin typeface="Calibri" pitchFamily="34" charset="0"/>
                  <a:cs typeface="Arial" charset="0"/>
                </a:rPr>
                <a:t>nasus</a:t>
              </a:r>
              <a:r>
                <a:rPr lang="en-GB" altLang="en-US" sz="1800" i="1" dirty="0">
                  <a:effectLst/>
                  <a:latin typeface="Calibri" pitchFamily="34" charset="0"/>
                  <a:cs typeface="Arial" charset="0"/>
                </a:rPr>
                <a:t/>
              </a:r>
              <a:br>
                <a:rPr lang="en-GB" altLang="en-US" sz="1800" i="1" dirty="0">
                  <a:effectLst/>
                  <a:latin typeface="Calibri" pitchFamily="34" charset="0"/>
                  <a:cs typeface="Arial" charset="0"/>
                </a:rPr>
              </a:br>
              <a:r>
                <a:rPr lang="en-GB" altLang="en-US" sz="1800" dirty="0" smtClean="0">
                  <a:effectLst/>
                  <a:latin typeface="Calibri" pitchFamily="34" charset="0"/>
                  <a:cs typeface="Arial" charset="0"/>
                </a:rPr>
                <a:t>(</a:t>
              </a:r>
              <a:r>
                <a:rPr lang="en-GB" altLang="en-US" sz="1800" dirty="0" err="1" smtClean="0">
                  <a:effectLst/>
                  <a:latin typeface="Calibri" pitchFamily="34" charset="0"/>
                  <a:cs typeface="Arial" charset="0"/>
                </a:rPr>
                <a:t>Porbeagle</a:t>
              </a:r>
              <a:r>
                <a:rPr lang="en-GB" altLang="en-US" sz="1800" dirty="0" smtClean="0">
                  <a:effectLst/>
                  <a:latin typeface="Calibri" pitchFamily="34" charset="0"/>
                  <a:cs typeface="Arial" charset="0"/>
                </a:rPr>
                <a:t> shark)</a:t>
              </a:r>
              <a:endParaRPr lang="en-GB" altLang="en-US" sz="1800" dirty="0">
                <a:effectLst/>
                <a:latin typeface="Calibri" pitchFamily="34" charset="0"/>
                <a:cs typeface="Arial" charset="0"/>
              </a:endParaRPr>
            </a:p>
          </p:txBody>
        </p:sp>
        <p:pic>
          <p:nvPicPr>
            <p:cNvPr id="46" name="Picture 2"/>
            <p:cNvPicPr>
              <a:picLocks noChangeAspect="1" noChangeArrowheads="1"/>
            </p:cNvPicPr>
            <p:nvPr/>
          </p:nvPicPr>
          <p:blipFill>
            <a:blip r:embed="rId6">
              <a:extLst>
                <a:ext uri="{28A0092B-C50C-407E-A947-70E740481C1C}">
                  <a14:useLocalDpi xmlns:a14="http://schemas.microsoft.com/office/drawing/2010/main" val="0"/>
                </a:ext>
              </a:extLst>
            </a:blip>
            <a:srcRect l="6284" t="8624" b="14188"/>
            <a:stretch>
              <a:fillRect/>
            </a:stretch>
          </p:blipFill>
          <p:spPr bwMode="auto">
            <a:xfrm>
              <a:off x="3342011" y="4248138"/>
              <a:ext cx="3022260"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 name="Group 46"/>
          <p:cNvGrpSpPr/>
          <p:nvPr/>
        </p:nvGrpSpPr>
        <p:grpSpPr>
          <a:xfrm>
            <a:off x="3115637" y="814713"/>
            <a:ext cx="3386138" cy="2352219"/>
            <a:chOff x="3273425" y="975181"/>
            <a:chExt cx="3386138" cy="2352219"/>
          </a:xfrm>
        </p:grpSpPr>
        <p:sp>
          <p:nvSpPr>
            <p:cNvPr id="48" name="TextBox 47"/>
            <p:cNvSpPr txBox="1">
              <a:spLocks noChangeArrowheads="1"/>
            </p:cNvSpPr>
            <p:nvPr/>
          </p:nvSpPr>
          <p:spPr bwMode="auto">
            <a:xfrm>
              <a:off x="3273425" y="2686050"/>
              <a:ext cx="33861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err="1">
                  <a:effectLst/>
                  <a:latin typeface="Calibri" pitchFamily="34" charset="0"/>
                  <a:cs typeface="Arial" charset="0"/>
                </a:rPr>
                <a:t>Carcharhinus</a:t>
              </a:r>
              <a:r>
                <a:rPr lang="en-GB" altLang="en-US" sz="1800" i="1" dirty="0">
                  <a:effectLst/>
                  <a:latin typeface="Calibri" pitchFamily="34" charset="0"/>
                  <a:cs typeface="Arial" charset="0"/>
                </a:rPr>
                <a:t> </a:t>
              </a:r>
              <a:r>
                <a:rPr lang="en-GB" altLang="en-US" sz="1800" i="1" dirty="0" err="1" smtClean="0">
                  <a:effectLst/>
                  <a:latin typeface="Calibri" pitchFamily="34" charset="0"/>
                  <a:cs typeface="Arial" charset="0"/>
                </a:rPr>
                <a:t>longimanus</a:t>
              </a:r>
              <a:r>
                <a:rPr lang="en-GB" altLang="en-US" sz="1800" dirty="0" smtClean="0">
                  <a:effectLst/>
                  <a:latin typeface="Calibri" pitchFamily="34" charset="0"/>
                  <a:cs typeface="Arial" charset="0"/>
                </a:rPr>
                <a:t> </a:t>
              </a:r>
              <a:r>
                <a:rPr lang="en-GB" altLang="en-US" sz="1800" dirty="0">
                  <a:effectLst/>
                  <a:latin typeface="Calibri" pitchFamily="34" charset="0"/>
                  <a:cs typeface="Arial" charset="0"/>
                </a:rPr>
                <a:t>(Oceanic </a:t>
              </a:r>
              <a:r>
                <a:rPr lang="en-GB" altLang="en-US" sz="1800" dirty="0" err="1" smtClean="0">
                  <a:effectLst/>
                  <a:latin typeface="Calibri" pitchFamily="34" charset="0"/>
                  <a:cs typeface="Arial" charset="0"/>
                </a:rPr>
                <a:t>whitetip</a:t>
              </a:r>
              <a:r>
                <a:rPr lang="en-GB" altLang="en-US" sz="1800" dirty="0" smtClean="0">
                  <a:effectLst/>
                  <a:latin typeface="Calibri" pitchFamily="34" charset="0"/>
                  <a:cs typeface="Arial" charset="0"/>
                </a:rPr>
                <a:t> shark)</a:t>
              </a:r>
              <a:endParaRPr lang="en-GB" altLang="en-US" sz="1800" dirty="0">
                <a:effectLst/>
                <a:latin typeface="Calibri" pitchFamily="34" charset="0"/>
                <a:cs typeface="Arial" charset="0"/>
              </a:endParaRPr>
            </a:p>
          </p:txBody>
        </p:sp>
        <p:pic>
          <p:nvPicPr>
            <p:cNvPr id="49"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5487" y="975181"/>
              <a:ext cx="2572514" cy="170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2"/>
                  </a:solidFill>
                  <a:prstDash val="solid"/>
                  <a:miter lim="800000"/>
                  <a:headEnd type="none" w="med" len="med"/>
                  <a:tailEnd type="none" w="lg" len="med"/>
                </a14:hiddenLine>
              </a:ext>
            </a:extLst>
          </p:spPr>
        </p:pic>
      </p:grpSp>
      <p:sp>
        <p:nvSpPr>
          <p:cNvPr id="50" name="AutoShape 20" descr="data:image/jpeg;base64,/9j/4AAQSkZJRgABAQAAAQABAAD/2wCEAAkGBxQSEhUUEhQVFBIUFBQUFRQUFBQUFBUUFBQWFhQUFRQYHCggGBolHBQVITEhJSkrLi4uFx8zODMsNygtLisBCgoKDg0OGhAQGiwmICQsLCwsLCwsLCwsLCwsLCwsLCwsLCwsLCwsLCwsLCwsLCwsLCwsLCwsLCwsLCw3LCwsLP/AABEIAKgBLAMBIgACEQEDEQH/xAAbAAACAwEBAQAAAAAAAAAAAAABAgADBAUGB//EADkQAAEDAgQDBQcDAwUBAQAAAAEAAhEDIQQSMUEFUWEicYGRoQYTMrHB0fAUQlIVI+FicoKS8bIz/8QAGgEAAwEBAQEAAAAAAAAAAAAAAAECAwQFBv/EACMRAAICAQQDAQADAAAAAAAAAAABAhEDEiExQQQTUSIyQmH/2gAMAwEAAhEDEQA/AOM1vTyTtZ3opgvpjxhRT7kciZGEALH5KIUIUAQA0IwlCiQDNCOVLPVEO6oHYYUQ8UYQFgzKZlIUyhAWHVLCcNCmRAxFCFZHRTwQBUGo5U4RugBITKVXhgl3pcoYd4eJGkxdQpxbpDaaGjolPgrhTQNIKhFcBQgK0sS5egRYFcD8CaOiYqR1SEKB0CgH5CcNUtyQMAcpmQgIlIAOclJVhKE9EAVygnKBCAFhKWq0hLlSAzppKKLQtiBbokFMQpKQCFpUVikphYkIgJgmSAQNRypk0oGLl6J2sQTAIAXIp7vuTqBIBWtTEJmhNCBlcJmhMAjCQCFMHAXOgue5NCycQPY71GSVRbHFWzk8RxJc4jS57lq4LUs4dQfSPoua5q18KfFQDZ1vHZceKVSN5r8nbCkJ8qkLuOYrhTKnhFAyqFAE8IQgQpQITkIEICxC1EeCJCjUUOyQoQjKBQApAQITlLKKAUJSmlBwRQWUohBQLUzsYopQUZSCwqQgCigLCAiEAiigCAiAoEQkMMIgKBEBAwwo0JwFbh8M5xhoJPQSpbSKSZU1qdrV1qPAqtszcoPOT6CV1aHsveHOcDqOxDY75t5LCXkQXZoscmeWFNMKa9tT9k2dT/zH0CuHspT3kf8Ab5/4WT8uBfpkeF90gcDnIB6+i9+72VoxMu6xJI8FZh+EUmHsx0Lmk/Wyyy+TGUaRccLTPkOMwBBMbFYgwtMja4X2zE8GpuzgspuLm8i094XkeJew7oLqRDv9JMOHmLrGM0W4nCoVMzQ4bjyO4TwlZwmvQPapuynWBmjrZW5V6OPIpI5JQaZUUE7mpFrZBJSkqFISgBpQJSylJVCGJQzJCkLkCsuzKEqjMiHIodlrXgXOgubxIGonZDMsuLqw08zYd2hIT51C3Y3wWPcgSqi5DOrJsMoylUCskdRLKkoAaUyRGUANKKRMkNDhOEKbZMC55DVd7h/s3Uc0VHyGTEC7ifkFnPJGG7ZcYOXBx6VIkgAEk6AAk+QXbwPs3Vf8XYtMOu89AwX84XY4fQp0wWsaBUF5NRjXHoRJce6yZ3E2A5KjSCTrBHiXSZ32XDk8tv8AijqjhXYmF9nA0A5Re39yXOnctawwPGV2cNwtjNRJGxy200Go81kpYqnTq3e5sGLCB/LTkZ8VveXT7xtTMyYDswi+0Fcc8knyzZRS4NlPCNH7T4OKvqU87RkMEWgkj13VVLHgEB2USOy4aGe49Cs3E8W4GJI7juOXNZbl7F+eQQbFuoPI8imbUI/dI5TdV0avvmE2FQCP93KfJcSrxLKcr7OBuemgJ+R8FSEehp4kEwbEbxccs3TqEH8QaCW1AAR+4X8e5ee4tjMobVY67bPG7Z36tPklPFm1qcQA8D6XHd8vBPTYaj0b6rX2MWiCOukFVVXxZ+ovO5A38F4Z3EXNDqUkEdppB1bPab1G47l0eB+0AcQyoZJsCbw6LeB0T00TqPRYus2AToYh4vHfzWWsxp+NrXjqAbc2lcH+qw51Mnsmcs7dEmH4m0y2Y1I5tI1b3bq0qJbOrX4PhnzEttIjXy0suFiuAgHsv7pGo6ELf/UwYkwfSeaqfjRMGPsd1tCc12RJJ9HJPA6x+EB3+0ifIrBisI9hh7XNPUEL1VHGi+YwRqQdjo8fVUcT412zo5sgOa4SLizgtV5Er3Rm8aPJFIu9V4hhiYqUw3q3/CprYLCuBy1i2dCCD6FbryI9oz9bOI8pSV1GcIkANqsdtJ7M+UqrEcFrNMZJnQtMgjpzWscsH2Q4SOaCi0o1qDmmHNLTycCPmqa4IFgdLmDATlNRVhGLbMeKr5nWmPtZbQ6y47dZXUa5Rh3seTYYuQJSEpcy3MrNMqSqwVMyuhWWqAqsOTAqRIeUwSAro8M4earw0vayb9o3McgAb96ic4wVyLjFy4MQW7CYIvI62ABlx7guzh8FQbTe9oFQ0wC73rZbBMWaCCtp4iyhTd7qmxrvdBxc1rpOfYAu5bLhyeZt+Tqh49bsDjRwbaeZrszwT2Zmebng+jVyMVxWuw+8a8up2EsJyQdsurSuWeNVqktzyNWh1hG4gmAqTx33TobFRr2AkWibg9YtuuJyb3Z0pJcHQxeIbUyuBIIlrjJdaxF9xE9VtxPEGuaIe5zqU0zmAGZhFoymZBsD1XkGYpwDgLNcZjlckR5qtz3Ekkm+vVKw2PolTiDKmGa4vDY7I0L5b/K0SLd4WPBcbDi6kNHtiASB7wDsuaLxcLwjqhAgEwrsLiC1wIsQQUmhnqKHEHxE/CdCTEHUd0/NepHHRXoZfhe0AsdvYxHyXzrEYvtkg6381ZRxh0mJM+Y/8RQj1VLjZaYmJm86TqreMY5tWiKoP9xhyVBzGkx4Lxtcuab6m91WeIkZgLhwEz8wqQjqv4ubSSRGU9WmyrwXEC1xbPPKTzFx+dVwy8qt1YgzeR9FaQmdbGY7tyDbUdNyPmko4wzIMbjvGi5dSpf1RpPN/wA1TaEekxuLLznGph1uZ+L1lVVMQcwd/KD/AMvyfNckYq0d/qq/1JiEJCO47Exp4TyOn2TnGFwnw8Rp+dFwxiynZjAJ5H5q0JnRxPETGu0eB2XMfjnGZPRB9cGVkqK6IbNGdz53gfnzVgwL97d/es+AnN6/nkuo/ELSMbM3KjO3BvGjo8d5gLZSxtdrcpqnLYxYwY1EiyyvxgVD6zj0VrEmS8lHTxPHMQW5XVnEDm1nziVhbxSqbZ3EcjDge8EXWVzOZPyUZUySQJ6bwtPRS4I9gMQ9s3EPm5EBpB2yxY9y1tpE6b9QuS6rmLjzJ8l0LkDew5HZPF2Eyyo0jUQqXO5KZ+evWVW5y6EjJs1AqSq5RlWQWArRhqWY3MN3cdB9+5Z216TA41SbNORo/c7YE7N3O+iyUOIO1Gs2JGg5AaBcfkeUoPSuTqwYdW74PWnh9OmaZLs1N+jg2CY55iMqetgGYd7ajXuqnMJZlAgESLgmAvPMruqNDXEuAMjp4Lq0MTUy5Y7Ntei8xzlJ3JnatMVSOtj3CgXtykjEsza2AJkNHdC8vieJVA63YtljoBC6mKfVrZWzJaYaAA0+MarGOGPeYIOsEzIBU0x6kcU1TqVgo0cr5HW3TRemf7P1ZjKfojQ4FVJjIfGwRpYaqOM1qsFIr1uH9mRYveB0aJ9StzeC4ZuoJ73H6KtBOo8J7uyGRfQWcOw38B5n7rnYz2aa4zTcAORn5oaCzx4plMKZXrKfssZ+MRa9+V7bJn+zBEQ4HnaO+EaQ1HmBThVFi9/xDhDHsAFnNFjzMRfvXJwfs46e3DRy1KpRJ1HmWYcusAT3Jzw2o8EtaTAvbyXvcHgGUh2RfmdU1SkFokKz5tUoEZCf3Ntz3Bt3tVdI3A7/AEXtq2BYKYESG5yJJ/dM+pK8B73K6eqT2Bbm0sVbwr2VmG5d6ErQ33BE+8AM6QQI3F0rQbnNcEAJXXpYKk+Q2oDyAWilgWs6u5/4VxRLZyqeCduIHMouwx3K6GJqLBUqrojExlITCtjNJAIjU/RWvLSJF9t/NZqwBIkA+Nvmgw5TLSRNiNiPFXHHKzOU0Ow8k0qoORL7rrjBIw1WElAuSOcgXKibKajYdI0N/ur2Gw1SkWS0XbCbFZaKnsaam4lpcgEhKGZbGVmoFMqi5SU6CwYmlmFtRp9k+DeHWIg8o0QBTNMGd1yeR4+vdcnRhz6NnwdrCcMdrA8SF6Hh2HDR2ocTtyXmMNxlzdbha28dauCWFx6OxZE+z1lOqxtw0DuF1jwOGa01CCS0nMM2rXGcwHMaLz540lPF+sKdI9R6mpVAWWrxIBecbxfMcrAXO8Y8/srKGHzkuqSYFpBFMW5b96T2KSs3v4uXEhgLtp0b57qr9PVqkNcSJNwyRbnmXQweCc8QBkBy9oWgXmCOcrvYHCNpiBrzOqjkukjn4LgbabRuQLnnC3UsEI1IPetTnpDVTSJsUUoSvchUrKipUVIktBSOqLPUrwqvfqkhWay9UV6sBUVMSAsNfFR3qkibH4sf7RAIzZTvF4lfN6zSL9fyF7PEV5Mz2oInkDr8gsGIpNkOIBIECdh3eKUoWNTopwj8IKTCXvFQAZxkk5t4/bC7FPF4Ws0NP6ckTJqsNN8D/UyASuBVhUigXbWSWEft/wAN9Ojg88te9uWTLXCDF7Z1t/XYdxPbqAdQw/IiVwnUWt18hCzPYCbCArhgk3sZzzR/sdqp7t7oZU7pEfWEo4cdjm1NhOmsrkBgGw8kaZDZgCTvAXVHDlj2jB5sb6Z2ncDfPadTb1e9rRpMTuVjfgXaS3wP2WVlOdA3rOQfNA4e82/4kfQql7l2iW8T6Zp/RO3LR0Jj5qPwbgASWAHSXtv4SsVekybD1lVCi3kFcfa/hMvUvpt92N3s/wC4RaWDV1N3TPf0WIUW/wAR5BEAK9OTtonVj6RaSP2mfAjynVVN+I9fmigWyRtCqnRFpsclK6yBPLT1QJVJsVUaEZSKAqyBiUS5LKkoAeVJSSpKVIdssFlZRgmDufFUtKtw+Gc/4RpuSGgeJKzlGLVGkJuzuYLBB/aMtIiCIBJBuTGq7eFc0a3Pp5LydKs6mLkHz+cQrhxUTexXlvC0z0FmTPbNxwVn9QHNeLp8SndamY0c0vWVrPTv4gOapfjgV512Ob0VL8dOiegWo9E/HDmqHY9efOJ5lI7GgKtAnI9AcSqauOAXnK3EuqzvxhO/2VKBDmju1uIRv4/YLI+uTqYXKOKP5dL+oKv1sh5EdU1wNFmrV51Kwmo4qt87yqWJsiWVI1ms0aqmpiibCwVARlbxwLsyeZvgk81YzFN0LWkjeSCfoqalMnu3SU6YnkJueSHzpihJbWy5zgdNNkEXgCC2d7mIMckhcSTP2C0jJvkhouaHOgAF0SQBJgbmylSi5oBIIB0J0Mawq2O6x1T1KxsJJy2Bkw0TPZQ+dhpfSoqShKCskaVEoRQAUEJUlAUGVFGhaG4F/KO8gJOSXI0iqUzQfoq5TB3Wyp30SkPHh32S5glIQyqf0P8AJZKBKUBSVSEWNKDuqWU7arhofqpY0LARlX4WuC7+40EHU3b/APKqqhv7T4fZJNXuVT6YMyIf+Sq5QlNxXwm39Lsx5+qGZxkhxy7dRzWeqdBz+W6Z9Sy5cy/VI6MbdWxnVD/JLJJifMmPFUgyfqrYThjbJlOi5uHA/c0+M+ihbCqUlbxhRm3Y8p6Lm5u1JbuAYJ8dlndU5CeuyqLylLIuECgzY+rewjlCQmepVTAdyiUJN9AzRSqN0LSCdCHW8QQkqO2BtyHNI2pHUfmiJeMtgc068h0Cl2ikkyzDscZy8oO1vFLTaCHEnQCBzcSBHdEnwWU1OZUp1JMDTcqXkpWytF8Fxftt53+imZZi90nkrA4q4TTV0S4tF7KxBBIDgNiLHpZWVnsIkAgkxGaYA7xdZlJVtCshcjmUH/iEoXIBlQlLKKYiKSoggC+hXy6ATzSvruJ1PmqpUlLSh2x5RlGjSL3BrRLjoLd5udLAnwWw8JqwOzMgugObMAu0H7rMLuzNr6IckuWJRb4RiUC3t4PWJIDNDB7bNbTfNeMwnlN0KfCKziBkiSB2iAGyRGaT2T2m2NzIiUvZD6h6JfDEmy6nktVXhVVpjLPZDs0gNykTJc6IEA68pVj8E8NbT93D3ZnEl7QS1hINiewwFpudY1RrXTF632jnoh8aLdT4bX2pz0dlESQADcFpJcIB1kRKz1S6k6H0wDYwYIIPVT7E9ivW1uX4XGM0q0w4fyZDX/Y+ivfhqDx/aqEO/i8EeH4VyXOBNrdP8oZk9N8bCv6W16RYYdr3gjzVZKheeZ80A76q7dCpFVWpBudreajJdcac9PJPCYulY+pt2y9SogUlBRbmYZRSIygKI69pty2UACiaLdbR9VOlLhFW3yCUEzKkbStD8Qwj4BpsIg983RqfwKMiUsJFzA2G5+yKCmcdSqxxdAFId56WUIRQJUrGojtsLY39PsohmQBVpVwDGRBSSrsJi/duzD4gDl0s7Y3TcqQlGxHMjWxQlB9Yuu52Y8zqgClF7blNBlRKiqJCillWUq2XSJ5qZOhpfSxmFebxA6kBH9NzICp96dL+a0UiyO2Dm3uAsZTkuS1GLFweKdTeHss5sxruCCLX0JFl0R7RVoI7BzNcySHE5XZgRJdezz8U7bqKLeUIy5RCk1wLU4/VP8RYgQCSJyzckk/ANT6WTN9oq2YnLTcXEOcCwnM5uXITfUZRER1lRRZyxQ5opZJfTbh+PvI/uBogyAwlp/8Az92RIMgZeXOVhxnFSX5rO7LmEPBMseXOLSQbiXm9jYeMUWMUk+DSUmJ/WqkRDBOTNDYze7LTTm8CMgFotKyYrFOqEF0SGhoi1hMfNBRdKhFcIwcm+WUoSoorJJKhKiiBklSVFEASUVFEnwBYyg46NJ9Pmkc2FFFksjui3BJCypKii2IC0SYGqavRLPigeIPhbdFRc+XI4ukawgmmFzcrYBa7PB7JmAOfI/ZZ5RUWmPi2TIoxFQiw1+iqpUZuVFFjWubTNG9MVRoiNFCVFFtoSRnYwVDqUmUVEOKew06Ha0BNmUURxsgIpKiioQQUCVFEhBdU7MQNZnfuSeMqKLLlmjWx/9k="/>
          <p:cNvSpPr>
            <a:spLocks noChangeAspect="1" noChangeArrowheads="1"/>
          </p:cNvSpPr>
          <p:nvPr/>
        </p:nvSpPr>
        <p:spPr bwMode="auto">
          <a:xfrm>
            <a:off x="17462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1" name="Group 50"/>
          <p:cNvGrpSpPr/>
          <p:nvPr/>
        </p:nvGrpSpPr>
        <p:grpSpPr>
          <a:xfrm>
            <a:off x="-28688" y="4664304"/>
            <a:ext cx="3195638" cy="2193696"/>
            <a:chOff x="3463925" y="4162654"/>
            <a:chExt cx="3195638" cy="2193696"/>
          </a:xfrm>
        </p:grpSpPr>
        <p:sp>
          <p:nvSpPr>
            <p:cNvPr id="52" name="Rectangle 51"/>
            <p:cNvSpPr>
              <a:spLocks noChangeArrowheads="1"/>
            </p:cNvSpPr>
            <p:nvPr/>
          </p:nvSpPr>
          <p:spPr bwMode="auto">
            <a:xfrm>
              <a:off x="3463925" y="5715000"/>
              <a:ext cx="31956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a:effectLst/>
                  <a:latin typeface="Calibri" pitchFamily="34" charset="0"/>
                  <a:cs typeface="Arial" charset="0"/>
                </a:rPr>
                <a:t>Carcharodon carcharias</a:t>
              </a:r>
              <a:br>
                <a:rPr lang="en-GB" altLang="en-US" sz="1800" i="1">
                  <a:effectLst/>
                  <a:latin typeface="Calibri" pitchFamily="34" charset="0"/>
                  <a:cs typeface="Arial" charset="0"/>
                </a:rPr>
              </a:br>
              <a:r>
                <a:rPr lang="en-GB" altLang="en-US" sz="1800">
                  <a:effectLst/>
                  <a:latin typeface="Calibri" pitchFamily="34" charset="0"/>
                  <a:cs typeface="Arial" charset="0"/>
                </a:rPr>
                <a:t>(Great white shark) </a:t>
              </a:r>
            </a:p>
          </p:txBody>
        </p:sp>
        <p:pic>
          <p:nvPicPr>
            <p:cNvPr id="53"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2994" y="4162654"/>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2"/>
                  </a:solidFill>
                  <a:prstDash val="solid"/>
                  <a:miter lim="800000"/>
                  <a:headEnd type="none" w="med" len="med"/>
                  <a:tailEnd type="none" w="lg" len="med"/>
                </a14:hiddenLine>
              </a:ext>
            </a:extLst>
          </p:spPr>
        </p:pic>
      </p:grpSp>
      <p:grpSp>
        <p:nvGrpSpPr>
          <p:cNvPr id="54" name="Group 53"/>
          <p:cNvGrpSpPr/>
          <p:nvPr/>
        </p:nvGrpSpPr>
        <p:grpSpPr>
          <a:xfrm>
            <a:off x="-21771" y="2953324"/>
            <a:ext cx="3152775" cy="1735362"/>
            <a:chOff x="0" y="2715988"/>
            <a:chExt cx="3152775" cy="1735362"/>
          </a:xfrm>
        </p:grpSpPr>
        <p:pic>
          <p:nvPicPr>
            <p:cNvPr id="55" name="Picture 22"/>
            <p:cNvPicPr>
              <a:picLocks noChangeAspect="1" noChangeArrowheads="1"/>
            </p:cNvPicPr>
            <p:nvPr/>
          </p:nvPicPr>
          <p:blipFill rotWithShape="1">
            <a:blip r:embed="rId9">
              <a:extLst>
                <a:ext uri="{28A0092B-C50C-407E-A947-70E740481C1C}">
                  <a14:useLocalDpi xmlns:a14="http://schemas.microsoft.com/office/drawing/2010/main" val="0"/>
                </a:ext>
              </a:extLst>
            </a:blip>
            <a:srcRect t="10542" b="13894"/>
            <a:stretch/>
          </p:blipFill>
          <p:spPr bwMode="auto">
            <a:xfrm>
              <a:off x="0" y="2715988"/>
              <a:ext cx="3152775" cy="109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2"/>
                  </a:solidFill>
                  <a:prstDash val="solid"/>
                  <a:miter lim="800000"/>
                  <a:headEnd type="none" w="med" len="med"/>
                  <a:tailEnd type="none" w="lg" len="med"/>
                </a14:hiddenLine>
              </a:ext>
            </a:extLst>
          </p:spPr>
        </p:pic>
        <p:sp>
          <p:nvSpPr>
            <p:cNvPr id="56" name="Rectangle 55"/>
            <p:cNvSpPr>
              <a:spLocks noChangeArrowheads="1"/>
            </p:cNvSpPr>
            <p:nvPr/>
          </p:nvSpPr>
          <p:spPr bwMode="auto">
            <a:xfrm>
              <a:off x="637494" y="381000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err="1">
                  <a:effectLst/>
                  <a:latin typeface="Calibri" pitchFamily="34" charset="0"/>
                  <a:cs typeface="Arial" charset="0"/>
                </a:rPr>
                <a:t>Rhincodon</a:t>
              </a:r>
              <a:r>
                <a:rPr lang="en-GB" altLang="en-US" sz="1800" i="1" dirty="0">
                  <a:effectLst/>
                  <a:latin typeface="Calibri" pitchFamily="34" charset="0"/>
                  <a:cs typeface="Arial" charset="0"/>
                </a:rPr>
                <a:t> </a:t>
              </a:r>
              <a:r>
                <a:rPr lang="en-GB" altLang="en-US" sz="1800" i="1" dirty="0" err="1" smtClean="0">
                  <a:effectLst/>
                  <a:latin typeface="Calibri" pitchFamily="34" charset="0"/>
                  <a:cs typeface="Arial" charset="0"/>
                </a:rPr>
                <a:t>typus</a:t>
              </a:r>
              <a:r>
                <a:rPr lang="en-GB" altLang="en-US" sz="1800" i="1" dirty="0">
                  <a:effectLst/>
                  <a:latin typeface="Calibri" pitchFamily="34" charset="0"/>
                  <a:cs typeface="Arial" charset="0"/>
                </a:rPr>
                <a:t/>
              </a:r>
              <a:br>
                <a:rPr lang="en-GB" altLang="en-US" sz="1800" i="1" dirty="0">
                  <a:effectLst/>
                  <a:latin typeface="Calibri" pitchFamily="34" charset="0"/>
                  <a:cs typeface="Arial" charset="0"/>
                </a:rPr>
              </a:br>
              <a:r>
                <a:rPr lang="en-GB" altLang="en-US" sz="1800" dirty="0">
                  <a:effectLst/>
                  <a:latin typeface="Calibri" pitchFamily="34" charset="0"/>
                  <a:cs typeface="Arial" charset="0"/>
                </a:rPr>
                <a:t>(Whale shark</a:t>
              </a:r>
              <a:r>
                <a:rPr lang="en-GB" altLang="en-US" sz="1800" dirty="0" smtClean="0">
                  <a:effectLst/>
                  <a:latin typeface="Calibri" pitchFamily="34" charset="0"/>
                  <a:cs typeface="Arial" charset="0"/>
                </a:rPr>
                <a:t>)</a:t>
              </a:r>
              <a:endParaRPr lang="en-GB" altLang="en-US" sz="1800" dirty="0">
                <a:effectLst/>
                <a:latin typeface="Calibri" pitchFamily="34" charset="0"/>
                <a:cs typeface="Arial" charset="0"/>
              </a:endParaRPr>
            </a:p>
          </p:txBody>
        </p:sp>
      </p:grpSp>
      <p:sp>
        <p:nvSpPr>
          <p:cNvPr id="57" name="Rounded Rectangle 56"/>
          <p:cNvSpPr/>
          <p:nvPr/>
        </p:nvSpPr>
        <p:spPr bwMode="auto">
          <a:xfrm>
            <a:off x="3131004" y="623888"/>
            <a:ext cx="6012996" cy="6189662"/>
          </a:xfrm>
          <a:prstGeom prst="roundRect">
            <a:avLst/>
          </a:prstGeom>
          <a:noFill/>
          <a:ln w="28575" cap="flat" cmpd="sng" algn="ctr">
            <a:solidFill>
              <a:srgbClr val="000000"/>
            </a:solidFill>
            <a:prstDash val="sysDash"/>
            <a:round/>
            <a:headEnd type="none" w="med" len="med"/>
            <a:tailEnd type="triangle" w="lg" len="med"/>
          </a:ln>
          <a:effectLst/>
        </p:spPr>
        <p:txBody>
          <a:bodyPr vert="horz" wrap="square" lIns="90000" tIns="46800" rIns="90000" bIns="46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FFFF00"/>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6449687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4"/>
                                        </p:tgtEl>
                                        <p:attrNameLst>
                                          <p:attrName>style.visibility</p:attrName>
                                        </p:attrNameLst>
                                      </p:cBhvr>
                                      <p:to>
                                        <p:strVal val="visible"/>
                                      </p:to>
                                    </p:set>
                                    <p:anim calcmode="lin" valueType="num">
                                      <p:cBhvr>
                                        <p:cTn id="14" dur="500" fill="hold"/>
                                        <p:tgtEl>
                                          <p:spTgt spid="54"/>
                                        </p:tgtEl>
                                        <p:attrNameLst>
                                          <p:attrName>ppt_w</p:attrName>
                                        </p:attrNameLst>
                                      </p:cBhvr>
                                      <p:tavLst>
                                        <p:tav tm="0">
                                          <p:val>
                                            <p:fltVal val="0"/>
                                          </p:val>
                                        </p:tav>
                                        <p:tav tm="100000">
                                          <p:val>
                                            <p:strVal val="#ppt_w"/>
                                          </p:val>
                                        </p:tav>
                                      </p:tavLst>
                                    </p:anim>
                                    <p:anim calcmode="lin" valueType="num">
                                      <p:cBhvr>
                                        <p:cTn id="15" dur="500" fill="hold"/>
                                        <p:tgtEl>
                                          <p:spTgt spid="54"/>
                                        </p:tgtEl>
                                        <p:attrNameLst>
                                          <p:attrName>ppt_h</p:attrName>
                                        </p:attrNameLst>
                                      </p:cBhvr>
                                      <p:tavLst>
                                        <p:tav tm="0">
                                          <p:val>
                                            <p:fltVal val="0"/>
                                          </p:val>
                                        </p:tav>
                                        <p:tav tm="100000">
                                          <p:val>
                                            <p:strVal val="#ppt_h"/>
                                          </p:val>
                                        </p:tav>
                                      </p:tavLst>
                                    </p:anim>
                                    <p:animEffect transition="in" filter="fade">
                                      <p:cBhvr>
                                        <p:cTn id="16" dur="500"/>
                                        <p:tgtEl>
                                          <p:spTgt spid="5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fltVal val="0"/>
                                          </p:val>
                                        </p:tav>
                                        <p:tav tm="100000">
                                          <p:val>
                                            <p:strVal val="#ppt_w"/>
                                          </p:val>
                                        </p:tav>
                                      </p:tavLst>
                                    </p:anim>
                                    <p:anim calcmode="lin" valueType="num">
                                      <p:cBhvr>
                                        <p:cTn id="22" dur="500" fill="hold"/>
                                        <p:tgtEl>
                                          <p:spTgt spid="51"/>
                                        </p:tgtEl>
                                        <p:attrNameLst>
                                          <p:attrName>ppt_h</p:attrName>
                                        </p:attrNameLst>
                                      </p:cBhvr>
                                      <p:tavLst>
                                        <p:tav tm="0">
                                          <p:val>
                                            <p:fltVal val="0"/>
                                          </p:val>
                                        </p:tav>
                                        <p:tav tm="100000">
                                          <p:val>
                                            <p:strVal val="#ppt_h"/>
                                          </p:val>
                                        </p:tav>
                                      </p:tavLst>
                                    </p:anim>
                                    <p:animEffect transition="in" filter="fad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p:cTn id="28" dur="1000" fill="hold"/>
                                        <p:tgtEl>
                                          <p:spTgt spid="57"/>
                                        </p:tgtEl>
                                        <p:attrNameLst>
                                          <p:attrName>ppt_w</p:attrName>
                                        </p:attrNameLst>
                                      </p:cBhvr>
                                      <p:tavLst>
                                        <p:tav tm="0">
                                          <p:val>
                                            <p:fltVal val="0"/>
                                          </p:val>
                                        </p:tav>
                                        <p:tav tm="100000">
                                          <p:val>
                                            <p:strVal val="#ppt_w"/>
                                          </p:val>
                                        </p:tav>
                                      </p:tavLst>
                                    </p:anim>
                                    <p:anim calcmode="lin" valueType="num">
                                      <p:cBhvr>
                                        <p:cTn id="29" dur="1000" fill="hold"/>
                                        <p:tgtEl>
                                          <p:spTgt spid="57"/>
                                        </p:tgtEl>
                                        <p:attrNameLst>
                                          <p:attrName>ppt_h</p:attrName>
                                        </p:attrNameLst>
                                      </p:cBhvr>
                                      <p:tavLst>
                                        <p:tav tm="0">
                                          <p:val>
                                            <p:fltVal val="0"/>
                                          </p:val>
                                        </p:tav>
                                        <p:tav tm="100000">
                                          <p:val>
                                            <p:strVal val="#ppt_h"/>
                                          </p:val>
                                        </p:tav>
                                      </p:tavLst>
                                    </p:anim>
                                    <p:anim calcmode="lin" valueType="num">
                                      <p:cBhvr>
                                        <p:cTn id="30" dur="1000" fill="hold"/>
                                        <p:tgtEl>
                                          <p:spTgt spid="57"/>
                                        </p:tgtEl>
                                        <p:attrNameLst>
                                          <p:attrName>style.rotation</p:attrName>
                                        </p:attrNameLst>
                                      </p:cBhvr>
                                      <p:tavLst>
                                        <p:tav tm="0">
                                          <p:val>
                                            <p:fltVal val="90"/>
                                          </p:val>
                                        </p:tav>
                                        <p:tav tm="100000">
                                          <p:val>
                                            <p:fltVal val="0"/>
                                          </p:val>
                                        </p:tav>
                                      </p:tavLst>
                                    </p:anim>
                                    <p:animEffect transition="in" filter="fade">
                                      <p:cBhvr>
                                        <p:cTn id="31" dur="1000"/>
                                        <p:tgtEl>
                                          <p:spTgt spid="57"/>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1000" fill="hold"/>
                                        <p:tgtEl>
                                          <p:spTgt spid="43"/>
                                        </p:tgtEl>
                                        <p:attrNameLst>
                                          <p:attrName>ppt_w</p:attrName>
                                        </p:attrNameLst>
                                      </p:cBhvr>
                                      <p:tavLst>
                                        <p:tav tm="0">
                                          <p:val>
                                            <p:fltVal val="0"/>
                                          </p:val>
                                        </p:tav>
                                        <p:tav tm="100000">
                                          <p:val>
                                            <p:strVal val="#ppt_w"/>
                                          </p:val>
                                        </p:tav>
                                      </p:tavLst>
                                    </p:anim>
                                    <p:anim calcmode="lin" valueType="num">
                                      <p:cBhvr>
                                        <p:cTn id="35" dur="1000" fill="hold"/>
                                        <p:tgtEl>
                                          <p:spTgt spid="43"/>
                                        </p:tgtEl>
                                        <p:attrNameLst>
                                          <p:attrName>ppt_h</p:attrName>
                                        </p:attrNameLst>
                                      </p:cBhvr>
                                      <p:tavLst>
                                        <p:tav tm="0">
                                          <p:val>
                                            <p:fltVal val="0"/>
                                          </p:val>
                                        </p:tav>
                                        <p:tav tm="100000">
                                          <p:val>
                                            <p:strVal val="#ppt_h"/>
                                          </p:val>
                                        </p:tav>
                                      </p:tavLst>
                                    </p:anim>
                                    <p:anim calcmode="lin" valueType="num">
                                      <p:cBhvr>
                                        <p:cTn id="36" dur="1000" fill="hold"/>
                                        <p:tgtEl>
                                          <p:spTgt spid="43"/>
                                        </p:tgtEl>
                                        <p:attrNameLst>
                                          <p:attrName>style.rotation</p:attrName>
                                        </p:attrNameLst>
                                      </p:cBhvr>
                                      <p:tavLst>
                                        <p:tav tm="0">
                                          <p:val>
                                            <p:fltVal val="90"/>
                                          </p:val>
                                        </p:tav>
                                        <p:tav tm="100000">
                                          <p:val>
                                            <p:fltVal val="0"/>
                                          </p:val>
                                        </p:tav>
                                      </p:tavLst>
                                    </p:anim>
                                    <p:animEffect transition="in" filter="fade">
                                      <p:cBhvr>
                                        <p:cTn id="37" dur="1000"/>
                                        <p:tgtEl>
                                          <p:spTgt spid="43"/>
                                        </p:tgtEl>
                                      </p:cBhvr>
                                    </p:animEffect>
                                  </p:childTnLst>
                                </p:cTn>
                              </p:par>
                              <p:par>
                                <p:cTn id="38" presetID="31" presetClass="entr" presetSubtype="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p:cTn id="40" dur="1000" fill="hold"/>
                                        <p:tgtEl>
                                          <p:spTgt spid="44"/>
                                        </p:tgtEl>
                                        <p:attrNameLst>
                                          <p:attrName>ppt_w</p:attrName>
                                        </p:attrNameLst>
                                      </p:cBhvr>
                                      <p:tavLst>
                                        <p:tav tm="0">
                                          <p:val>
                                            <p:fltVal val="0"/>
                                          </p:val>
                                        </p:tav>
                                        <p:tav tm="100000">
                                          <p:val>
                                            <p:strVal val="#ppt_w"/>
                                          </p:val>
                                        </p:tav>
                                      </p:tavLst>
                                    </p:anim>
                                    <p:anim calcmode="lin" valueType="num">
                                      <p:cBhvr>
                                        <p:cTn id="41" dur="1000" fill="hold"/>
                                        <p:tgtEl>
                                          <p:spTgt spid="44"/>
                                        </p:tgtEl>
                                        <p:attrNameLst>
                                          <p:attrName>ppt_h</p:attrName>
                                        </p:attrNameLst>
                                      </p:cBhvr>
                                      <p:tavLst>
                                        <p:tav tm="0">
                                          <p:val>
                                            <p:fltVal val="0"/>
                                          </p:val>
                                        </p:tav>
                                        <p:tav tm="100000">
                                          <p:val>
                                            <p:strVal val="#ppt_h"/>
                                          </p:val>
                                        </p:tav>
                                      </p:tavLst>
                                    </p:anim>
                                    <p:anim calcmode="lin" valueType="num">
                                      <p:cBhvr>
                                        <p:cTn id="42" dur="1000" fill="hold"/>
                                        <p:tgtEl>
                                          <p:spTgt spid="44"/>
                                        </p:tgtEl>
                                        <p:attrNameLst>
                                          <p:attrName>style.rotation</p:attrName>
                                        </p:attrNameLst>
                                      </p:cBhvr>
                                      <p:tavLst>
                                        <p:tav tm="0">
                                          <p:val>
                                            <p:fltVal val="90"/>
                                          </p:val>
                                        </p:tav>
                                        <p:tav tm="100000">
                                          <p:val>
                                            <p:fltVal val="0"/>
                                          </p:val>
                                        </p:tav>
                                      </p:tavLst>
                                    </p:anim>
                                    <p:animEffect transition="in" filter="fade">
                                      <p:cBhvr>
                                        <p:cTn id="43" dur="1000"/>
                                        <p:tgtEl>
                                          <p:spTgt spid="44"/>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1000" fill="hold"/>
                                        <p:tgtEl>
                                          <p:spTgt spid="39"/>
                                        </p:tgtEl>
                                        <p:attrNameLst>
                                          <p:attrName>ppt_w</p:attrName>
                                        </p:attrNameLst>
                                      </p:cBhvr>
                                      <p:tavLst>
                                        <p:tav tm="0">
                                          <p:val>
                                            <p:fltVal val="0"/>
                                          </p:val>
                                        </p:tav>
                                        <p:tav tm="100000">
                                          <p:val>
                                            <p:strVal val="#ppt_w"/>
                                          </p:val>
                                        </p:tav>
                                      </p:tavLst>
                                    </p:anim>
                                    <p:anim calcmode="lin" valueType="num">
                                      <p:cBhvr>
                                        <p:cTn id="47" dur="1000" fill="hold"/>
                                        <p:tgtEl>
                                          <p:spTgt spid="39"/>
                                        </p:tgtEl>
                                        <p:attrNameLst>
                                          <p:attrName>ppt_h</p:attrName>
                                        </p:attrNameLst>
                                      </p:cBhvr>
                                      <p:tavLst>
                                        <p:tav tm="0">
                                          <p:val>
                                            <p:fltVal val="0"/>
                                          </p:val>
                                        </p:tav>
                                        <p:tav tm="100000">
                                          <p:val>
                                            <p:strVal val="#ppt_h"/>
                                          </p:val>
                                        </p:tav>
                                      </p:tavLst>
                                    </p:anim>
                                    <p:anim calcmode="lin" valueType="num">
                                      <p:cBhvr>
                                        <p:cTn id="48" dur="1000" fill="hold"/>
                                        <p:tgtEl>
                                          <p:spTgt spid="39"/>
                                        </p:tgtEl>
                                        <p:attrNameLst>
                                          <p:attrName>style.rotation</p:attrName>
                                        </p:attrNameLst>
                                      </p:cBhvr>
                                      <p:tavLst>
                                        <p:tav tm="0">
                                          <p:val>
                                            <p:fltVal val="90"/>
                                          </p:val>
                                        </p:tav>
                                        <p:tav tm="100000">
                                          <p:val>
                                            <p:fltVal val="0"/>
                                          </p:val>
                                        </p:tav>
                                      </p:tavLst>
                                    </p:anim>
                                    <p:animEffect transition="in" filter="fade">
                                      <p:cBhvr>
                                        <p:cTn id="49" dur="1000"/>
                                        <p:tgtEl>
                                          <p:spTgt spid="39"/>
                                        </p:tgtEl>
                                      </p:cBhvr>
                                    </p:animEffect>
                                  </p:childTnLst>
                                </p:cTn>
                              </p:par>
                              <p:par>
                                <p:cTn id="50" presetID="31" presetClass="entr" presetSubtype="0" fill="hold" nodeType="with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p:cTn id="52" dur="1000" fill="hold"/>
                                        <p:tgtEl>
                                          <p:spTgt spid="40"/>
                                        </p:tgtEl>
                                        <p:attrNameLst>
                                          <p:attrName>ppt_w</p:attrName>
                                        </p:attrNameLst>
                                      </p:cBhvr>
                                      <p:tavLst>
                                        <p:tav tm="0">
                                          <p:val>
                                            <p:fltVal val="0"/>
                                          </p:val>
                                        </p:tav>
                                        <p:tav tm="100000">
                                          <p:val>
                                            <p:strVal val="#ppt_w"/>
                                          </p:val>
                                        </p:tav>
                                      </p:tavLst>
                                    </p:anim>
                                    <p:anim calcmode="lin" valueType="num">
                                      <p:cBhvr>
                                        <p:cTn id="53" dur="1000" fill="hold"/>
                                        <p:tgtEl>
                                          <p:spTgt spid="40"/>
                                        </p:tgtEl>
                                        <p:attrNameLst>
                                          <p:attrName>ppt_h</p:attrName>
                                        </p:attrNameLst>
                                      </p:cBhvr>
                                      <p:tavLst>
                                        <p:tav tm="0">
                                          <p:val>
                                            <p:fltVal val="0"/>
                                          </p:val>
                                        </p:tav>
                                        <p:tav tm="100000">
                                          <p:val>
                                            <p:strVal val="#ppt_h"/>
                                          </p:val>
                                        </p:tav>
                                      </p:tavLst>
                                    </p:anim>
                                    <p:anim calcmode="lin" valueType="num">
                                      <p:cBhvr>
                                        <p:cTn id="54" dur="1000" fill="hold"/>
                                        <p:tgtEl>
                                          <p:spTgt spid="40"/>
                                        </p:tgtEl>
                                        <p:attrNameLst>
                                          <p:attrName>style.rotation</p:attrName>
                                        </p:attrNameLst>
                                      </p:cBhvr>
                                      <p:tavLst>
                                        <p:tav tm="0">
                                          <p:val>
                                            <p:fltVal val="90"/>
                                          </p:val>
                                        </p:tav>
                                        <p:tav tm="100000">
                                          <p:val>
                                            <p:fltVal val="0"/>
                                          </p:val>
                                        </p:tav>
                                      </p:tavLst>
                                    </p:anim>
                                    <p:animEffect transition="in" filter="fade">
                                      <p:cBhvr>
                                        <p:cTn id="55" dur="1000"/>
                                        <p:tgtEl>
                                          <p:spTgt spid="40"/>
                                        </p:tgtEl>
                                      </p:cBhvr>
                                    </p:animEffect>
                                  </p:childTnLst>
                                </p:cTn>
                              </p:par>
                              <p:par>
                                <p:cTn id="56" presetID="31" presetClass="entr" presetSubtype="0"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1000" fill="hold"/>
                                        <p:tgtEl>
                                          <p:spTgt spid="27"/>
                                        </p:tgtEl>
                                        <p:attrNameLst>
                                          <p:attrName>ppt_w</p:attrName>
                                        </p:attrNameLst>
                                      </p:cBhvr>
                                      <p:tavLst>
                                        <p:tav tm="0">
                                          <p:val>
                                            <p:fltVal val="0"/>
                                          </p:val>
                                        </p:tav>
                                        <p:tav tm="100000">
                                          <p:val>
                                            <p:strVal val="#ppt_w"/>
                                          </p:val>
                                        </p:tav>
                                      </p:tavLst>
                                    </p:anim>
                                    <p:anim calcmode="lin" valueType="num">
                                      <p:cBhvr>
                                        <p:cTn id="59" dur="1000" fill="hold"/>
                                        <p:tgtEl>
                                          <p:spTgt spid="27"/>
                                        </p:tgtEl>
                                        <p:attrNameLst>
                                          <p:attrName>ppt_h</p:attrName>
                                        </p:attrNameLst>
                                      </p:cBhvr>
                                      <p:tavLst>
                                        <p:tav tm="0">
                                          <p:val>
                                            <p:fltVal val="0"/>
                                          </p:val>
                                        </p:tav>
                                        <p:tav tm="100000">
                                          <p:val>
                                            <p:strVal val="#ppt_h"/>
                                          </p:val>
                                        </p:tav>
                                      </p:tavLst>
                                    </p:anim>
                                    <p:anim calcmode="lin" valueType="num">
                                      <p:cBhvr>
                                        <p:cTn id="60" dur="1000" fill="hold"/>
                                        <p:tgtEl>
                                          <p:spTgt spid="27"/>
                                        </p:tgtEl>
                                        <p:attrNameLst>
                                          <p:attrName>style.rotation</p:attrName>
                                        </p:attrNameLst>
                                      </p:cBhvr>
                                      <p:tavLst>
                                        <p:tav tm="0">
                                          <p:val>
                                            <p:fltVal val="90"/>
                                          </p:val>
                                        </p:tav>
                                        <p:tav tm="100000">
                                          <p:val>
                                            <p:fltVal val="0"/>
                                          </p:val>
                                        </p:tav>
                                      </p:tavLst>
                                    </p:anim>
                                    <p:animEffect transition="in" filter="fade">
                                      <p:cBhvr>
                                        <p:cTn id="61" dur="1000"/>
                                        <p:tgtEl>
                                          <p:spTgt spid="27"/>
                                        </p:tgtEl>
                                      </p:cBhvr>
                                    </p:animEffect>
                                  </p:childTnLst>
                                </p:cTn>
                              </p:par>
                              <p:par>
                                <p:cTn id="62" presetID="31" presetClass="entr" presetSubtype="0" fill="hold" nodeType="with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3" grpId="0"/>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36" y="116632"/>
            <a:ext cx="8229600" cy="726583"/>
          </a:xfrm>
        </p:spPr>
        <p:txBody>
          <a:bodyPr>
            <a:normAutofit/>
          </a:bodyPr>
          <a:lstStyle/>
          <a:p>
            <a:r>
              <a:rPr lang="en-US" sz="4000" b="1" noProof="0" dirty="0" smtClean="0"/>
              <a:t>CITES Appendix III</a:t>
            </a:r>
            <a:endParaRPr lang="en-US" sz="4000" b="1" noProof="0" dirty="0"/>
          </a:p>
        </p:txBody>
      </p:sp>
      <p:sp>
        <p:nvSpPr>
          <p:cNvPr id="3" name="Content Placeholder 2"/>
          <p:cNvSpPr>
            <a:spLocks noGrp="1"/>
          </p:cNvSpPr>
          <p:nvPr>
            <p:ph idx="1"/>
          </p:nvPr>
        </p:nvSpPr>
        <p:spPr>
          <a:xfrm>
            <a:off x="453180" y="969179"/>
            <a:ext cx="8208912" cy="4392488"/>
          </a:xfrm>
        </p:spPr>
        <p:txBody>
          <a:bodyPr>
            <a:normAutofit/>
          </a:bodyPr>
          <a:lstStyle/>
          <a:p>
            <a:pPr marL="342900" lvl="1" indent="-342900">
              <a:buFont typeface="Arial" pitchFamily="34" charset="0"/>
              <a:buChar char="•"/>
            </a:pPr>
            <a:r>
              <a:rPr lang="en-US" sz="3200" noProof="0" dirty="0" smtClean="0">
                <a:ln w="18415" cmpd="sng">
                  <a:noFill/>
                  <a:prstDash val="solid"/>
                </a:ln>
              </a:rPr>
              <a:t>Species for which a country is asking Parties to help with its protection</a:t>
            </a:r>
          </a:p>
          <a:p>
            <a:pPr marL="342900" lvl="1" indent="-342900">
              <a:buFont typeface="Arial" pitchFamily="34" charset="0"/>
              <a:buChar char="•"/>
            </a:pPr>
            <a:r>
              <a:rPr lang="en-US" sz="3200" noProof="0" dirty="0" smtClean="0">
                <a:ln w="18415" cmpd="sng">
                  <a:noFill/>
                  <a:prstDash val="solid"/>
                </a:ln>
              </a:rPr>
              <a:t>International trade is permitted but regulated </a:t>
            </a:r>
            <a:br>
              <a:rPr lang="en-US" sz="3200" noProof="0" dirty="0" smtClean="0">
                <a:ln w="18415" cmpd="sng">
                  <a:noFill/>
                  <a:prstDash val="solid"/>
                </a:ln>
              </a:rPr>
            </a:br>
            <a:r>
              <a:rPr lang="en-US" sz="3200" noProof="0" dirty="0" smtClean="0">
                <a:ln w="18415" cmpd="sng">
                  <a:noFill/>
                  <a:prstDash val="solid"/>
                </a:ln>
              </a:rPr>
              <a:t>(less restrictive than Appendix II)</a:t>
            </a:r>
          </a:p>
          <a:p>
            <a:pPr marL="342900" lvl="1" indent="-342900">
              <a:buFont typeface="Arial" pitchFamily="34" charset="0"/>
              <a:buChar char="•"/>
            </a:pPr>
            <a:r>
              <a:rPr lang="en-US" sz="3200" noProof="0" dirty="0" smtClean="0">
                <a:ln w="18415" cmpd="sng">
                  <a:noFill/>
                  <a:prstDash val="solid"/>
                </a:ln>
              </a:rPr>
              <a:t>1% of CITES Trade (no </a:t>
            </a:r>
            <a:r>
              <a:rPr lang="en-US" sz="3200" noProof="0" dirty="0" err="1" smtClean="0">
                <a:ln w="18415" cmpd="sng">
                  <a:noFill/>
                  <a:prstDash val="solid"/>
                </a:ln>
              </a:rPr>
              <a:t>CoP</a:t>
            </a:r>
            <a:r>
              <a:rPr lang="en-US" sz="3200" noProof="0" dirty="0" smtClean="0">
                <a:ln w="18415" cmpd="sng">
                  <a:noFill/>
                  <a:prstDash val="solid"/>
                </a:ln>
              </a:rPr>
              <a:t> decision needed)</a:t>
            </a:r>
          </a:p>
          <a:p>
            <a:pPr marL="342900" lvl="1" indent="-342900">
              <a:buFont typeface="Arial" pitchFamily="34" charset="0"/>
              <a:buChar char="•"/>
            </a:pPr>
            <a:endParaRPr lang="en-US" sz="3200" noProof="0" dirty="0" smtClean="0">
              <a:ln w="18415" cmpd="sng">
                <a:noFill/>
                <a:prstDash val="solid"/>
              </a:ln>
            </a:endParaRPr>
          </a:p>
          <a:p>
            <a:pPr marL="342900" lvl="1" indent="-342900">
              <a:buFont typeface="Arial" pitchFamily="34" charset="0"/>
              <a:buChar char="•"/>
            </a:pPr>
            <a:endParaRPr lang="en-US" sz="3000" noProof="0" dirty="0" smtClean="0">
              <a:ln w="18415" cmpd="sng">
                <a:noFill/>
                <a:prstDash val="solid"/>
              </a:ln>
            </a:endParaRPr>
          </a:p>
          <a:p>
            <a:pPr marL="0" indent="0">
              <a:buNone/>
            </a:pPr>
            <a:endParaRPr lang="en-US" noProof="0" dirty="0"/>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83" t="8625" b="14187"/>
          <a:stretch/>
        </p:blipFill>
        <p:spPr bwMode="auto">
          <a:xfrm>
            <a:off x="1255594" y="3776846"/>
            <a:ext cx="3650996" cy="1573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descr="http://cmsdata.iucn.org/img/original/scalloped_hammerhead2_sphyrna_lewini_simon_rogerso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199" t="8919" b="10021"/>
          <a:stretch/>
        </p:blipFill>
        <p:spPr bwMode="auto">
          <a:xfrm>
            <a:off x="5724128" y="3788314"/>
            <a:ext cx="2544620" cy="157335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55593" y="5347250"/>
            <a:ext cx="3663339" cy="1446550"/>
          </a:xfrm>
          <a:prstGeom prst="rect">
            <a:avLst/>
          </a:prstGeom>
          <a:noFill/>
        </p:spPr>
        <p:txBody>
          <a:bodyPr wrap="square">
            <a:spAutoFit/>
          </a:bodyPr>
          <a:lstStyle/>
          <a:p>
            <a:pPr algn="ctr"/>
            <a:r>
              <a:rPr lang="fr-CH" i="1" dirty="0" err="1" smtClean="0"/>
              <a:t>Lamna</a:t>
            </a:r>
            <a:r>
              <a:rPr lang="fr-CH" i="1" dirty="0" smtClean="0"/>
              <a:t> </a:t>
            </a:r>
            <a:r>
              <a:rPr lang="fr-CH" i="1" dirty="0" err="1" smtClean="0"/>
              <a:t>nasus</a:t>
            </a:r>
            <a:r>
              <a:rPr lang="fr-CH" i="1" dirty="0" smtClean="0"/>
              <a:t>* </a:t>
            </a:r>
          </a:p>
          <a:p>
            <a:pPr algn="ctr"/>
            <a:r>
              <a:rPr lang="en-GB" sz="1400" dirty="0" smtClean="0"/>
              <a:t>(</a:t>
            </a:r>
            <a:r>
              <a:rPr lang="en-GB" sz="1400" dirty="0"/>
              <a:t>Belgium, Cyprus, </a:t>
            </a:r>
            <a:r>
              <a:rPr lang="en-GB" sz="1400" dirty="0" smtClean="0"/>
              <a:t>Denmark, </a:t>
            </a:r>
            <a:r>
              <a:rPr lang="en-GB" sz="1400" dirty="0"/>
              <a:t>Estonia, Finland, France, Germany, Greece, Ireland, Italy, Latvia, Lithuania, Malta, Netherlands, Poland, Portugal, Slovenia, Spain, Sweden and United Kingdom of Great Britain and Northern Ireland) </a:t>
            </a:r>
          </a:p>
        </p:txBody>
      </p:sp>
      <p:sp>
        <p:nvSpPr>
          <p:cNvPr id="8" name="Rectangle 7"/>
          <p:cNvSpPr/>
          <p:nvPr/>
        </p:nvSpPr>
        <p:spPr>
          <a:xfrm>
            <a:off x="5711784" y="5361667"/>
            <a:ext cx="2556964" cy="584775"/>
          </a:xfrm>
          <a:prstGeom prst="rect">
            <a:avLst/>
          </a:prstGeom>
          <a:noFill/>
        </p:spPr>
        <p:txBody>
          <a:bodyPr wrap="square">
            <a:spAutoFit/>
          </a:bodyPr>
          <a:lstStyle/>
          <a:p>
            <a:pPr algn="ctr"/>
            <a:r>
              <a:rPr lang="en-GB" i="1" dirty="0" err="1"/>
              <a:t>Sphyrna</a:t>
            </a:r>
            <a:r>
              <a:rPr lang="en-GB" i="1" dirty="0"/>
              <a:t> </a:t>
            </a:r>
            <a:r>
              <a:rPr lang="en-GB" i="1" dirty="0" err="1" smtClean="0"/>
              <a:t>lewini</a:t>
            </a:r>
            <a:r>
              <a:rPr lang="en-GB" i="1" dirty="0" smtClean="0"/>
              <a:t>*</a:t>
            </a:r>
          </a:p>
          <a:p>
            <a:pPr algn="ctr"/>
            <a:r>
              <a:rPr lang="en-GB" sz="1400" dirty="0"/>
              <a:t>(Costa Rica)</a:t>
            </a:r>
            <a:r>
              <a:rPr lang="fr-CH" sz="1400" dirty="0" smtClean="0"/>
              <a:t> </a:t>
            </a:r>
          </a:p>
        </p:txBody>
      </p:sp>
      <p:sp>
        <p:nvSpPr>
          <p:cNvPr id="10" name="Rectangle 9"/>
          <p:cNvSpPr/>
          <p:nvPr/>
        </p:nvSpPr>
        <p:spPr>
          <a:xfrm>
            <a:off x="4557636" y="6488668"/>
            <a:ext cx="3170682" cy="369332"/>
          </a:xfrm>
          <a:prstGeom prst="rect">
            <a:avLst/>
          </a:prstGeom>
          <a:noFill/>
        </p:spPr>
        <p:txBody>
          <a:bodyPr wrap="square">
            <a:spAutoFit/>
          </a:bodyPr>
          <a:lstStyle/>
          <a:p>
            <a:pPr algn="ctr"/>
            <a:r>
              <a:rPr lang="fr-CH" b="1" dirty="0">
                <a:solidFill>
                  <a:srgbClr val="002060"/>
                </a:solidFill>
                <a:latin typeface="Calibri" pitchFamily="34" charset="0"/>
                <a:cs typeface="Arial" charset="0"/>
              </a:rPr>
              <a:t>*</a:t>
            </a:r>
            <a:r>
              <a:rPr lang="en-US" b="1" dirty="0">
                <a:solidFill>
                  <a:srgbClr val="002060"/>
                </a:solidFill>
                <a:latin typeface="Calibri" pitchFamily="34" charset="0"/>
                <a:cs typeface="Arial" charset="0"/>
              </a:rPr>
              <a:t>Until 14 September 2014 </a:t>
            </a:r>
          </a:p>
        </p:txBody>
      </p:sp>
    </p:spTree>
    <p:extLst>
      <p:ext uri="{BB962C8B-B14F-4D97-AF65-F5344CB8AC3E}">
        <p14:creationId xmlns:p14="http://schemas.microsoft.com/office/powerpoint/2010/main" val="19310654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44"/>
                                        </p:tgtEl>
                                        <p:attrNameLst>
                                          <p:attrName>style.visibility</p:attrName>
                                        </p:attrNameLst>
                                      </p:cBhvr>
                                      <p:to>
                                        <p:strVal val="visible"/>
                                      </p:to>
                                    </p:set>
                                    <p:animEffect transition="in" filter="fade">
                                      <p:cBhvr>
                                        <p:cTn id="28" dur="1000"/>
                                        <p:tgtEl>
                                          <p:spTgt spid="10244"/>
                                        </p:tgtEl>
                                      </p:cBhvr>
                                    </p:animEffect>
                                    <p:anim calcmode="lin" valueType="num">
                                      <p:cBhvr>
                                        <p:cTn id="29" dur="1000" fill="hold"/>
                                        <p:tgtEl>
                                          <p:spTgt spid="10244"/>
                                        </p:tgtEl>
                                        <p:attrNameLst>
                                          <p:attrName>ppt_x</p:attrName>
                                        </p:attrNameLst>
                                      </p:cBhvr>
                                      <p:tavLst>
                                        <p:tav tm="0">
                                          <p:val>
                                            <p:strVal val="#ppt_x"/>
                                          </p:val>
                                        </p:tav>
                                        <p:tav tm="100000">
                                          <p:val>
                                            <p:strVal val="#ppt_x"/>
                                          </p:val>
                                        </p:tav>
                                      </p:tavLst>
                                    </p:anim>
                                    <p:anim calcmode="lin" valueType="num">
                                      <p:cBhvr>
                                        <p:cTn id="30" dur="1000" fill="hold"/>
                                        <p:tgtEl>
                                          <p:spTgt spid="1024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242"/>
                                        </p:tgtEl>
                                        <p:attrNameLst>
                                          <p:attrName>style.visibility</p:attrName>
                                        </p:attrNameLst>
                                      </p:cBhvr>
                                      <p:to>
                                        <p:strVal val="visible"/>
                                      </p:to>
                                    </p:set>
                                    <p:animEffect transition="in" filter="fade">
                                      <p:cBhvr>
                                        <p:cTn id="33" dur="1000"/>
                                        <p:tgtEl>
                                          <p:spTgt spid="10242"/>
                                        </p:tgtEl>
                                      </p:cBhvr>
                                    </p:animEffect>
                                    <p:anim calcmode="lin" valueType="num">
                                      <p:cBhvr>
                                        <p:cTn id="34" dur="1000" fill="hold"/>
                                        <p:tgtEl>
                                          <p:spTgt spid="10242"/>
                                        </p:tgtEl>
                                        <p:attrNameLst>
                                          <p:attrName>ppt_x</p:attrName>
                                        </p:attrNameLst>
                                      </p:cBhvr>
                                      <p:tavLst>
                                        <p:tav tm="0">
                                          <p:val>
                                            <p:strVal val="#ppt_x"/>
                                          </p:val>
                                        </p:tav>
                                        <p:tav tm="100000">
                                          <p:val>
                                            <p:strVal val="#ppt_x"/>
                                          </p:val>
                                        </p:tav>
                                      </p:tavLst>
                                    </p:anim>
                                    <p:anim calcmode="lin" valueType="num">
                                      <p:cBhvr>
                                        <p:cTn id="35" dur="1000" fill="hold"/>
                                        <p:tgtEl>
                                          <p:spTgt spid="1024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dirty="0" smtClean="0"/>
              <a:t>Other marine species in </a:t>
            </a:r>
            <a:br>
              <a:rPr lang="en-US" noProof="0" dirty="0" smtClean="0"/>
            </a:br>
            <a:r>
              <a:rPr lang="en-US" noProof="0" dirty="0" smtClean="0"/>
              <a:t>CITES Appendices</a:t>
            </a:r>
            <a:endParaRPr lang="en-US" noProof="0" dirty="0"/>
          </a:p>
        </p:txBody>
      </p:sp>
      <p:sp>
        <p:nvSpPr>
          <p:cNvPr id="3" name="Content Placeholder 2"/>
          <p:cNvSpPr>
            <a:spLocks noGrp="1"/>
          </p:cNvSpPr>
          <p:nvPr>
            <p:ph idx="1"/>
          </p:nvPr>
        </p:nvSpPr>
        <p:spPr/>
        <p:txBody>
          <a:bodyPr/>
          <a:lstStyle/>
          <a:p>
            <a:pPr lvl="0"/>
            <a:r>
              <a:rPr lang="en-US" noProof="0" dirty="0" err="1" smtClean="0"/>
              <a:t>Humphead</a:t>
            </a:r>
            <a:r>
              <a:rPr lang="en-US" noProof="0" dirty="0" smtClean="0"/>
              <a:t> wrasse </a:t>
            </a:r>
            <a:br>
              <a:rPr lang="en-US" noProof="0" dirty="0" smtClean="0"/>
            </a:br>
            <a:r>
              <a:rPr lang="en-US" noProof="0" dirty="0" smtClean="0"/>
              <a:t>(Napoleon fish) - Appendix II</a:t>
            </a:r>
          </a:p>
          <a:p>
            <a:pPr lvl="0"/>
            <a:r>
              <a:rPr lang="en-US" noProof="0" dirty="0" smtClean="0"/>
              <a:t>Queen conch – Appendix II</a:t>
            </a:r>
          </a:p>
          <a:p>
            <a:pPr lvl="0"/>
            <a:r>
              <a:rPr lang="en-US" noProof="0" dirty="0" smtClean="0"/>
              <a:t>Giant clams – Appendix II</a:t>
            </a:r>
          </a:p>
          <a:p>
            <a:pPr lvl="0"/>
            <a:r>
              <a:rPr lang="en-US" noProof="0" dirty="0" smtClean="0"/>
              <a:t>Hard corals, black corals </a:t>
            </a:r>
            <a:br>
              <a:rPr lang="en-US" noProof="0" dirty="0" smtClean="0"/>
            </a:br>
            <a:r>
              <a:rPr lang="en-US" noProof="0" dirty="0" smtClean="0"/>
              <a:t>– Appendix II</a:t>
            </a:r>
          </a:p>
          <a:p>
            <a:pPr lvl="0"/>
            <a:r>
              <a:rPr lang="en-US" noProof="0" dirty="0" smtClean="0"/>
              <a:t>European eel – Appendix II</a:t>
            </a:r>
          </a:p>
          <a:p>
            <a:pPr lvl="0"/>
            <a:r>
              <a:rPr lang="en-US" noProof="0" dirty="0" smtClean="0"/>
              <a:t>Sturgeons – Appendix I &amp; II</a:t>
            </a:r>
            <a:endParaRPr lang="en-US" noProof="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5650" y="3866356"/>
            <a:ext cx="20383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1015" y="1051578"/>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descr="Strombus_gigas.jpeg"/>
          <p:cNvPicPr>
            <a:picLocks noChangeAspect="1"/>
          </p:cNvPicPr>
          <p:nvPr/>
        </p:nvPicPr>
        <p:blipFill>
          <a:blip r:embed="rId5" cstate="print">
            <a:extLst>
              <a:ext uri="{28A0092B-C50C-407E-A947-70E740481C1C}">
                <a14:useLocalDpi xmlns:a14="http://schemas.microsoft.com/office/drawing/2010/main" val="0"/>
              </a:ext>
            </a:extLst>
          </a:blip>
          <a:srcRect t="6818"/>
          <a:stretch>
            <a:fillRect/>
          </a:stretch>
        </p:blipFill>
        <p:spPr bwMode="auto">
          <a:xfrm>
            <a:off x="5580111" y="2862859"/>
            <a:ext cx="1382835" cy="210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Kaviardosen WWF J-Matijevi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1756" y="5229200"/>
            <a:ext cx="1772218" cy="1173496"/>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4969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additive="base">
                                        <p:cTn id="4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additive="base">
                                        <p:cTn id="4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8" presetID="10" presetClass="entr" presetSubtype="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noProof="0" dirty="0" smtClean="0"/>
              <a:t>CoP16 (Bangkok, March 2013)</a:t>
            </a:r>
            <a:endParaRPr lang="en-US" b="1" noProof="0" dirty="0"/>
          </a:p>
        </p:txBody>
      </p:sp>
      <p:sp>
        <p:nvSpPr>
          <p:cNvPr id="3" name="Content Placeholder 2"/>
          <p:cNvSpPr>
            <a:spLocks noGrp="1"/>
          </p:cNvSpPr>
          <p:nvPr>
            <p:ph idx="1"/>
          </p:nvPr>
        </p:nvSpPr>
        <p:spPr>
          <a:xfrm>
            <a:off x="179512" y="1700808"/>
            <a:ext cx="8723312" cy="4093915"/>
          </a:xfrm>
        </p:spPr>
        <p:txBody>
          <a:bodyPr>
            <a:normAutofit lnSpcReduction="10000"/>
          </a:bodyPr>
          <a:lstStyle/>
          <a:p>
            <a:r>
              <a:rPr lang="en-US" sz="3000" noProof="0" dirty="0" smtClean="0"/>
              <a:t>Five shark species and all manta rays were included in Appendix II</a:t>
            </a:r>
          </a:p>
          <a:p>
            <a:r>
              <a:rPr lang="en-US" sz="3000" noProof="0" dirty="0" smtClean="0"/>
              <a:t>Delayed entry into effect on </a:t>
            </a:r>
            <a:r>
              <a:rPr lang="en-US" sz="3000" b="1" noProof="0" dirty="0" smtClean="0">
                <a:solidFill>
                  <a:srgbClr val="C00000"/>
                </a:solidFill>
              </a:rPr>
              <a:t>14 September 2014 </a:t>
            </a:r>
          </a:p>
          <a:p>
            <a:pPr lvl="1"/>
            <a:r>
              <a:rPr lang="en-US" sz="2600" noProof="0" dirty="0" smtClean="0"/>
              <a:t>in order to resolve technical and administrative issues related to their implementation </a:t>
            </a:r>
          </a:p>
          <a:p>
            <a:pPr marL="457200" lvl="1" indent="0">
              <a:buNone/>
            </a:pPr>
            <a:endParaRPr lang="en-US" sz="2600" noProof="0" dirty="0" smtClean="0"/>
          </a:p>
          <a:p>
            <a:r>
              <a:rPr lang="en-US" sz="3000" noProof="0" dirty="0" smtClean="0"/>
              <a:t>EU contributing 1.2 million </a:t>
            </a:r>
            <a:r>
              <a:rPr lang="en-US" sz="3000" noProof="0" dirty="0" err="1" smtClean="0"/>
              <a:t>EUR</a:t>
            </a:r>
            <a:r>
              <a:rPr lang="en-US" sz="3000" noProof="0" dirty="0" smtClean="0"/>
              <a:t> to CITES for assisting developing countries in their implementation of the new listings of sharks and manta rays</a:t>
            </a:r>
          </a:p>
          <a:p>
            <a:endParaRPr lang="en-US" sz="3000" noProof="0" dirty="0"/>
          </a:p>
        </p:txBody>
      </p:sp>
    </p:spTree>
    <p:extLst>
      <p:ext uri="{BB962C8B-B14F-4D97-AF65-F5344CB8AC3E}">
        <p14:creationId xmlns:p14="http://schemas.microsoft.com/office/powerpoint/2010/main" val="3966809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9644</TotalTime>
  <Words>1676</Words>
  <Application>Microsoft Office PowerPoint</Application>
  <PresentationFormat>On-screen Show (4:3)</PresentationFormat>
  <Paragraphs>187</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CITES and Sharks and Manta Rays</vt:lpstr>
      <vt:lpstr>CITES Appendices and Sharks</vt:lpstr>
      <vt:lpstr>CITES Appendices</vt:lpstr>
      <vt:lpstr>CITES Appendix I</vt:lpstr>
      <vt:lpstr>CITES Appendix II</vt:lpstr>
      <vt:lpstr>PowerPoint Presentation</vt:lpstr>
      <vt:lpstr>CITES Appendix III</vt:lpstr>
      <vt:lpstr>Other marine species in  CITES Appendices</vt:lpstr>
      <vt:lpstr>CoP16 (Bangkok, March 2013)</vt:lpstr>
      <vt:lpstr>Which sharks and rays were listed in Appendix II at CoP16?</vt:lpstr>
      <vt:lpstr>CITES listing criteria for the  new sharks and manta rays</vt:lpstr>
      <vt:lpstr>What should Parties do by  14 Sept. 2014?</vt:lpstr>
      <vt:lpstr>What should Parties do by  14 Sept. 2014?</vt:lpstr>
      <vt:lpstr>CITES Permits and Certificates</vt:lpstr>
      <vt:lpstr>CITES permits and certificates</vt:lpstr>
      <vt:lpstr>CITES permits and certificates</vt:lpstr>
      <vt:lpstr>Trade with non-Parties</vt:lpstr>
      <vt:lpstr>Collaboration and cooperation are essential for CITES implementation</vt:lpstr>
      <vt:lpstr>Thank you for your attention!  CITES and FAO working for legal, sustainable and traceable international trade in sharks and manta rays, supported by the European Union    </vt:lpstr>
    </vt:vector>
  </TitlesOfParts>
  <Company>United Nations Office at Geneva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Shark Species and Manta Rays</dc:title>
  <dc:creator>SCHLINGEMANN</dc:creator>
  <cp:lastModifiedBy>Marcos Silva</cp:lastModifiedBy>
  <cp:revision>168</cp:revision>
  <cp:lastPrinted>2013-10-23T06:07:01Z</cp:lastPrinted>
  <dcterms:created xsi:type="dcterms:W3CDTF">2013-09-27T13:34:19Z</dcterms:created>
  <dcterms:modified xsi:type="dcterms:W3CDTF">2014-01-16T10:09:11Z</dcterms:modified>
</cp:coreProperties>
</file>