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65" r:id="rId2"/>
    <p:sldId id="311" r:id="rId3"/>
    <p:sldId id="299" r:id="rId4"/>
    <p:sldId id="340" r:id="rId5"/>
    <p:sldId id="317" r:id="rId6"/>
    <p:sldId id="306" r:id="rId7"/>
    <p:sldId id="341" r:id="rId8"/>
    <p:sldId id="342" r:id="rId9"/>
    <p:sldId id="344" r:id="rId10"/>
    <p:sldId id="343" r:id="rId11"/>
    <p:sldId id="329" r:id="rId12"/>
    <p:sldId id="363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FFFF"/>
    <a:srgbClr val="0000FF"/>
    <a:srgbClr val="3333FF"/>
    <a:srgbClr val="6600CC"/>
    <a:srgbClr val="000066"/>
    <a:srgbClr val="660066"/>
    <a:srgbClr val="0000CC"/>
    <a:srgbClr val="3333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989" autoAdjust="0"/>
    <p:restoredTop sz="93529" autoAdjust="0"/>
  </p:normalViewPr>
  <p:slideViewPr>
    <p:cSldViewPr>
      <p:cViewPr>
        <p:scale>
          <a:sx n="70" d="100"/>
          <a:sy n="70" d="100"/>
        </p:scale>
        <p:origin x="-894" y="-7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9BF3A-010F-4302-927A-F74C4E643A62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22527-3878-413F-81E7-2AE45B4BA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744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20F67-519F-4249-8A26-8DEF34A80D0C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54DDB-FBB2-41CD-AEDD-D6EA4BA1F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123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requirements</a:t>
            </a:r>
            <a:r>
              <a:rPr lang="en-US" baseline="0" dirty="0" smtClean="0"/>
              <a:t> of CITES implementation can be divided into the three main objectives of CITES:  ensuring legality, sustainability, and traceability.  Under each of them, there are a number of processes and tools that could be considered by countries.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5479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4405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215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173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556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088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40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994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17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276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599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31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85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80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83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1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79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170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033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300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408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228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60000"/>
              <a:lumOff val="40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90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ln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h/url?sa=i&amp;rct=j&amp;q=&amp;esrc=s&amp;frm=1&amp;source=images&amp;cd=&amp;cad=rja&amp;docid=Uun49E58u05eLM&amp;tbnid=Azlry12G8ALEdM:&amp;ved=0CAUQjRw&amp;url=http://www.aquaportail.com/fiche-poisson-2840-carcharhinus-longimanus.html&amp;ei=mWR3Us2kLYK_0QXyv4GwDw&amp;bvm=bv.55819444,d.ZGU&amp;psig=AFQjCNG4wMhO7St1-9XbMcsltKoZY806AA&amp;ust=138364263665332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800200"/>
          </a:xfrm>
        </p:spPr>
        <p:txBody>
          <a:bodyPr>
            <a:normAutofit fontScale="90000"/>
          </a:bodyPr>
          <a:lstStyle/>
          <a:p>
            <a:r>
              <a:rPr lang="en-US" noProof="0" dirty="0" smtClean="0"/>
              <a:t>Newly listed sharks and </a:t>
            </a:r>
            <a:r>
              <a:rPr lang="en-US" noProof="0" smtClean="0"/>
              <a:t>manta rays:</a:t>
            </a: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What should Parties do by 14 Sept. 2014: </a:t>
            </a:r>
            <a:r>
              <a:rPr lang="en-US" noProof="0" dirty="0" smtClean="0">
                <a:solidFill>
                  <a:srgbClr val="A50021"/>
                </a:solidFill>
              </a:rPr>
              <a:t>Sustainability</a:t>
            </a:r>
            <a:endParaRPr lang="en-US" noProof="0" dirty="0">
              <a:solidFill>
                <a:srgbClr val="A50021"/>
              </a:solidFill>
            </a:endParaRPr>
          </a:p>
        </p:txBody>
      </p:sp>
      <p:pic>
        <p:nvPicPr>
          <p:cNvPr id="5" name="Picture 2" descr="http://www.aquaportail.com/pictures1208/carcharhinus-longimanus-requin-longimane.jp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11"/>
          <a:stretch/>
        </p:blipFill>
        <p:spPr bwMode="auto">
          <a:xfrm>
            <a:off x="1907704" y="2204864"/>
            <a:ext cx="5112568" cy="37096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2069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noProof="0" dirty="0" smtClean="0"/>
              <a:t>Parties are encouraged to: </a:t>
            </a:r>
          </a:p>
          <a:p>
            <a:pPr lvl="1"/>
            <a:r>
              <a:rPr lang="en-US" sz="2400" noProof="0" dirty="0" smtClean="0"/>
              <a:t>explore methods for making </a:t>
            </a:r>
            <a:r>
              <a:rPr lang="en-US" sz="2400" noProof="0" dirty="0" err="1" smtClean="0"/>
              <a:t>NDFs</a:t>
            </a:r>
            <a:endParaRPr lang="en-US" sz="2400" noProof="0" dirty="0" smtClean="0"/>
          </a:p>
          <a:p>
            <a:pPr lvl="1"/>
            <a:r>
              <a:rPr lang="en-US" sz="2400" noProof="0" dirty="0" smtClean="0"/>
              <a:t>share experiences and examples of ways of making </a:t>
            </a:r>
            <a:r>
              <a:rPr lang="en-US" sz="2400" noProof="0" dirty="0" err="1" smtClean="0"/>
              <a:t>NDFs</a:t>
            </a:r>
            <a:r>
              <a:rPr lang="en-US" sz="2400" noProof="0" dirty="0" smtClean="0"/>
              <a:t>, including through regional or </a:t>
            </a:r>
            <a:r>
              <a:rPr lang="en-US" sz="2400" noProof="0" dirty="0" err="1" smtClean="0"/>
              <a:t>subregional</a:t>
            </a:r>
            <a:r>
              <a:rPr lang="en-US" sz="2400" noProof="0" dirty="0" smtClean="0"/>
              <a:t> workshops</a:t>
            </a:r>
          </a:p>
          <a:p>
            <a:pPr lvl="1"/>
            <a:r>
              <a:rPr lang="en-US" sz="2400" noProof="0" dirty="0" smtClean="0"/>
              <a:t>maintain written records of the science-based rationale included in the Scientific Authorities’ </a:t>
            </a:r>
            <a:r>
              <a:rPr lang="en-US" sz="2400" noProof="0" dirty="0" err="1" smtClean="0"/>
              <a:t>NDF</a:t>
            </a:r>
            <a:r>
              <a:rPr lang="en-US" sz="2400" noProof="0" dirty="0" smtClean="0"/>
              <a:t> assessments</a:t>
            </a:r>
          </a:p>
          <a:p>
            <a:pPr lvl="1"/>
            <a:r>
              <a:rPr lang="en-US" sz="2400" noProof="0" dirty="0" smtClean="0"/>
              <a:t>to offer, on request, cooperative assistance to developing countries, for improvement of capacity to make </a:t>
            </a:r>
            <a:r>
              <a:rPr lang="en-US" sz="2400" noProof="0" dirty="0" err="1" smtClean="0"/>
              <a:t>NDFs</a:t>
            </a:r>
            <a:r>
              <a:rPr lang="en-US" sz="2400" noProof="0" dirty="0" smtClean="0"/>
              <a:t>, based on nationally identified needs. </a:t>
            </a:r>
          </a:p>
          <a:p>
            <a:endParaRPr lang="en-US" sz="4000" noProof="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solidFill>
            <a:srgbClr val="003300"/>
          </a:solidFill>
        </p:spPr>
        <p:txBody>
          <a:bodyPr>
            <a:normAutofit fontScale="90000"/>
          </a:bodyPr>
          <a:lstStyle/>
          <a:p>
            <a:r>
              <a:rPr lang="en-US" b="0" noProof="0" dirty="0" smtClean="0">
                <a:solidFill>
                  <a:schemeClr val="bg1"/>
                </a:solidFill>
              </a:rPr>
              <a:t>Sustainability - </a:t>
            </a:r>
            <a:br>
              <a:rPr lang="en-US" b="0" noProof="0" dirty="0" smtClean="0">
                <a:solidFill>
                  <a:schemeClr val="bg1"/>
                </a:solidFill>
              </a:rPr>
            </a:br>
            <a:r>
              <a:rPr lang="en-US" b="0" noProof="0" dirty="0" smtClean="0">
                <a:solidFill>
                  <a:schemeClr val="bg1"/>
                </a:solidFill>
              </a:rPr>
              <a:t>Non-detriment findings (</a:t>
            </a:r>
            <a:r>
              <a:rPr lang="en-US" b="0" noProof="0" dirty="0" err="1" smtClean="0">
                <a:solidFill>
                  <a:schemeClr val="bg1"/>
                </a:solidFill>
              </a:rPr>
              <a:t>NDFs</a:t>
            </a:r>
            <a:r>
              <a:rPr lang="en-US" b="0" noProof="0" dirty="0" smtClean="0">
                <a:solidFill>
                  <a:schemeClr val="bg1"/>
                </a:solidFill>
              </a:rPr>
              <a:t>)</a:t>
            </a:r>
            <a:endParaRPr lang="en-US" b="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694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en-US" sz="2800" noProof="0" dirty="0"/>
              <a:t>Authorized trade is likely to take place at </a:t>
            </a:r>
            <a:r>
              <a:rPr lang="en-US" altLang="en-US" sz="2800" b="1" noProof="0" dirty="0">
                <a:solidFill>
                  <a:srgbClr val="C00000"/>
                </a:solidFill>
              </a:rPr>
              <a:t>unsustainable levels</a:t>
            </a:r>
            <a:r>
              <a:rPr lang="en-US" altLang="en-US" sz="2800" noProof="0" dirty="0"/>
              <a:t> if</a:t>
            </a:r>
            <a:r>
              <a:rPr lang="en-US" altLang="en-US" sz="2800" noProof="0" dirty="0" smtClean="0"/>
              <a:t>:</a:t>
            </a:r>
          </a:p>
          <a:p>
            <a:pPr marL="0" indent="0">
              <a:buNone/>
            </a:pPr>
            <a:endParaRPr lang="en-US" altLang="en-US" sz="2800" noProof="0" dirty="0"/>
          </a:p>
          <a:p>
            <a:r>
              <a:rPr lang="en-US" altLang="en-US" sz="2600" noProof="0" dirty="0" smtClean="0"/>
              <a:t>There </a:t>
            </a:r>
            <a:r>
              <a:rPr lang="en-US" altLang="en-US" sz="2600" noProof="0" dirty="0"/>
              <a:t>is no adequately functioning mechanism for the Scientific Authority to advise on safe levels of trade, </a:t>
            </a:r>
            <a:r>
              <a:rPr lang="en-US" altLang="en-US" sz="2600" noProof="0" dirty="0" smtClean="0"/>
              <a:t>or</a:t>
            </a:r>
          </a:p>
          <a:p>
            <a:endParaRPr lang="en-US" altLang="en-US" sz="2600" noProof="0" dirty="0"/>
          </a:p>
          <a:p>
            <a:r>
              <a:rPr lang="en-US" altLang="en-US" sz="2600" noProof="0" dirty="0" smtClean="0"/>
              <a:t>Non-detriment </a:t>
            </a:r>
            <a:r>
              <a:rPr lang="en-US" altLang="en-US" sz="2600" noProof="0" dirty="0"/>
              <a:t>findings are incorrect or not made, or</a:t>
            </a:r>
          </a:p>
          <a:p>
            <a:endParaRPr lang="en-US" altLang="en-US" sz="2600" noProof="0" dirty="0" smtClean="0"/>
          </a:p>
          <a:p>
            <a:r>
              <a:rPr lang="en-US" altLang="en-US" sz="2600" noProof="0" dirty="0" smtClean="0"/>
              <a:t>The </a:t>
            </a:r>
            <a:r>
              <a:rPr lang="en-US" altLang="en-US" sz="2600" noProof="0" dirty="0"/>
              <a:t>Management Authority issues export permits contrary to the advice of the Scientific Authority, or</a:t>
            </a:r>
          </a:p>
          <a:p>
            <a:endParaRPr lang="en-US" altLang="en-US" sz="2600" noProof="0" dirty="0" smtClean="0"/>
          </a:p>
          <a:p>
            <a:r>
              <a:rPr lang="en-US" altLang="en-US" sz="2600" noProof="0" dirty="0" smtClean="0"/>
              <a:t>No </a:t>
            </a:r>
            <a:r>
              <a:rPr lang="en-US" altLang="en-US" sz="2600" noProof="0" dirty="0"/>
              <a:t>adequate monitoring takes </a:t>
            </a:r>
            <a:r>
              <a:rPr lang="en-US" altLang="en-US" sz="2600" noProof="0" dirty="0" smtClean="0"/>
              <a:t>place</a:t>
            </a:r>
            <a:endParaRPr lang="en-US" altLang="en-US" sz="2600" noProof="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rgbClr val="003300"/>
          </a:solidFill>
        </p:spPr>
        <p:txBody>
          <a:bodyPr>
            <a:normAutofit fontScale="90000"/>
          </a:bodyPr>
          <a:lstStyle/>
          <a:p>
            <a:r>
              <a:rPr lang="en-US" b="0" noProof="0" dirty="0" smtClean="0">
                <a:solidFill>
                  <a:schemeClr val="bg1"/>
                </a:solidFill>
              </a:rPr>
              <a:t>Non-detriment findings (</a:t>
            </a:r>
            <a:r>
              <a:rPr lang="en-US" b="0" noProof="0" dirty="0" err="1" smtClean="0">
                <a:solidFill>
                  <a:schemeClr val="bg1"/>
                </a:solidFill>
              </a:rPr>
              <a:t>NDFs</a:t>
            </a:r>
            <a:r>
              <a:rPr lang="en-US" b="0" noProof="0" dirty="0" smtClean="0">
                <a:solidFill>
                  <a:schemeClr val="bg1"/>
                </a:solidFill>
              </a:rPr>
              <a:t>): Compliance procedure?</a:t>
            </a:r>
            <a:endParaRPr lang="en-US" b="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975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12A87-8815-467D-BDF5-A8A5631E65F4}" type="slidenum">
              <a:rPr lang="en-US"/>
              <a:pPr/>
              <a:t>12</a:t>
            </a:fld>
            <a:endParaRPr lang="en-US"/>
          </a:p>
        </p:txBody>
      </p:sp>
      <p:pic>
        <p:nvPicPr>
          <p:cNvPr id="381954" name="Picture 2" descr="tusk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095" y="4920455"/>
            <a:ext cx="1928813" cy="91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5" name="Picture 3" descr="tusker blan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095" y="4934744"/>
            <a:ext cx="1900237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6" name="Picture 4" descr="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062" y="4339432"/>
            <a:ext cx="641350" cy="1928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7" name="Picture 5" descr="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824" y="3750469"/>
            <a:ext cx="1555750" cy="202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8" name="Picture 6" descr="c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808" y="3563910"/>
            <a:ext cx="1435100" cy="199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9" name="Picture 7" descr="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37" y="4210844"/>
            <a:ext cx="1019175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60" name="Picture 8" descr="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487" y="3872707"/>
            <a:ext cx="798512" cy="196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1961" name="Rectangle 9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07504" y="1628799"/>
            <a:ext cx="9073008" cy="2582045"/>
          </a:xfrm>
          <a:noFill/>
          <a:ln/>
        </p:spPr>
        <p:txBody>
          <a:bodyPr>
            <a:noAutofit/>
          </a:bodyPr>
          <a:lstStyle/>
          <a:p>
            <a:r>
              <a:rPr lang="en-US" sz="4000" dirty="0">
                <a:ln w="18415" cmpd="sng">
                  <a:noFill/>
                  <a:prstDash val="solid"/>
                </a:ln>
              </a:rPr>
              <a:t>Thank you for your </a:t>
            </a:r>
            <a:r>
              <a:rPr lang="en-US" sz="4000" dirty="0" smtClean="0">
                <a:ln w="18415" cmpd="sng">
                  <a:noFill/>
                  <a:prstDash val="solid"/>
                </a:ln>
              </a:rPr>
              <a:t>attention!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i="1" dirty="0"/>
              <a:t>CITES and FAO working for legal, sustainable and traceable international trade in sharks and manta rays, supported by the European Union</a:t>
            </a:r>
            <a:r>
              <a:rPr lang="en-US" sz="3200" dirty="0">
                <a:solidFill>
                  <a:schemeClr val="bg1"/>
                </a:solidFill>
              </a:rPr>
              <a:t/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77466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1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81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8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81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81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1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81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3300"/>
          </a:solidFill>
        </p:spPr>
        <p:txBody>
          <a:bodyPr/>
          <a:lstStyle/>
          <a:p>
            <a:r>
              <a:rPr lang="en-US" b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Sustainability</a:t>
            </a:r>
            <a:endParaRPr lang="en-US" b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noProof="0" dirty="0" smtClean="0"/>
              <a:t>CITES Scientific Authorities must:</a:t>
            </a:r>
          </a:p>
          <a:p>
            <a:r>
              <a:rPr lang="en-US" noProof="0" dirty="0" smtClean="0"/>
              <a:t>Determine that proposed trade will not be detrimental to the survival of the species</a:t>
            </a:r>
          </a:p>
          <a:p>
            <a:r>
              <a:rPr lang="en-US" dirty="0" smtClean="0"/>
              <a:t>Monitor </a:t>
            </a:r>
            <a:r>
              <a:rPr lang="en-US" dirty="0"/>
              <a:t>both the export permits granted </a:t>
            </a:r>
            <a:r>
              <a:rPr lang="en-US" dirty="0" smtClean="0"/>
              <a:t>and </a:t>
            </a:r>
            <a:r>
              <a:rPr lang="en-US" dirty="0"/>
              <a:t>the actual </a:t>
            </a:r>
            <a:r>
              <a:rPr lang="en-US" dirty="0" smtClean="0"/>
              <a:t>exports and whenever they determine that </a:t>
            </a:r>
            <a:r>
              <a:rPr lang="en-US" dirty="0"/>
              <a:t>the </a:t>
            </a:r>
            <a:r>
              <a:rPr lang="en-US" dirty="0" smtClean="0"/>
              <a:t>export </a:t>
            </a:r>
            <a:r>
              <a:rPr lang="en-US" dirty="0"/>
              <a:t>should be </a:t>
            </a:r>
            <a:r>
              <a:rPr lang="en-US" dirty="0" smtClean="0"/>
              <a:t>limited, </a:t>
            </a:r>
            <a:r>
              <a:rPr lang="en-US" dirty="0"/>
              <a:t>in order to maintain </a:t>
            </a:r>
            <a:r>
              <a:rPr lang="en-US" dirty="0" smtClean="0"/>
              <a:t>the </a:t>
            </a:r>
            <a:r>
              <a:rPr lang="en-US" dirty="0"/>
              <a:t>species throughout its range at a level consistent with its role in the </a:t>
            </a:r>
            <a:r>
              <a:rPr lang="en-US" dirty="0" smtClean="0"/>
              <a:t>ecosystems </a:t>
            </a:r>
            <a:r>
              <a:rPr lang="en-US" dirty="0"/>
              <a:t>and well above the level at which </a:t>
            </a:r>
            <a:r>
              <a:rPr lang="en-US" dirty="0" smtClean="0"/>
              <a:t>it </a:t>
            </a:r>
            <a:r>
              <a:rPr lang="en-US" dirty="0"/>
              <a:t>might </a:t>
            </a:r>
            <a:r>
              <a:rPr lang="en-US" dirty="0" smtClean="0"/>
              <a:t>qualify </a:t>
            </a:r>
            <a:r>
              <a:rPr lang="en-US" dirty="0"/>
              <a:t>inclusion in Appendix I, </a:t>
            </a:r>
            <a:r>
              <a:rPr lang="en-US" dirty="0" smtClean="0"/>
              <a:t>advise </a:t>
            </a:r>
            <a:r>
              <a:rPr lang="en-US" dirty="0"/>
              <a:t>the </a:t>
            </a:r>
            <a:r>
              <a:rPr lang="en-US" dirty="0" smtClean="0"/>
              <a:t>CITES Management </a:t>
            </a:r>
            <a:r>
              <a:rPr lang="en-US" dirty="0"/>
              <a:t>Authority of suitable measures to be taken to limit the grant of export permits for specimens of that species.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18397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3300"/>
          </a:solidFill>
        </p:spPr>
        <p:txBody>
          <a:bodyPr>
            <a:noAutofit/>
          </a:bodyPr>
          <a:lstStyle/>
          <a:p>
            <a:r>
              <a:rPr lang="en-US" sz="3600" b="0" noProof="0" dirty="0" smtClean="0">
                <a:solidFill>
                  <a:schemeClr val="bg1"/>
                </a:solidFill>
              </a:rPr>
              <a:t>Scientific assessments: </a:t>
            </a:r>
            <a:br>
              <a:rPr lang="en-US" sz="3600" b="0" noProof="0" dirty="0" smtClean="0">
                <a:solidFill>
                  <a:schemeClr val="bg1"/>
                </a:solidFill>
              </a:rPr>
            </a:br>
            <a:r>
              <a:rPr lang="en-US" sz="3600" b="0" noProof="0" dirty="0" smtClean="0">
                <a:solidFill>
                  <a:schemeClr val="bg1"/>
                </a:solidFill>
              </a:rPr>
              <a:t>Non-detriment findings (</a:t>
            </a:r>
            <a:r>
              <a:rPr lang="en-US" sz="3600" b="0" noProof="0" dirty="0" err="1" smtClean="0">
                <a:solidFill>
                  <a:schemeClr val="bg1"/>
                </a:solidFill>
              </a:rPr>
              <a:t>NDFs</a:t>
            </a:r>
            <a:r>
              <a:rPr lang="en-US" sz="3600" b="0" noProof="0" dirty="0" smtClean="0">
                <a:solidFill>
                  <a:schemeClr val="bg1"/>
                </a:solidFill>
              </a:rPr>
              <a:t>)</a:t>
            </a:r>
            <a:endParaRPr lang="en-US" sz="3600" b="0" noProof="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noProof="0" dirty="0" smtClean="0"/>
              <a:t>Parties must ensure trade will not be detrimental to the survival of the species, through scientific assessments on species status in the national/regional territory </a:t>
            </a:r>
          </a:p>
          <a:p>
            <a:pPr marL="0" indent="0">
              <a:buNone/>
            </a:pPr>
            <a:endParaRPr lang="en-US" noProof="0" dirty="0" smtClean="0"/>
          </a:p>
          <a:p>
            <a:pPr marL="0" indent="0">
              <a:buNone/>
            </a:pPr>
            <a:endParaRPr lang="en-US" noProof="0" dirty="0" smtClean="0"/>
          </a:p>
          <a:p>
            <a:pPr marL="0" indent="0">
              <a:buNone/>
            </a:pPr>
            <a:endParaRPr lang="en-US" noProof="0" dirty="0" smtClean="0"/>
          </a:p>
          <a:p>
            <a:pPr marL="0" indent="0">
              <a:buNone/>
            </a:pPr>
            <a:endParaRPr lang="en-US" noProof="0" dirty="0" smtClean="0"/>
          </a:p>
          <a:p>
            <a:pPr marL="0" indent="0" algn="ctr">
              <a:buNone/>
            </a:pPr>
            <a:r>
              <a:rPr lang="en-US" noProof="0" dirty="0" smtClean="0"/>
              <a:t>(CITES Art. III &amp; IV)</a:t>
            </a:r>
          </a:p>
          <a:p>
            <a:pPr marL="0" indent="0">
              <a:buNone/>
            </a:pPr>
            <a:endParaRPr lang="en-US" noProof="0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611560" y="3789040"/>
            <a:ext cx="7920880" cy="18002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NDF is effectively </a:t>
            </a:r>
            <a:r>
              <a:rPr lang="en-US" sz="2800" b="1" dirty="0" smtClean="0">
                <a:solidFill>
                  <a:srgbClr val="FFC000"/>
                </a:solidFill>
              </a:rPr>
              <a:t>advice</a:t>
            </a:r>
            <a:r>
              <a:rPr lang="en-US" sz="2800" dirty="0" smtClean="0">
                <a:solidFill>
                  <a:schemeClr val="bg1"/>
                </a:solidFill>
              </a:rPr>
              <a:t> by </a:t>
            </a:r>
            <a:r>
              <a:rPr lang="en-US" sz="2800" dirty="0">
                <a:solidFill>
                  <a:schemeClr val="bg1"/>
                </a:solidFill>
              </a:rPr>
              <a:t>a </a:t>
            </a:r>
            <a:r>
              <a:rPr lang="en-US" sz="2800" b="1" dirty="0">
                <a:solidFill>
                  <a:srgbClr val="FFC000"/>
                </a:solidFill>
              </a:rPr>
              <a:t>Scientific Authority </a:t>
            </a:r>
            <a:r>
              <a:rPr lang="en-US" sz="2800" dirty="0">
                <a:solidFill>
                  <a:schemeClr val="bg1"/>
                </a:solidFill>
              </a:rPr>
              <a:t>of the exporting country that a </a:t>
            </a:r>
            <a:r>
              <a:rPr lang="en-US" sz="2800" b="1" dirty="0">
                <a:solidFill>
                  <a:srgbClr val="FFC000"/>
                </a:solidFill>
              </a:rPr>
              <a:t>proposed </a:t>
            </a:r>
            <a:r>
              <a:rPr lang="en-US" sz="2800" b="1" dirty="0" smtClean="0">
                <a:solidFill>
                  <a:srgbClr val="FFC000"/>
                </a:solidFill>
              </a:rPr>
              <a:t>trade transaction </a:t>
            </a:r>
            <a:r>
              <a:rPr lang="en-US" sz="2800" b="1" dirty="0">
                <a:solidFill>
                  <a:srgbClr val="FFC000"/>
                </a:solidFill>
              </a:rPr>
              <a:t>will not be detrimental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to the survival of a species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93455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3300"/>
          </a:solidFill>
        </p:spPr>
        <p:txBody>
          <a:bodyPr>
            <a:normAutofit fontScale="90000"/>
          </a:bodyPr>
          <a:lstStyle/>
          <a:p>
            <a:r>
              <a:rPr lang="en-US" b="0" noProof="0" dirty="0" smtClean="0">
                <a:solidFill>
                  <a:schemeClr val="bg1"/>
                </a:solidFill>
              </a:rPr>
              <a:t>Scientific assessments: </a:t>
            </a:r>
            <a:br>
              <a:rPr lang="en-US" b="0" noProof="0" dirty="0" smtClean="0">
                <a:solidFill>
                  <a:schemeClr val="bg1"/>
                </a:solidFill>
              </a:rPr>
            </a:br>
            <a:r>
              <a:rPr lang="en-US" b="0" noProof="0" dirty="0" smtClean="0">
                <a:solidFill>
                  <a:schemeClr val="bg1"/>
                </a:solidFill>
              </a:rPr>
              <a:t>Non-detriment findings (</a:t>
            </a:r>
            <a:r>
              <a:rPr lang="en-US" b="0" noProof="0" dirty="0" err="1" smtClean="0">
                <a:solidFill>
                  <a:schemeClr val="bg1"/>
                </a:solidFill>
              </a:rPr>
              <a:t>NDFs</a:t>
            </a:r>
            <a:r>
              <a:rPr lang="en-US" b="0" noProof="0" dirty="0" smtClean="0">
                <a:solidFill>
                  <a:schemeClr val="bg1"/>
                </a:solidFill>
              </a:rPr>
              <a:t>)</a:t>
            </a:r>
            <a:endParaRPr lang="en-US" b="0" noProof="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err="1" smtClean="0"/>
              <a:t>NDFs</a:t>
            </a:r>
            <a:r>
              <a:rPr lang="en-US" noProof="0" dirty="0" smtClean="0"/>
              <a:t> are the responsibility of the competent Scientific Authorities in the State undertaking the export or introduction from the sea</a:t>
            </a:r>
            <a:r>
              <a:rPr lang="en-US" strike="sngStrike" noProof="0" dirty="0" smtClean="0"/>
              <a:t> </a:t>
            </a:r>
            <a:endParaRPr lang="en-US" strike="sngStrike" noProof="0" dirty="0"/>
          </a:p>
        </p:txBody>
      </p:sp>
    </p:spTree>
    <p:extLst>
      <p:ext uri="{BB962C8B-B14F-4D97-AF65-F5344CB8AC3E}">
        <p14:creationId xmlns:p14="http://schemas.microsoft.com/office/powerpoint/2010/main" val="913882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3300"/>
          </a:solidFill>
        </p:spPr>
        <p:txBody>
          <a:bodyPr/>
          <a:lstStyle/>
          <a:p>
            <a:r>
              <a:rPr lang="en-US" b="0" noProof="0" dirty="0" smtClean="0">
                <a:solidFill>
                  <a:schemeClr val="bg1"/>
                </a:solidFill>
              </a:rPr>
              <a:t>Sustainability – </a:t>
            </a:r>
            <a:r>
              <a:rPr lang="en-US" b="0" noProof="0" dirty="0" err="1" smtClean="0">
                <a:solidFill>
                  <a:schemeClr val="bg1"/>
                </a:solidFill>
              </a:rPr>
              <a:t>NDFs</a:t>
            </a:r>
            <a:r>
              <a:rPr lang="en-US" b="0" noProof="0" dirty="0" smtClean="0">
                <a:solidFill>
                  <a:schemeClr val="bg1"/>
                </a:solidFill>
              </a:rPr>
              <a:t> are not…</a:t>
            </a:r>
            <a:endParaRPr lang="en-US" b="0" noProof="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One-size-fits-all for all species and countries</a:t>
            </a:r>
          </a:p>
          <a:p>
            <a:r>
              <a:rPr lang="en-US" noProof="0" dirty="0" smtClean="0"/>
              <a:t>A prescriptive ‘standard’ with specific thresholds or demands</a:t>
            </a:r>
          </a:p>
          <a:p>
            <a:r>
              <a:rPr lang="en-US" noProof="0" dirty="0" smtClean="0"/>
              <a:t>Determined by bodies outside of the State of export/introduction from the sea</a:t>
            </a:r>
            <a:endParaRPr lang="en-US" noProof="0" dirty="0"/>
          </a:p>
          <a:p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855955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3300"/>
          </a:solidFill>
        </p:spPr>
        <p:txBody>
          <a:bodyPr>
            <a:normAutofit/>
          </a:bodyPr>
          <a:lstStyle/>
          <a:p>
            <a:r>
              <a:rPr lang="en-US" b="0" noProof="0" dirty="0" smtClean="0">
                <a:solidFill>
                  <a:schemeClr val="bg1"/>
                </a:solidFill>
              </a:rPr>
              <a:t>Sustainability - </a:t>
            </a:r>
            <a:r>
              <a:rPr lang="en-US" b="0" noProof="0" dirty="0" err="1" smtClean="0">
                <a:solidFill>
                  <a:schemeClr val="bg1"/>
                </a:solidFill>
              </a:rPr>
              <a:t>NDFs</a:t>
            </a:r>
            <a:r>
              <a:rPr lang="en-US" b="0" noProof="0" dirty="0" smtClean="0">
                <a:solidFill>
                  <a:schemeClr val="bg1"/>
                </a:solidFill>
              </a:rPr>
              <a:t> can …</a:t>
            </a:r>
            <a:endParaRPr lang="en-US" b="0" noProof="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Use best available scientific information</a:t>
            </a:r>
          </a:p>
          <a:p>
            <a:r>
              <a:rPr lang="en-US" noProof="0" dirty="0" smtClean="0"/>
              <a:t>Use different methodologies</a:t>
            </a:r>
          </a:p>
          <a:p>
            <a:r>
              <a:rPr lang="en-US" noProof="0" dirty="0" smtClean="0"/>
              <a:t>Establish nationally-established quotas</a:t>
            </a:r>
          </a:p>
          <a:p>
            <a:r>
              <a:rPr lang="en-US" noProof="0" dirty="0" smtClean="0"/>
              <a:t>Be made in consultation with other national Scientific Authorities, international scientific agencies </a:t>
            </a:r>
            <a:r>
              <a:rPr lang="en-US" sz="1800" noProof="0" dirty="0" smtClean="0"/>
              <a:t>(Article IV Para.7)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78445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noProof="0" dirty="0" smtClean="0"/>
              <a:t>Examples of elements of NDFs:</a:t>
            </a:r>
          </a:p>
          <a:p>
            <a:r>
              <a:rPr lang="en-US" noProof="0" dirty="0" smtClean="0"/>
              <a:t>Species biology, range, population, threats</a:t>
            </a:r>
          </a:p>
          <a:p>
            <a:r>
              <a:rPr lang="en-US" noProof="0" dirty="0" smtClean="0"/>
              <a:t>Population structure, status and trends</a:t>
            </a:r>
          </a:p>
          <a:p>
            <a:r>
              <a:rPr lang="en-US" noProof="0" dirty="0" smtClean="0"/>
              <a:t>Harvest and mortality data</a:t>
            </a:r>
          </a:p>
          <a:p>
            <a:r>
              <a:rPr lang="en-US" noProof="0" dirty="0" smtClean="0"/>
              <a:t>Management measures (in place or proposed)</a:t>
            </a:r>
          </a:p>
          <a:p>
            <a:r>
              <a:rPr lang="en-US" noProof="0" dirty="0" smtClean="0"/>
              <a:t>Monitoring/conservation status</a:t>
            </a:r>
          </a:p>
          <a:p>
            <a:r>
              <a:rPr lang="en-US" noProof="0" dirty="0" smtClean="0"/>
              <a:t>Population monitoring</a:t>
            </a:r>
            <a:endParaRPr lang="en-US" noProof="0" dirty="0"/>
          </a:p>
          <a:p>
            <a:pPr marL="0" indent="0" algn="r">
              <a:buNone/>
            </a:pPr>
            <a:r>
              <a:rPr lang="en-US" sz="2200" noProof="0" dirty="0" smtClean="0"/>
              <a:t>(Resolution conf. 16.7)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solidFill>
            <a:srgbClr val="003300"/>
          </a:solidFill>
        </p:spPr>
        <p:txBody>
          <a:bodyPr>
            <a:normAutofit fontScale="90000"/>
          </a:bodyPr>
          <a:lstStyle/>
          <a:p>
            <a:r>
              <a:rPr lang="en-US" b="0" noProof="0" dirty="0" smtClean="0">
                <a:solidFill>
                  <a:schemeClr val="bg1"/>
                </a:solidFill>
              </a:rPr>
              <a:t>Sustainability - </a:t>
            </a:r>
            <a:br>
              <a:rPr lang="en-US" b="0" noProof="0" dirty="0" smtClean="0">
                <a:solidFill>
                  <a:schemeClr val="bg1"/>
                </a:solidFill>
              </a:rPr>
            </a:br>
            <a:r>
              <a:rPr lang="en-US" b="0" noProof="0" dirty="0" smtClean="0">
                <a:solidFill>
                  <a:schemeClr val="bg1"/>
                </a:solidFill>
              </a:rPr>
              <a:t>Non-detriment findings (</a:t>
            </a:r>
            <a:r>
              <a:rPr lang="en-US" b="0" noProof="0" dirty="0" err="1" smtClean="0">
                <a:solidFill>
                  <a:schemeClr val="bg1"/>
                </a:solidFill>
              </a:rPr>
              <a:t>NDFs</a:t>
            </a:r>
            <a:r>
              <a:rPr lang="en-US" b="0" noProof="0" dirty="0" smtClean="0">
                <a:solidFill>
                  <a:schemeClr val="bg1"/>
                </a:solidFill>
              </a:rPr>
              <a:t>)</a:t>
            </a:r>
            <a:endParaRPr lang="en-US" b="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078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3300"/>
          </a:solidFill>
        </p:spPr>
        <p:txBody>
          <a:bodyPr>
            <a:normAutofit fontScale="90000"/>
          </a:bodyPr>
          <a:lstStyle/>
          <a:p>
            <a:r>
              <a:rPr lang="en-US" b="0" noProof="0" dirty="0" smtClean="0">
                <a:solidFill>
                  <a:schemeClr val="bg1"/>
                </a:solidFill>
              </a:rPr>
              <a:t>Sustainability - </a:t>
            </a:r>
            <a:br>
              <a:rPr lang="en-US" b="0" noProof="0" dirty="0" smtClean="0">
                <a:solidFill>
                  <a:schemeClr val="bg1"/>
                </a:solidFill>
              </a:rPr>
            </a:br>
            <a:r>
              <a:rPr lang="en-US" b="0" noProof="0" dirty="0" smtClean="0">
                <a:solidFill>
                  <a:schemeClr val="bg1"/>
                </a:solidFill>
              </a:rPr>
              <a:t>Non-detriment findings (</a:t>
            </a:r>
            <a:r>
              <a:rPr lang="en-US" b="0" noProof="0" dirty="0" err="1" smtClean="0">
                <a:solidFill>
                  <a:schemeClr val="bg1"/>
                </a:solidFill>
              </a:rPr>
              <a:t>NDFs</a:t>
            </a:r>
            <a:r>
              <a:rPr lang="en-US" b="0" noProof="0" dirty="0" smtClean="0">
                <a:solidFill>
                  <a:schemeClr val="bg1"/>
                </a:solidFill>
              </a:rPr>
              <a:t>)</a:t>
            </a:r>
            <a:endParaRPr lang="en-US" b="0" noProof="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noProof="0" dirty="0" smtClean="0"/>
              <a:t>Recommended issues to take into account:</a:t>
            </a:r>
          </a:p>
          <a:p>
            <a:pPr lvl="1"/>
            <a:r>
              <a:rPr lang="en-US" noProof="0" dirty="0" smtClean="0"/>
              <a:t>Volume of trade vs. vulnerability of species</a:t>
            </a:r>
          </a:p>
          <a:p>
            <a:pPr lvl="1"/>
            <a:r>
              <a:rPr lang="en-US" noProof="0" dirty="0" smtClean="0"/>
              <a:t>Correct identification of the species</a:t>
            </a:r>
          </a:p>
          <a:p>
            <a:pPr lvl="1"/>
            <a:r>
              <a:rPr lang="en-US" noProof="0" dirty="0" smtClean="0"/>
              <a:t>Methodology reflecting origin, type, taxonomic characteristics of specimen exported</a:t>
            </a:r>
          </a:p>
          <a:p>
            <a:pPr lvl="1"/>
            <a:r>
              <a:rPr lang="en-US" noProof="0" dirty="0" smtClean="0"/>
              <a:t>Implementation of adaptive management</a:t>
            </a:r>
          </a:p>
          <a:p>
            <a:pPr marL="0" indent="0" algn="r">
              <a:buNone/>
            </a:pPr>
            <a:endParaRPr lang="en-US" sz="2200" noProof="0" dirty="0" smtClean="0"/>
          </a:p>
          <a:p>
            <a:pPr marL="0" indent="0" algn="r">
              <a:buNone/>
            </a:pPr>
            <a:endParaRPr lang="en-US" sz="2200" noProof="0" dirty="0" smtClean="0"/>
          </a:p>
          <a:p>
            <a:pPr marL="0" indent="0" algn="r">
              <a:buNone/>
            </a:pPr>
            <a:r>
              <a:rPr lang="en-US" sz="2200" noProof="0" dirty="0" smtClean="0"/>
              <a:t>(Resolution conf. 16.7)</a:t>
            </a:r>
          </a:p>
          <a:p>
            <a:pPr lvl="1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1330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3300"/>
          </a:solidFill>
        </p:spPr>
        <p:txBody>
          <a:bodyPr>
            <a:normAutofit fontScale="90000"/>
          </a:bodyPr>
          <a:lstStyle/>
          <a:p>
            <a:r>
              <a:rPr lang="en-US" b="0" noProof="0" dirty="0" smtClean="0">
                <a:solidFill>
                  <a:schemeClr val="bg1"/>
                </a:solidFill>
              </a:rPr>
              <a:t>Sustainability - </a:t>
            </a:r>
            <a:br>
              <a:rPr lang="en-US" b="0" noProof="0" dirty="0" smtClean="0">
                <a:solidFill>
                  <a:schemeClr val="bg1"/>
                </a:solidFill>
              </a:rPr>
            </a:br>
            <a:r>
              <a:rPr lang="en-US" b="0" noProof="0" dirty="0" smtClean="0">
                <a:solidFill>
                  <a:schemeClr val="bg1"/>
                </a:solidFill>
              </a:rPr>
              <a:t>Non-detriment findings (</a:t>
            </a:r>
            <a:r>
              <a:rPr lang="en-US" b="0" noProof="0" dirty="0" err="1" smtClean="0">
                <a:solidFill>
                  <a:schemeClr val="bg1"/>
                </a:solidFill>
              </a:rPr>
              <a:t>NDFs</a:t>
            </a:r>
            <a:r>
              <a:rPr lang="en-US" b="0" noProof="0" dirty="0" smtClean="0">
                <a:solidFill>
                  <a:schemeClr val="bg1"/>
                </a:solidFill>
              </a:rPr>
              <a:t>)</a:t>
            </a:r>
            <a:endParaRPr lang="en-US" b="0" noProof="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085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600" noProof="0" dirty="0" smtClean="0"/>
              <a:t>In making </a:t>
            </a:r>
            <a:r>
              <a:rPr lang="en-US" sz="3600" noProof="0" dirty="0" err="1" smtClean="0"/>
              <a:t>NDFs</a:t>
            </a:r>
            <a:r>
              <a:rPr lang="en-US" sz="3600" noProof="0" dirty="0" smtClean="0"/>
              <a:t>, States may use…</a:t>
            </a:r>
          </a:p>
          <a:p>
            <a:pPr marL="0" indent="0">
              <a:buNone/>
            </a:pPr>
            <a:endParaRPr lang="en-US" sz="3600" noProof="0" dirty="0" smtClean="0"/>
          </a:p>
          <a:p>
            <a:r>
              <a:rPr lang="en-US" sz="3600" noProof="0" dirty="0" smtClean="0"/>
              <a:t>Scientific literature</a:t>
            </a:r>
          </a:p>
          <a:p>
            <a:r>
              <a:rPr lang="en-US" sz="3600" noProof="0" dirty="0" smtClean="0"/>
              <a:t>Ecological risk assessments</a:t>
            </a:r>
          </a:p>
          <a:p>
            <a:r>
              <a:rPr lang="en-US" sz="3600" noProof="0" dirty="0" smtClean="0"/>
              <a:t>Scientific surveys</a:t>
            </a:r>
          </a:p>
          <a:p>
            <a:r>
              <a:rPr lang="en-US" sz="3600" noProof="0" dirty="0" smtClean="0"/>
              <a:t>Knowledge and expertise of local and indigenous communities</a:t>
            </a:r>
          </a:p>
          <a:p>
            <a:r>
              <a:rPr lang="en-US" sz="3600" noProof="0" dirty="0" smtClean="0"/>
              <a:t>Consultations with local, regional and international experts</a:t>
            </a:r>
          </a:p>
          <a:p>
            <a:r>
              <a:rPr lang="en-US" sz="3600" noProof="0" dirty="0" smtClean="0"/>
              <a:t>National and international trade information </a:t>
            </a:r>
          </a:p>
          <a:p>
            <a:pPr marL="0" indent="0" algn="r">
              <a:buNone/>
            </a:pPr>
            <a:endParaRPr lang="en-US" sz="2200" noProof="0" dirty="0" smtClean="0"/>
          </a:p>
          <a:p>
            <a:pPr marL="0" indent="0" algn="r">
              <a:buNone/>
            </a:pPr>
            <a:endParaRPr lang="en-US" sz="2200" noProof="0" dirty="0" smtClean="0"/>
          </a:p>
          <a:p>
            <a:pPr marL="0" indent="0" algn="r">
              <a:buNone/>
            </a:pPr>
            <a:r>
              <a:rPr lang="en-US" sz="2200" noProof="0" dirty="0" smtClean="0"/>
              <a:t>(Resolution conf. 16.7)</a:t>
            </a:r>
          </a:p>
          <a:p>
            <a:pPr lvl="1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076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9640</TotalTime>
  <Words>591</Words>
  <Application>Microsoft Office PowerPoint</Application>
  <PresentationFormat>On-screen Show (4:3)</PresentationFormat>
  <Paragraphs>84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Newly listed sharks and manta rays: What should Parties do by 14 Sept. 2014: Sustainability</vt:lpstr>
      <vt:lpstr>Sustainability</vt:lpstr>
      <vt:lpstr>Scientific assessments:  Non-detriment findings (NDFs)</vt:lpstr>
      <vt:lpstr>Scientific assessments:  Non-detriment findings (NDFs)</vt:lpstr>
      <vt:lpstr>Sustainability – NDFs are not…</vt:lpstr>
      <vt:lpstr>Sustainability - NDFs can …</vt:lpstr>
      <vt:lpstr>Sustainability -  Non-detriment findings (NDFs)</vt:lpstr>
      <vt:lpstr>Sustainability -  Non-detriment findings (NDFs)</vt:lpstr>
      <vt:lpstr>Sustainability -  Non-detriment findings (NDFs)</vt:lpstr>
      <vt:lpstr>Sustainability -  Non-detriment findings (NDFs)</vt:lpstr>
      <vt:lpstr>Non-detriment findings (NDFs): Compliance procedure?</vt:lpstr>
      <vt:lpstr>Thank you for your attention!  CITES and FAO working for legal, sustainable and traceable international trade in sharks and manta rays, supported by the European Union    </vt:lpstr>
    </vt:vector>
  </TitlesOfParts>
  <Company>United Nations Office at Geneva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Shark Species and Manta Rays</dc:title>
  <dc:creator>SCHLINGEMANN</dc:creator>
  <cp:lastModifiedBy>Marcos Silva</cp:lastModifiedBy>
  <cp:revision>170</cp:revision>
  <cp:lastPrinted>2013-11-15T11:22:20Z</cp:lastPrinted>
  <dcterms:created xsi:type="dcterms:W3CDTF">2013-09-27T13:34:19Z</dcterms:created>
  <dcterms:modified xsi:type="dcterms:W3CDTF">2014-01-16T10:26:15Z</dcterms:modified>
</cp:coreProperties>
</file>