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60" r:id="rId2"/>
    <p:sldId id="331" r:id="rId3"/>
    <p:sldId id="332" r:id="rId4"/>
    <p:sldId id="333" r:id="rId5"/>
    <p:sldId id="334" r:id="rId6"/>
    <p:sldId id="335" r:id="rId7"/>
    <p:sldId id="336" r:id="rId8"/>
    <p:sldId id="337" r:id="rId9"/>
    <p:sldId id="338" r:id="rId10"/>
    <p:sldId id="339" r:id="rId11"/>
    <p:sldId id="363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00FFFF"/>
    <a:srgbClr val="0000FF"/>
    <a:srgbClr val="3333FF"/>
    <a:srgbClr val="6600CC"/>
    <a:srgbClr val="000066"/>
    <a:srgbClr val="660066"/>
    <a:srgbClr val="0000CC"/>
    <a:srgbClr val="3333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0989" autoAdjust="0"/>
    <p:restoredTop sz="93529" autoAdjust="0"/>
  </p:normalViewPr>
  <p:slideViewPr>
    <p:cSldViewPr>
      <p:cViewPr>
        <p:scale>
          <a:sx n="70" d="100"/>
          <a:sy n="70" d="100"/>
        </p:scale>
        <p:origin x="-894" y="-7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48" y="-108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79BF3A-010F-4302-927A-F74C4E643A62}" type="datetimeFigureOut">
              <a:rPr lang="en-GB" smtClean="0"/>
              <a:t>16/01/2014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B22527-3878-413F-81E7-2AE45B4BA6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7446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20F67-519F-4249-8A26-8DEF34A80D0C}" type="datetimeFigureOut">
              <a:rPr lang="en-GB" smtClean="0"/>
              <a:t>16/01/2014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C54DDB-FBB2-41CD-AEDD-D6EA4BA1FB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1123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54DDB-FBB2-41CD-AEDD-D6EA4BA1FB6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203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54DDB-FBB2-41CD-AEDD-D6EA4BA1FB6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91348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54DDB-FBB2-41CD-AEDD-D6EA4BA1FB6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8603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54DDB-FBB2-41CD-AEDD-D6EA4BA1FB6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2927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54DDB-FBB2-41CD-AEDD-D6EA4BA1FB6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1288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FFFF00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rgbClr val="FFFF00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rgbClr val="FFFF00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rgbClr val="FFFF00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rgbClr val="FFFF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9pPr>
          </a:lstStyle>
          <a:p>
            <a:endParaRPr lang="en-US" altLang="en-US" sz="1200" smtClean="0">
              <a:solidFill>
                <a:schemeClr val="tx1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FFFF00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rgbClr val="FFFF00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rgbClr val="FFFF00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rgbClr val="FFFF00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rgbClr val="FFFF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9pPr>
          </a:lstStyle>
          <a:p>
            <a:endParaRPr lang="en-US" altLang="en-US" sz="1200" smtClean="0">
              <a:solidFill>
                <a:schemeClr val="tx1"/>
              </a:solidFill>
            </a:endParaRP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FFFF00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rgbClr val="FFFF00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rgbClr val="FFFF00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rgbClr val="FFFF00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rgbClr val="FFFF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9pPr>
          </a:lstStyle>
          <a:p>
            <a:endParaRPr lang="en-US" altLang="en-US" sz="1200" smtClean="0">
              <a:solidFill>
                <a:schemeClr val="tx1"/>
              </a:solidFill>
            </a:endParaRP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FFFF00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rgbClr val="FFFF00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rgbClr val="FFFF00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rgbClr val="FFFF00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rgbClr val="FFFF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9pPr>
          </a:lstStyle>
          <a:p>
            <a:fld id="{FF46A3E8-AFA8-4356-98ED-F6CA469E5FE6}" type="slidenum">
              <a:rPr lang="en-US" altLang="en-US" sz="1200" smtClean="0">
                <a:solidFill>
                  <a:schemeClr val="tx1"/>
                </a:solidFill>
              </a:rPr>
              <a:pPr/>
              <a:t>7</a:t>
            </a:fld>
            <a:endParaRPr lang="en-US" altLang="en-US" sz="1200" smtClean="0">
              <a:solidFill>
                <a:schemeClr val="tx1"/>
              </a:solidFill>
            </a:endParaRPr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54DDB-FBB2-41CD-AEDD-D6EA4BA1FB6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2667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FFFF00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rgbClr val="FFFF00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rgbClr val="FFFF00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rgbClr val="FFFF00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rgbClr val="FFFF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9pPr>
          </a:lstStyle>
          <a:p>
            <a:endParaRPr lang="en-US" altLang="en-US" sz="1200" smtClean="0">
              <a:solidFill>
                <a:schemeClr val="tx1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FFFF00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rgbClr val="FFFF00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rgbClr val="FFFF00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rgbClr val="FFFF00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rgbClr val="FFFF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9pPr>
          </a:lstStyle>
          <a:p>
            <a:endParaRPr lang="en-US" altLang="en-US" sz="1200" smtClean="0">
              <a:solidFill>
                <a:schemeClr val="tx1"/>
              </a:solidFill>
            </a:endParaRP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FFFF00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rgbClr val="FFFF00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rgbClr val="FFFF00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rgbClr val="FFFF00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rgbClr val="FFFF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9pPr>
          </a:lstStyle>
          <a:p>
            <a:endParaRPr lang="en-US" altLang="en-US" sz="1200" smtClean="0">
              <a:solidFill>
                <a:schemeClr val="tx1"/>
              </a:solidFill>
            </a:endParaRP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FFFF00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rgbClr val="FFFF00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rgbClr val="FFFF00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rgbClr val="FFFF00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rgbClr val="FFFF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9pPr>
          </a:lstStyle>
          <a:p>
            <a:fld id="{983D8D05-1763-431E-B882-DC47A761A69C}" type="slidenum">
              <a:rPr lang="en-US" altLang="en-US" sz="1200" smtClean="0">
                <a:solidFill>
                  <a:schemeClr val="tx1"/>
                </a:solidFill>
              </a:rPr>
              <a:pPr/>
              <a:t>9</a:t>
            </a:fld>
            <a:endParaRPr lang="en-US" altLang="en-US" sz="1200" smtClean="0">
              <a:solidFill>
                <a:schemeClr val="tx1"/>
              </a:solidFill>
            </a:endParaRPr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54DDB-FBB2-41CD-AEDD-D6EA4BA1FB6C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9407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16/01/2014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319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16/01/2014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852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16/01/2014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8049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7254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155700"/>
            <a:ext cx="3810000" cy="501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5700"/>
            <a:ext cx="3810000" cy="501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313308-6A22-424C-B160-3FD08F6C1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077340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16/01/2014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6835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16/01/2014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14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16/01/2014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8793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16/01/2014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1170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16/01/2014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033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16/01/2014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4300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16/01/2014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408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16/01/2014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228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5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EA696-CE75-4B15-9A61-142448DCF0BE}" type="datetimeFigureOut">
              <a:rPr lang="en-GB" smtClean="0"/>
              <a:t>16/01/2014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60000"/>
              <a:lumOff val="40000"/>
              <a:alpha val="3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2908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ln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h/url?sa=i&amp;rct=j&amp;q=&amp;esrc=s&amp;frm=1&amp;source=images&amp;cd=&amp;cad=rja&amp;docid=TN-hJnLY-fNn0M&amp;tbnid=AwuGZyHUfEfZ_M:&amp;ved=0CAUQjRw&amp;url=http://www.huffingtonpost.com/2012/10/19/persian-gulf-shark-finning-trade_n_1984152.html&amp;ei=eiZpUr2gH7C10QXXrYCADw&amp;bvm=bv.55123115,d.bGE&amp;psig=AFQjCNHBnGeEAoUDkswvChe4Pzuto03Fjg&amp;ust=1382709214878448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H" dirty="0" smtClean="0"/>
              <a:t>CITES Non-</a:t>
            </a:r>
            <a:r>
              <a:rPr lang="fr-CH" dirty="0" err="1" smtClean="0"/>
              <a:t>Detriment</a:t>
            </a:r>
            <a:r>
              <a:rPr lang="fr-CH" dirty="0" smtClean="0"/>
              <a:t> </a:t>
            </a:r>
            <a:r>
              <a:rPr lang="fr-CH" dirty="0" err="1" smtClean="0"/>
              <a:t>Findings</a:t>
            </a:r>
            <a:r>
              <a:rPr lang="fr-CH" dirty="0" smtClean="0"/>
              <a:t> (</a:t>
            </a:r>
            <a:r>
              <a:rPr lang="fr-CH" dirty="0" err="1" smtClean="0"/>
              <a:t>NDFs</a:t>
            </a:r>
            <a:r>
              <a:rPr lang="fr-CH" dirty="0" smtClean="0"/>
              <a:t>) and the </a:t>
            </a:r>
            <a:r>
              <a:rPr lang="fr-CH" dirty="0" err="1" smtClean="0"/>
              <a:t>Review</a:t>
            </a:r>
            <a:r>
              <a:rPr lang="fr-CH" dirty="0" smtClean="0"/>
              <a:t> of </a:t>
            </a:r>
            <a:r>
              <a:rPr lang="fr-CH" dirty="0" err="1" smtClean="0"/>
              <a:t>Significant</a:t>
            </a:r>
            <a:r>
              <a:rPr lang="fr-CH" dirty="0" smtClean="0"/>
              <a:t> Trade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050" name="Picture 2" descr="http://i.huffpost.com/gen/823290/thumbs/r-PERSIAN-GULF-SHARK-FINNING-large570.jpg?6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93"/>
          <a:stretch/>
        </p:blipFill>
        <p:spPr bwMode="auto">
          <a:xfrm>
            <a:off x="175475" y="1637928"/>
            <a:ext cx="8820472" cy="35101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511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55000"/>
              </a:spcBef>
              <a:spcAft>
                <a:spcPct val="15000"/>
              </a:spcAft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>
              <a:spcBef>
                <a:spcPct val="55000"/>
              </a:spcBef>
              <a:spcAft>
                <a:spcPct val="15000"/>
              </a:spcAft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>
              <a:spcBef>
                <a:spcPct val="55000"/>
              </a:spcBef>
              <a:spcAft>
                <a:spcPct val="15000"/>
              </a:spcAft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>
              <a:spcBef>
                <a:spcPct val="55000"/>
              </a:spcBef>
              <a:spcAft>
                <a:spcPct val="15000"/>
              </a:spcAft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algn="l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FontTx/>
              <a:buNone/>
            </a:pPr>
            <a:fld id="{0895FDF1-D728-493E-9B36-C20BDC6C9DAF}" type="slidenum">
              <a:rPr lang="en-US" altLang="en-US" sz="1400" smtClean="0">
                <a:solidFill>
                  <a:srgbClr val="FFCC00"/>
                </a:solidFill>
              </a:rPr>
              <a:pPr algn="r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10</a:t>
            </a:fld>
            <a:endParaRPr lang="en-US" altLang="en-US" sz="1400" smtClean="0">
              <a:solidFill>
                <a:srgbClr val="FFCC00"/>
              </a:solidFill>
            </a:endParaRPr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noProof="0" dirty="0" smtClean="0"/>
              <a:t>Benefits of the Significant Trade Review</a:t>
            </a:r>
          </a:p>
        </p:txBody>
      </p:sp>
      <p:sp>
        <p:nvSpPr>
          <p:cNvPr id="11268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600" noProof="0" dirty="0" smtClean="0"/>
              <a:t>Reduces tendency of importing countries to apply unilateral stricter domestic measures (such as import bans or externally-imposed export quotas for range States)</a:t>
            </a:r>
          </a:p>
          <a:p>
            <a:pPr eaLnBrk="1" hangingPunct="1"/>
            <a:r>
              <a:rPr lang="en-US" altLang="en-US" sz="2600" noProof="0" dirty="0" smtClean="0"/>
              <a:t>Eliminates risk of transfer to Appendix-I  </a:t>
            </a:r>
          </a:p>
          <a:p>
            <a:pPr eaLnBrk="1" hangingPunct="1"/>
            <a:r>
              <a:rPr lang="en-US" altLang="en-US" sz="2600" noProof="0" dirty="0" smtClean="0"/>
              <a:t>Exporting countries may receive external support to undertake field studies and develop technical and administrative capacity necessary to implement the requirements of Article IV</a:t>
            </a:r>
          </a:p>
        </p:txBody>
      </p:sp>
    </p:spTree>
    <p:extLst>
      <p:ext uri="{BB962C8B-B14F-4D97-AF65-F5344CB8AC3E}">
        <p14:creationId xmlns:p14="http://schemas.microsoft.com/office/powerpoint/2010/main" val="453221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12A87-8815-467D-BDF5-A8A5631E65F4}" type="slidenum">
              <a:rPr lang="en-US"/>
              <a:pPr/>
              <a:t>11</a:t>
            </a:fld>
            <a:endParaRPr lang="en-US"/>
          </a:p>
        </p:txBody>
      </p:sp>
      <p:pic>
        <p:nvPicPr>
          <p:cNvPr id="381954" name="Picture 2" descr="tusk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0095" y="4920455"/>
            <a:ext cx="1928813" cy="91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1955" name="Picture 3" descr="tusker blan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0095" y="4934744"/>
            <a:ext cx="1900237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1956" name="Picture 4" descr="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4062" y="4339432"/>
            <a:ext cx="641350" cy="1928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1957" name="Picture 5" descr="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5824" y="3750469"/>
            <a:ext cx="1555750" cy="202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1958" name="Picture 6" descr="c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3808" y="3563910"/>
            <a:ext cx="1435100" cy="1992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1959" name="Picture 7" descr="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3237" y="4210844"/>
            <a:ext cx="1019175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1960" name="Picture 8" descr="s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3487" y="3872707"/>
            <a:ext cx="798512" cy="196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1961" name="Rectangle 9"/>
          <p:cNvSpPr>
            <a:spLocks noGrp="1" noChangeArrowheads="1"/>
          </p:cNvSpPr>
          <p:nvPr>
            <p:ph type="title"/>
          </p:nvPr>
        </p:nvSpPr>
        <p:spPr>
          <a:xfrm rot="10800000" flipV="1">
            <a:off x="107504" y="1628799"/>
            <a:ext cx="9073008" cy="2582045"/>
          </a:xfrm>
          <a:noFill/>
          <a:ln/>
        </p:spPr>
        <p:txBody>
          <a:bodyPr>
            <a:noAutofit/>
          </a:bodyPr>
          <a:lstStyle/>
          <a:p>
            <a:r>
              <a:rPr lang="en-US" sz="4000" dirty="0">
                <a:ln w="18415" cmpd="sng">
                  <a:noFill/>
                  <a:prstDash val="solid"/>
                </a:ln>
              </a:rPr>
              <a:t>Thank you for your </a:t>
            </a:r>
            <a:r>
              <a:rPr lang="en-US" sz="4000" dirty="0" smtClean="0">
                <a:ln w="18415" cmpd="sng">
                  <a:noFill/>
                  <a:prstDash val="solid"/>
                </a:ln>
              </a:rPr>
              <a:t>attention!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i="1" dirty="0"/>
              <a:t>CITES and FAO working for legal, sustainable and traceable international trade in sharks and manta rays, supported by the European Union</a:t>
            </a:r>
            <a:r>
              <a:rPr lang="en-US" sz="3200" dirty="0">
                <a:solidFill>
                  <a:schemeClr val="bg1"/>
                </a:solidFill>
              </a:rPr>
              <a:t/>
            </a:r>
            <a:br>
              <a:rPr lang="en-US" sz="3200" dirty="0">
                <a:solidFill>
                  <a:schemeClr val="bg1"/>
                </a:solidFill>
              </a:rPr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b="1" dirty="0"/>
              <a:t/>
            </a:r>
            <a:br>
              <a:rPr lang="en-US" sz="3200" b="1" dirty="0"/>
            </a:br>
            <a:r>
              <a:rPr lang="en-US" sz="3200" dirty="0"/>
              <a:t/>
            </a:r>
            <a:br>
              <a:rPr lang="en-US" sz="3200" dirty="0"/>
            </a:b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774662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1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81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81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81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81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81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9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195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195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1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81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196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noProof="0" dirty="0" smtClean="0"/>
              <a:t>Article IV: the heart of CITES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600" noProof="0" dirty="0" smtClean="0"/>
              <a:t>Commercial international trade in Appendix-II species may take place, but </a:t>
            </a:r>
            <a:r>
              <a:rPr lang="en-US" altLang="en-US" sz="2600" i="1" u="sng" noProof="0" dirty="0" smtClean="0">
                <a:solidFill>
                  <a:srgbClr val="C00000"/>
                </a:solidFill>
              </a:rPr>
              <a:t>only</a:t>
            </a:r>
            <a:r>
              <a:rPr lang="en-US" altLang="en-US" sz="2600" noProof="0" dirty="0" smtClean="0"/>
              <a:t> if the </a:t>
            </a:r>
            <a:r>
              <a:rPr lang="en-US" altLang="en-US" sz="2600" u="sng" noProof="0" dirty="0" smtClean="0"/>
              <a:t>Management Authority</a:t>
            </a:r>
            <a:r>
              <a:rPr lang="en-US" altLang="en-US" sz="2600" noProof="0" dirty="0" smtClean="0"/>
              <a:t> of the exporting State issues </a:t>
            </a:r>
            <a:r>
              <a:rPr lang="en-US" altLang="en-US" sz="2600" u="sng" noProof="0" dirty="0" smtClean="0">
                <a:solidFill>
                  <a:srgbClr val="C00000"/>
                </a:solidFill>
              </a:rPr>
              <a:t>an export </a:t>
            </a:r>
            <a:r>
              <a:rPr lang="en-US" altLang="en-US" sz="2600" u="sng" noProof="0" dirty="0" smtClean="0">
                <a:solidFill>
                  <a:srgbClr val="C00000"/>
                </a:solidFill>
              </a:rPr>
              <a:t>permit</a:t>
            </a:r>
          </a:p>
          <a:p>
            <a:pPr marL="0" indent="0" eaLnBrk="1" hangingPunct="1">
              <a:buNone/>
            </a:pPr>
            <a:endParaRPr lang="en-US" altLang="en-US" sz="2600" u="sng" noProof="0" dirty="0" smtClean="0">
              <a:solidFill>
                <a:srgbClr val="C00000"/>
              </a:solidFill>
            </a:endParaRPr>
          </a:p>
          <a:p>
            <a:pPr eaLnBrk="1" hangingPunct="1"/>
            <a:r>
              <a:rPr lang="en-US" altLang="en-US" sz="2600" noProof="0" dirty="0" smtClean="0"/>
              <a:t>No such permits should be issued unless the </a:t>
            </a:r>
            <a:r>
              <a:rPr lang="en-US" altLang="en-US" sz="2600" u="sng" noProof="0" dirty="0" smtClean="0"/>
              <a:t>Scientific Authority</a:t>
            </a:r>
            <a:r>
              <a:rPr lang="en-US" altLang="en-US" sz="2600" noProof="0" dirty="0" smtClean="0"/>
              <a:t> of the exporting State advises that the export which is to take </a:t>
            </a:r>
            <a:r>
              <a:rPr lang="en-US" altLang="en-US" sz="2600" noProof="0" dirty="0" smtClean="0">
                <a:solidFill>
                  <a:srgbClr val="C00000"/>
                </a:solidFill>
              </a:rPr>
              <a:t>place </a:t>
            </a:r>
            <a:r>
              <a:rPr lang="en-US" altLang="en-US" sz="2600" u="sng" noProof="0" dirty="0" smtClean="0">
                <a:solidFill>
                  <a:srgbClr val="C00000"/>
                </a:solidFill>
              </a:rPr>
              <a:t>will not be detrimental to the survival of the species</a:t>
            </a:r>
            <a:endParaRPr lang="en-US" altLang="en-US" sz="2600" noProof="0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727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noProof="0" dirty="0" smtClean="0"/>
              <a:t>Article IV: the heart of CITES</a:t>
            </a:r>
          </a:p>
        </p:txBody>
      </p:sp>
      <p:sp>
        <p:nvSpPr>
          <p:cNvPr id="4100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L="0" indent="0" eaLnBrk="1" hangingPunct="1">
              <a:buNone/>
            </a:pPr>
            <a:r>
              <a:rPr lang="en-US" altLang="en-US" sz="2800" noProof="0" dirty="0" smtClean="0"/>
              <a:t>Authorized trade is likely to take place at unsustainable levels if:</a:t>
            </a:r>
          </a:p>
          <a:p>
            <a:pPr lvl="1" eaLnBrk="1" hangingPunct="1"/>
            <a:r>
              <a:rPr lang="en-US" altLang="en-US" noProof="0" dirty="0" smtClean="0"/>
              <a:t>there is no adequately functioning mechanism for the Scientific Authority to advise on safe levels of trade, or</a:t>
            </a:r>
          </a:p>
          <a:p>
            <a:pPr lvl="1" eaLnBrk="1" hangingPunct="1"/>
            <a:r>
              <a:rPr lang="en-US" altLang="en-US" noProof="0" dirty="0" smtClean="0"/>
              <a:t>“non-detriment” findings are incorrect or not made, or</a:t>
            </a:r>
          </a:p>
          <a:p>
            <a:pPr lvl="1" eaLnBrk="1" hangingPunct="1"/>
            <a:r>
              <a:rPr lang="en-US" altLang="en-US" noProof="0" dirty="0" smtClean="0"/>
              <a:t>the Management Authority issues export permits contrary to the advice of the Scientific Authority, or</a:t>
            </a:r>
          </a:p>
          <a:p>
            <a:pPr lvl="1" eaLnBrk="1" hangingPunct="1"/>
            <a:r>
              <a:rPr lang="en-US" altLang="en-US" noProof="0" dirty="0" smtClean="0"/>
              <a:t>no adequate monitoring takes place</a:t>
            </a:r>
          </a:p>
        </p:txBody>
      </p:sp>
    </p:spTree>
    <p:extLst>
      <p:ext uri="{BB962C8B-B14F-4D97-AF65-F5344CB8AC3E}">
        <p14:creationId xmlns:p14="http://schemas.microsoft.com/office/powerpoint/2010/main" val="2832738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noProof="0" dirty="0" smtClean="0"/>
              <a:t>Include in Appendix I</a:t>
            </a:r>
          </a:p>
        </p:txBody>
      </p:sp>
      <p:sp>
        <p:nvSpPr>
          <p:cNvPr id="5124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600" noProof="0" dirty="0" smtClean="0"/>
              <a:t>If a regime of unsustainable trade in an Appendix-II species is not noted and rectified in the monitoring process expected of the Scientific Authority, then ultimately a proposal may be formulated by other Parties for the inclusion of the species in Appendix </a:t>
            </a:r>
            <a:r>
              <a:rPr lang="en-US" altLang="en-US" sz="2600" noProof="0" dirty="0" smtClean="0"/>
              <a:t>I</a:t>
            </a:r>
          </a:p>
          <a:p>
            <a:pPr marL="0" indent="0" eaLnBrk="1" hangingPunct="1">
              <a:buNone/>
            </a:pPr>
            <a:endParaRPr lang="en-US" altLang="en-US" sz="2600" noProof="0" dirty="0" smtClean="0"/>
          </a:p>
          <a:p>
            <a:pPr eaLnBrk="1" hangingPunct="1"/>
            <a:r>
              <a:rPr lang="en-US" altLang="en-US" sz="2600" noProof="0" dirty="0" smtClean="0"/>
              <a:t>If accepted by the Parties, then the problem will finally be addressed by the prohibition of all commercial trade</a:t>
            </a:r>
          </a:p>
        </p:txBody>
      </p:sp>
    </p:spTree>
    <p:extLst>
      <p:ext uri="{BB962C8B-B14F-4D97-AF65-F5344CB8AC3E}">
        <p14:creationId xmlns:p14="http://schemas.microsoft.com/office/powerpoint/2010/main" val="1046786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55000"/>
              </a:spcBef>
              <a:spcAft>
                <a:spcPct val="15000"/>
              </a:spcAft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>
              <a:spcBef>
                <a:spcPct val="55000"/>
              </a:spcBef>
              <a:spcAft>
                <a:spcPct val="15000"/>
              </a:spcAft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>
              <a:spcBef>
                <a:spcPct val="55000"/>
              </a:spcBef>
              <a:spcAft>
                <a:spcPct val="15000"/>
              </a:spcAft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>
              <a:spcBef>
                <a:spcPct val="55000"/>
              </a:spcBef>
              <a:spcAft>
                <a:spcPct val="15000"/>
              </a:spcAft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algn="l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FontTx/>
              <a:buNone/>
            </a:pPr>
            <a:fld id="{9A0BE609-42EB-4001-8EDB-89BAEFBDAFDE}" type="slidenum">
              <a:rPr lang="en-US" altLang="en-US" sz="1400" smtClean="0">
                <a:solidFill>
                  <a:srgbClr val="FFCC00"/>
                </a:solidFill>
              </a:rPr>
              <a:pPr algn="r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5</a:t>
            </a:fld>
            <a:endParaRPr lang="en-US" altLang="en-US" sz="1400" smtClean="0">
              <a:solidFill>
                <a:srgbClr val="FFCC00"/>
              </a:solidFill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304800"/>
            <a:ext cx="8064896" cy="7254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noProof="0" dirty="0" smtClean="0"/>
              <a:t>The Significant Trade Review </a:t>
            </a:r>
            <a:r>
              <a:rPr lang="en-US" altLang="en-US" noProof="0" dirty="0"/>
              <a:t>p</a:t>
            </a:r>
            <a:r>
              <a:rPr lang="en-US" altLang="en-US" noProof="0" dirty="0" smtClean="0"/>
              <a:t>rocess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155700"/>
            <a:ext cx="7918450" cy="50165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600" noProof="0" dirty="0" smtClean="0"/>
              <a:t>The Significant Trade Review process, if implemented correctly, acts as a </a:t>
            </a:r>
            <a:r>
              <a:rPr lang="en-US" altLang="en-US" sz="2600" noProof="0" dirty="0" smtClean="0">
                <a:solidFill>
                  <a:srgbClr val="C00000"/>
                </a:solidFill>
              </a:rPr>
              <a:t>safety net </a:t>
            </a:r>
            <a:r>
              <a:rPr lang="en-US" altLang="en-US" sz="2600" noProof="0" dirty="0" smtClean="0"/>
              <a:t>by ensuring that species do not  decline because of trade while they are listed in Appendix </a:t>
            </a:r>
            <a:r>
              <a:rPr lang="en-US" altLang="en-US" sz="2600" noProof="0" dirty="0" smtClean="0"/>
              <a:t>II</a:t>
            </a:r>
          </a:p>
          <a:p>
            <a:pPr marL="0" indent="0" eaLnBrk="1" hangingPunct="1">
              <a:buNone/>
            </a:pPr>
            <a:endParaRPr lang="en-US" altLang="en-US" sz="2600" noProof="0" dirty="0" smtClean="0"/>
          </a:p>
          <a:p>
            <a:pPr eaLnBrk="1" hangingPunct="1"/>
            <a:r>
              <a:rPr lang="en-US" altLang="en-US" sz="2600" noProof="0" dirty="0" smtClean="0"/>
              <a:t>If corrective measures are taken in a timely manner, then there should be a reduction in the number of animal and plant species that need to be transferred from Appendix II to Appendix I because they are endangered by international trade</a:t>
            </a:r>
            <a:endParaRPr lang="en-US" altLang="en-US" sz="2600" b="1" noProof="0" dirty="0" smtClean="0"/>
          </a:p>
        </p:txBody>
      </p:sp>
    </p:spTree>
    <p:extLst>
      <p:ext uri="{BB962C8B-B14F-4D97-AF65-F5344CB8AC3E}">
        <p14:creationId xmlns:p14="http://schemas.microsoft.com/office/powerpoint/2010/main" val="259690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noProof="0" dirty="0" smtClean="0"/>
              <a:t>The Significant Trade Review </a:t>
            </a:r>
            <a:r>
              <a:rPr lang="en-US" altLang="en-US" noProof="0" dirty="0"/>
              <a:t>p</a:t>
            </a:r>
            <a:r>
              <a:rPr lang="en-US" altLang="en-US" noProof="0" dirty="0" smtClean="0"/>
              <a:t>rocess</a:t>
            </a:r>
          </a:p>
        </p:txBody>
      </p:sp>
      <p:sp>
        <p:nvSpPr>
          <p:cNvPr id="7172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noProof="0" dirty="0" smtClean="0"/>
              <a:t>The process is conducted by the Animals and Plants Committees </a:t>
            </a:r>
          </a:p>
          <a:p>
            <a:pPr eaLnBrk="1" hangingPunct="1"/>
            <a:r>
              <a:rPr lang="en-US" altLang="en-US" sz="2400" noProof="0" dirty="0" smtClean="0"/>
              <a:t>The Committees have a mandate to identify Appendix-II species subject to significant levels of trade that are of immediate concern</a:t>
            </a:r>
          </a:p>
          <a:p>
            <a:pPr eaLnBrk="1" hangingPunct="1"/>
            <a:r>
              <a:rPr lang="en-US" altLang="en-US" sz="2400" noProof="0" dirty="0" smtClean="0"/>
              <a:t>They consult with range States, the CITES Secretariat and experts to review and assess relevant biological and trade information</a:t>
            </a:r>
          </a:p>
          <a:p>
            <a:pPr eaLnBrk="1" hangingPunct="1"/>
            <a:r>
              <a:rPr lang="en-US" altLang="en-US" sz="2400" noProof="0" dirty="0" smtClean="0"/>
              <a:t>If necessary, they make recommendations for action by range States where exports are problematic, with time limits for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4009589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noProof="0" dirty="0" smtClean="0"/>
              <a:t>The Significant Trade Review </a:t>
            </a:r>
            <a:r>
              <a:rPr lang="en-US" altLang="en-US" noProof="0" dirty="0"/>
              <a:t>p</a:t>
            </a:r>
            <a:r>
              <a:rPr lang="en-US" altLang="en-US" noProof="0" dirty="0" smtClean="0"/>
              <a:t>rocess</a:t>
            </a:r>
          </a:p>
        </p:txBody>
      </p:sp>
      <p:sp>
        <p:nvSpPr>
          <p:cNvPr id="8196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600" noProof="0" dirty="0" smtClean="0"/>
              <a:t>Resolution Conf. 12.8 (Rev. CoP13) also spells out when each of the participants in the process has a particular task to carry out</a:t>
            </a:r>
          </a:p>
          <a:p>
            <a:pPr eaLnBrk="1" hangingPunct="1"/>
            <a:r>
              <a:rPr lang="en-US" altLang="en-US" sz="2600" noProof="0" dirty="0" smtClean="0"/>
              <a:t>The Review is a process to ensure that provisions of Article IV are being met, and trade is sustainable and not detrimental to the survival of the species</a:t>
            </a:r>
          </a:p>
        </p:txBody>
      </p:sp>
    </p:spTree>
    <p:extLst>
      <p:ext uri="{BB962C8B-B14F-4D97-AF65-F5344CB8AC3E}">
        <p14:creationId xmlns:p14="http://schemas.microsoft.com/office/powerpoint/2010/main" val="26836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33" name="AutoShape 17"/>
          <p:cNvSpPr>
            <a:spLocks noChangeArrowheads="1"/>
          </p:cNvSpPr>
          <p:nvPr/>
        </p:nvSpPr>
        <p:spPr bwMode="auto">
          <a:xfrm>
            <a:off x="3563938" y="2997200"/>
            <a:ext cx="1066800" cy="457200"/>
          </a:xfrm>
          <a:prstGeom prst="rightArrow">
            <a:avLst>
              <a:gd name="adj1" fmla="val 50000"/>
              <a:gd name="adj2" fmla="val 58333"/>
            </a:avLst>
          </a:prstGeom>
          <a:solidFill>
            <a:srgbClr val="6600CC"/>
          </a:solidFill>
          <a:ln w="0">
            <a:noFill/>
            <a:miter lim="800000"/>
            <a:headEnd/>
            <a:tailEnd type="none" w="lg" len="med"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sl-SI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7237" name="AutoShape 21"/>
          <p:cNvSpPr>
            <a:spLocks noChangeArrowheads="1"/>
          </p:cNvSpPr>
          <p:nvPr/>
        </p:nvSpPr>
        <p:spPr bwMode="auto">
          <a:xfrm>
            <a:off x="6858000" y="2514600"/>
            <a:ext cx="1143000" cy="3429000"/>
          </a:xfrm>
          <a:custGeom>
            <a:avLst/>
            <a:gdLst>
              <a:gd name="G0" fmla="+- 13260 0 0"/>
              <a:gd name="G1" fmla="+- 18510 0 0"/>
              <a:gd name="G2" fmla="+- 8799 0 0"/>
              <a:gd name="G3" fmla="*/ 13260 1 2"/>
              <a:gd name="G4" fmla="+- G3 10800 0"/>
              <a:gd name="G5" fmla="+- 21600 13260 18510"/>
              <a:gd name="G6" fmla="+- 18510 8799 0"/>
              <a:gd name="G7" fmla="*/ G6 1 2"/>
              <a:gd name="G8" fmla="*/ 18510 2 1"/>
              <a:gd name="G9" fmla="+- G8 0 21600"/>
              <a:gd name="G10" fmla="+- G5 0 G4"/>
              <a:gd name="G11" fmla="+- 13260 0 G4"/>
              <a:gd name="G12" fmla="*/ G2 G10 G11"/>
              <a:gd name="T0" fmla="*/ 17430 w 21600"/>
              <a:gd name="T1" fmla="*/ 0 h 21600"/>
              <a:gd name="T2" fmla="*/ 13260 w 21600"/>
              <a:gd name="T3" fmla="*/ 8799 h 21600"/>
              <a:gd name="T4" fmla="*/ 8799 w 21600"/>
              <a:gd name="T5" fmla="*/ 13260 h 21600"/>
              <a:gd name="T6" fmla="*/ 0 w 21600"/>
              <a:gd name="T7" fmla="*/ 17430 h 21600"/>
              <a:gd name="T8" fmla="*/ 8799 w 21600"/>
              <a:gd name="T9" fmla="*/ 21600 h 21600"/>
              <a:gd name="T10" fmla="*/ 13655 w 21600"/>
              <a:gd name="T11" fmla="*/ 18510 h 21600"/>
              <a:gd name="T12" fmla="*/ 18510 w 21600"/>
              <a:gd name="T13" fmla="*/ 13655 h 21600"/>
              <a:gd name="T14" fmla="*/ 21600 w 21600"/>
              <a:gd name="T15" fmla="*/ 8799 h 21600"/>
              <a:gd name="T16" fmla="*/ 17694720 60000 65536"/>
              <a:gd name="T17" fmla="*/ 11796480 60000 65536"/>
              <a:gd name="T18" fmla="*/ 17694720 60000 65536"/>
              <a:gd name="T19" fmla="*/ 11796480 60000 65536"/>
              <a:gd name="T20" fmla="*/ 5898240 60000 65536"/>
              <a:gd name="T21" fmla="*/ 5898240 60000 65536"/>
              <a:gd name="T22" fmla="*/ 0 60000 65536"/>
              <a:gd name="T23" fmla="*/ 0 60000 65536"/>
              <a:gd name="T24" fmla="*/ G12 w 21600"/>
              <a:gd name="T25" fmla="*/ G5 h 21600"/>
              <a:gd name="T26" fmla="*/ G1 w 21600"/>
              <a:gd name="T27" fmla="*/ G1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7430" y="0"/>
                </a:moveTo>
                <a:lnTo>
                  <a:pt x="13260" y="8799"/>
                </a:lnTo>
                <a:lnTo>
                  <a:pt x="16350" y="8799"/>
                </a:lnTo>
                <a:lnTo>
                  <a:pt x="16350" y="16350"/>
                </a:lnTo>
                <a:lnTo>
                  <a:pt x="8799" y="16350"/>
                </a:lnTo>
                <a:lnTo>
                  <a:pt x="8799" y="13260"/>
                </a:lnTo>
                <a:lnTo>
                  <a:pt x="0" y="17430"/>
                </a:lnTo>
                <a:lnTo>
                  <a:pt x="8799" y="21600"/>
                </a:lnTo>
                <a:lnTo>
                  <a:pt x="8799" y="18510"/>
                </a:lnTo>
                <a:lnTo>
                  <a:pt x="18510" y="18510"/>
                </a:lnTo>
                <a:lnTo>
                  <a:pt x="18510" y="8799"/>
                </a:lnTo>
                <a:lnTo>
                  <a:pt x="21600" y="8799"/>
                </a:lnTo>
                <a:close/>
              </a:path>
            </a:pathLst>
          </a:custGeom>
          <a:solidFill>
            <a:srgbClr val="6600CC"/>
          </a:solidFill>
          <a:ln w="0">
            <a:noFill/>
            <a:miter lim="800000"/>
            <a:headEnd/>
            <a:tailEnd type="none" w="lg" len="med"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sl-SI"/>
          </a:p>
        </p:txBody>
      </p:sp>
      <p:sp>
        <p:nvSpPr>
          <p:cNvPr id="922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763000" cy="4451350"/>
          </a:xfrm>
        </p:spPr>
        <p:txBody>
          <a:bodyPr/>
          <a:lstStyle/>
          <a:p>
            <a:pPr algn="ctr" eaLnBrk="1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800" b="1" noProof="0" dirty="0" smtClean="0"/>
              <a:t>	</a:t>
            </a:r>
            <a:r>
              <a:rPr lang="en-US" altLang="en-US" sz="2400" noProof="0" dirty="0" smtClean="0"/>
              <a:t>The Significant Trade Review process for Appendix-II listed species comprises three stages:</a:t>
            </a:r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noProof="0" dirty="0" smtClean="0"/>
              <a:t>A 3-stage process</a:t>
            </a:r>
          </a:p>
        </p:txBody>
      </p:sp>
      <p:sp>
        <p:nvSpPr>
          <p:cNvPr id="137224" name="Text Box 8"/>
          <p:cNvSpPr txBox="1">
            <a:spLocks noChangeArrowheads="1"/>
          </p:cNvSpPr>
          <p:nvPr/>
        </p:nvSpPr>
        <p:spPr bwMode="auto">
          <a:xfrm>
            <a:off x="457200" y="2133600"/>
            <a:ext cx="3276600" cy="1571842"/>
          </a:xfrm>
          <a:prstGeom prst="rect">
            <a:avLst/>
          </a:prstGeom>
          <a:solidFill>
            <a:srgbClr val="000066"/>
          </a:solidFill>
          <a:ln w="76200">
            <a:noFill/>
            <a:miter lim="800000"/>
            <a:headEnd/>
            <a:tailEnd type="none" w="lg" len="med"/>
          </a:ln>
        </p:spPr>
        <p:txBody>
          <a:bodyPr lIns="90000" tIns="46800" rIns="90000" bIns="46800">
            <a:spAutoFit/>
          </a:bodyPr>
          <a:lstStyle>
            <a:lvl1pPr algn="l">
              <a:spcBef>
                <a:spcPct val="55000"/>
              </a:spcBef>
              <a:spcAft>
                <a:spcPct val="15000"/>
              </a:spcAft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>
              <a:spcBef>
                <a:spcPct val="55000"/>
              </a:spcBef>
              <a:spcAft>
                <a:spcPct val="15000"/>
              </a:spcAft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>
              <a:spcBef>
                <a:spcPct val="55000"/>
              </a:spcBef>
              <a:spcAft>
                <a:spcPct val="15000"/>
              </a:spcAft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>
              <a:spcBef>
                <a:spcPct val="55000"/>
              </a:spcBef>
              <a:spcAft>
                <a:spcPct val="15000"/>
              </a:spcAft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algn="l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en-US" altLang="en-US" sz="2000" b="1" u="sng" dirty="0">
                <a:effectLst/>
              </a:rPr>
              <a:t>Stage 1 - Selection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en-US" altLang="en-US" sz="2000" b="1" dirty="0">
                <a:effectLst/>
              </a:rPr>
              <a:t>Compilation of a list of species traded at ‘significant levels’ that are of immediate </a:t>
            </a:r>
            <a:r>
              <a:rPr lang="en-US" altLang="en-US" sz="2000" b="1" dirty="0" smtClean="0">
                <a:effectLst/>
              </a:rPr>
              <a:t>concern</a:t>
            </a:r>
            <a:endParaRPr lang="en-US" altLang="en-US" sz="2000" b="1" dirty="0">
              <a:effectLst/>
            </a:endParaRPr>
          </a:p>
        </p:txBody>
      </p:sp>
      <p:sp>
        <p:nvSpPr>
          <p:cNvPr id="137226" name="Text Box 10"/>
          <p:cNvSpPr txBox="1">
            <a:spLocks noChangeArrowheads="1"/>
          </p:cNvSpPr>
          <p:nvPr/>
        </p:nvSpPr>
        <p:spPr bwMode="auto">
          <a:xfrm>
            <a:off x="4724400" y="2209800"/>
            <a:ext cx="4038600" cy="1692275"/>
          </a:xfrm>
          <a:prstGeom prst="rect">
            <a:avLst/>
          </a:prstGeom>
          <a:solidFill>
            <a:srgbClr val="000066"/>
          </a:solidFill>
          <a:ln w="76200">
            <a:noFill/>
            <a:miter lim="800000"/>
            <a:headEnd/>
            <a:tailEnd type="none" w="lg" len="med"/>
          </a:ln>
        </p:spPr>
        <p:txBody>
          <a:bodyPr lIns="90000" tIns="46800" rIns="90000" bIns="46800">
            <a:spAutoFit/>
          </a:bodyPr>
          <a:lstStyle>
            <a:lvl1pPr algn="l">
              <a:spcBef>
                <a:spcPct val="55000"/>
              </a:spcBef>
              <a:spcAft>
                <a:spcPct val="15000"/>
              </a:spcAft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>
              <a:spcBef>
                <a:spcPct val="55000"/>
              </a:spcBef>
              <a:spcAft>
                <a:spcPct val="15000"/>
              </a:spcAft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>
              <a:spcBef>
                <a:spcPct val="55000"/>
              </a:spcBef>
              <a:spcAft>
                <a:spcPct val="15000"/>
              </a:spcAft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>
              <a:spcBef>
                <a:spcPct val="55000"/>
              </a:spcBef>
              <a:spcAft>
                <a:spcPct val="15000"/>
              </a:spcAft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algn="l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000" b="1" u="sng" dirty="0">
                <a:effectLst/>
              </a:rPr>
              <a:t>Stage 2 - Review</a:t>
            </a:r>
          </a:p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000" b="1" dirty="0">
                <a:effectLst/>
              </a:rPr>
              <a:t>Consultation and review to identify possible problems in the implementation of Article IV for selected species</a:t>
            </a:r>
          </a:p>
        </p:txBody>
      </p:sp>
      <p:sp>
        <p:nvSpPr>
          <p:cNvPr id="137227" name="Text Box 11"/>
          <p:cNvSpPr txBox="1">
            <a:spLocks noChangeArrowheads="1"/>
          </p:cNvSpPr>
          <p:nvPr/>
        </p:nvSpPr>
        <p:spPr bwMode="auto">
          <a:xfrm>
            <a:off x="2667000" y="4572000"/>
            <a:ext cx="3962400" cy="1325620"/>
          </a:xfrm>
          <a:prstGeom prst="rect">
            <a:avLst/>
          </a:prstGeom>
          <a:solidFill>
            <a:srgbClr val="000066"/>
          </a:solidFill>
          <a:ln w="76200">
            <a:noFill/>
            <a:miter lim="800000"/>
            <a:headEnd/>
            <a:tailEnd type="none" w="lg" len="med"/>
          </a:ln>
        </p:spPr>
        <p:txBody>
          <a:bodyPr lIns="90000" tIns="46800" rIns="90000" bIns="46800">
            <a:spAutoFit/>
          </a:bodyPr>
          <a:lstStyle>
            <a:lvl1pPr algn="l">
              <a:spcBef>
                <a:spcPct val="55000"/>
              </a:spcBef>
              <a:spcAft>
                <a:spcPct val="15000"/>
              </a:spcAft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>
              <a:spcBef>
                <a:spcPct val="55000"/>
              </a:spcBef>
              <a:spcAft>
                <a:spcPct val="15000"/>
              </a:spcAft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>
              <a:spcBef>
                <a:spcPct val="55000"/>
              </a:spcBef>
              <a:spcAft>
                <a:spcPct val="15000"/>
              </a:spcAft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>
              <a:spcBef>
                <a:spcPct val="55000"/>
              </a:spcBef>
              <a:spcAft>
                <a:spcPct val="15000"/>
              </a:spcAft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algn="l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000" b="1" u="sng">
                <a:effectLst/>
              </a:rPr>
              <a:t>Stage 3 - Actions</a:t>
            </a:r>
          </a:p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000" b="1">
                <a:effectLst/>
              </a:rPr>
              <a:t>Processes to improve the implementation of Article IV where necessary</a:t>
            </a:r>
          </a:p>
        </p:txBody>
      </p:sp>
    </p:spTree>
    <p:extLst>
      <p:ext uri="{BB962C8B-B14F-4D97-AF65-F5344CB8AC3E}">
        <p14:creationId xmlns:p14="http://schemas.microsoft.com/office/powerpoint/2010/main" val="952621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7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7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7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7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7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7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7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33" grpId="0" animBg="1"/>
      <p:bldP spid="137224" grpId="0" animBg="1"/>
      <p:bldP spid="137226" grpId="0" animBg="1"/>
      <p:bldP spid="1372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55000"/>
              </a:spcBef>
              <a:spcAft>
                <a:spcPct val="15000"/>
              </a:spcAft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>
              <a:spcBef>
                <a:spcPct val="55000"/>
              </a:spcBef>
              <a:spcAft>
                <a:spcPct val="15000"/>
              </a:spcAft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>
              <a:spcBef>
                <a:spcPct val="55000"/>
              </a:spcBef>
              <a:spcAft>
                <a:spcPct val="15000"/>
              </a:spcAft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>
              <a:spcBef>
                <a:spcPct val="55000"/>
              </a:spcBef>
              <a:spcAft>
                <a:spcPct val="15000"/>
              </a:spcAft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algn="l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FontTx/>
              <a:buNone/>
            </a:pPr>
            <a:fld id="{2A57CEBC-C247-40AB-BD6E-62DDC28086D1}" type="slidenum">
              <a:rPr lang="en-US" altLang="en-US" sz="1400" smtClean="0">
                <a:solidFill>
                  <a:srgbClr val="FFCC00"/>
                </a:solidFill>
              </a:rPr>
              <a:pPr algn="r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9</a:t>
            </a:fld>
            <a:endParaRPr lang="en-US" altLang="en-US" sz="1400" smtClean="0">
              <a:solidFill>
                <a:srgbClr val="FFCC00"/>
              </a:solidFill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725488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noProof="0" dirty="0" smtClean="0"/>
              <a:t>The process</a:t>
            </a:r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304800" y="915988"/>
            <a:ext cx="2438400" cy="809625"/>
          </a:xfrm>
          <a:prstGeom prst="rect">
            <a:avLst/>
          </a:prstGeom>
          <a:solidFill>
            <a:srgbClr val="CCFFCC"/>
          </a:solidFill>
          <a:ln w="76200">
            <a:noFill/>
            <a:miter lim="800000"/>
            <a:headEnd/>
            <a:tailEnd type="none" w="lg" len="med"/>
          </a:ln>
        </p:spPr>
        <p:txBody>
          <a:bodyPr lIns="90000" tIns="46800" rIns="90000" bIns="46800">
            <a:spAutoFit/>
          </a:bodyPr>
          <a:lstStyle>
            <a:lvl1pPr algn="l">
              <a:spcBef>
                <a:spcPct val="55000"/>
              </a:spcBef>
              <a:spcAft>
                <a:spcPct val="15000"/>
              </a:spcAft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>
              <a:spcBef>
                <a:spcPct val="55000"/>
              </a:spcBef>
              <a:spcAft>
                <a:spcPct val="15000"/>
              </a:spcAft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>
              <a:spcBef>
                <a:spcPct val="55000"/>
              </a:spcBef>
              <a:spcAft>
                <a:spcPct val="15000"/>
              </a:spcAft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>
              <a:spcBef>
                <a:spcPct val="55000"/>
              </a:spcBef>
              <a:spcAft>
                <a:spcPct val="15000"/>
              </a:spcAft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algn="l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en-US" altLang="en-US" sz="2000">
                <a:solidFill>
                  <a:schemeClr val="tx1"/>
                </a:solidFill>
                <a:effectLst/>
              </a:rPr>
              <a:t>Species selection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en-GB" altLang="en-US" sz="2000">
                <a:solidFill>
                  <a:srgbClr val="FF0000"/>
                </a:solidFill>
                <a:effectLst/>
              </a:rPr>
              <a:t>AC/PC</a:t>
            </a:r>
          </a:p>
        </p:txBody>
      </p:sp>
      <p:sp>
        <p:nvSpPr>
          <p:cNvPr id="10245" name="Text Box 4"/>
          <p:cNvSpPr txBox="1">
            <a:spLocks noChangeArrowheads="1"/>
          </p:cNvSpPr>
          <p:nvPr/>
        </p:nvSpPr>
        <p:spPr bwMode="auto">
          <a:xfrm>
            <a:off x="3429000" y="914400"/>
            <a:ext cx="2362200" cy="809625"/>
          </a:xfrm>
          <a:prstGeom prst="rect">
            <a:avLst/>
          </a:prstGeom>
          <a:solidFill>
            <a:srgbClr val="CCFFCC"/>
          </a:solidFill>
          <a:ln w="76200">
            <a:noFill/>
            <a:miter lim="800000"/>
            <a:headEnd/>
            <a:tailEnd type="none" w="lg" len="med"/>
          </a:ln>
        </p:spPr>
        <p:txBody>
          <a:bodyPr lIns="90000" tIns="46800" rIns="90000" bIns="46800">
            <a:spAutoFit/>
          </a:bodyPr>
          <a:lstStyle>
            <a:lvl1pPr algn="l">
              <a:spcBef>
                <a:spcPct val="55000"/>
              </a:spcBef>
              <a:spcAft>
                <a:spcPct val="15000"/>
              </a:spcAft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>
              <a:spcBef>
                <a:spcPct val="55000"/>
              </a:spcBef>
              <a:spcAft>
                <a:spcPct val="15000"/>
              </a:spcAft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>
              <a:spcBef>
                <a:spcPct val="55000"/>
              </a:spcBef>
              <a:spcAft>
                <a:spcPct val="15000"/>
              </a:spcAft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>
              <a:spcBef>
                <a:spcPct val="55000"/>
              </a:spcBef>
              <a:spcAft>
                <a:spcPct val="15000"/>
              </a:spcAft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algn="l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en-US" altLang="en-US" sz="2000">
                <a:solidFill>
                  <a:schemeClr val="tx1"/>
                </a:solidFill>
                <a:effectLst/>
              </a:rPr>
              <a:t>Consultation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en-GB" altLang="en-US" sz="2000">
                <a:solidFill>
                  <a:srgbClr val="FF0000"/>
                </a:solidFill>
                <a:effectLst/>
              </a:rPr>
              <a:t>Secretariat</a:t>
            </a:r>
          </a:p>
        </p:txBody>
      </p:sp>
      <p:sp>
        <p:nvSpPr>
          <p:cNvPr id="434181" name="AutoShape 5"/>
          <p:cNvSpPr>
            <a:spLocks noChangeArrowheads="1"/>
          </p:cNvSpPr>
          <p:nvPr/>
        </p:nvSpPr>
        <p:spPr bwMode="auto">
          <a:xfrm>
            <a:off x="2743200" y="1069975"/>
            <a:ext cx="609600" cy="457200"/>
          </a:xfrm>
          <a:prstGeom prst="rightArrow">
            <a:avLst>
              <a:gd name="adj1" fmla="val 50000"/>
              <a:gd name="adj2" fmla="val 33333"/>
            </a:avLst>
          </a:prstGeom>
          <a:solidFill>
            <a:schemeClr val="accent3">
              <a:lumMod val="50000"/>
            </a:schemeClr>
          </a:solidFill>
          <a:ln w="0">
            <a:noFill/>
            <a:miter lim="800000"/>
            <a:headEnd/>
            <a:tailEnd type="none" w="lg" len="med"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sl-SI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247" name="Text Box 6"/>
          <p:cNvSpPr txBox="1">
            <a:spLocks noChangeArrowheads="1"/>
          </p:cNvSpPr>
          <p:nvPr/>
        </p:nvSpPr>
        <p:spPr bwMode="auto">
          <a:xfrm>
            <a:off x="6477000" y="915988"/>
            <a:ext cx="2438400" cy="717550"/>
          </a:xfrm>
          <a:prstGeom prst="rect">
            <a:avLst/>
          </a:prstGeom>
          <a:solidFill>
            <a:srgbClr val="CCFFCC"/>
          </a:solidFill>
          <a:ln w="76200">
            <a:noFill/>
            <a:miter lim="800000"/>
            <a:headEnd/>
            <a:tailEnd type="none" w="lg" len="med"/>
          </a:ln>
        </p:spPr>
        <p:txBody>
          <a:bodyPr lIns="90000" tIns="46800" rIns="90000" bIns="46800">
            <a:spAutoFit/>
          </a:bodyPr>
          <a:lstStyle>
            <a:lvl1pPr algn="l">
              <a:spcBef>
                <a:spcPct val="55000"/>
              </a:spcBef>
              <a:spcAft>
                <a:spcPct val="15000"/>
              </a:spcAft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>
              <a:spcBef>
                <a:spcPct val="55000"/>
              </a:spcBef>
              <a:spcAft>
                <a:spcPct val="15000"/>
              </a:spcAft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>
              <a:spcBef>
                <a:spcPct val="55000"/>
              </a:spcBef>
              <a:spcAft>
                <a:spcPct val="15000"/>
              </a:spcAft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>
              <a:spcBef>
                <a:spcPct val="55000"/>
              </a:spcBef>
              <a:spcAft>
                <a:spcPct val="15000"/>
              </a:spcAft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algn="l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effectLst/>
              </a:rPr>
              <a:t>AC/PC</a:t>
            </a:r>
            <a:r>
              <a:rPr lang="en-US" altLang="en-US" sz="2000">
                <a:solidFill>
                  <a:schemeClr val="tx1"/>
                </a:solidFill>
                <a:effectLst/>
              </a:rPr>
              <a:t> </a:t>
            </a:r>
            <a:br>
              <a:rPr lang="en-US" altLang="en-US" sz="2000">
                <a:solidFill>
                  <a:schemeClr val="tx1"/>
                </a:solidFill>
                <a:effectLst/>
              </a:rPr>
            </a:br>
            <a:r>
              <a:rPr lang="en-US" altLang="en-US" sz="2000">
                <a:solidFill>
                  <a:schemeClr val="tx1"/>
                </a:solidFill>
                <a:effectLst/>
              </a:rPr>
              <a:t>first review</a:t>
            </a:r>
            <a:endParaRPr lang="en-GB" altLang="en-US" sz="2000">
              <a:solidFill>
                <a:schemeClr val="tx1"/>
              </a:solidFill>
              <a:effectLst/>
            </a:endParaRPr>
          </a:p>
        </p:txBody>
      </p:sp>
      <p:sp>
        <p:nvSpPr>
          <p:cNvPr id="434183" name="AutoShape 7"/>
          <p:cNvSpPr>
            <a:spLocks noChangeArrowheads="1"/>
          </p:cNvSpPr>
          <p:nvPr/>
        </p:nvSpPr>
        <p:spPr bwMode="auto">
          <a:xfrm>
            <a:off x="5791200" y="1069975"/>
            <a:ext cx="609600" cy="457200"/>
          </a:xfrm>
          <a:prstGeom prst="rightArrow">
            <a:avLst>
              <a:gd name="adj1" fmla="val 50000"/>
              <a:gd name="adj2" fmla="val 33333"/>
            </a:avLst>
          </a:prstGeom>
          <a:solidFill>
            <a:schemeClr val="accent3">
              <a:lumMod val="50000"/>
            </a:schemeClr>
          </a:solidFill>
          <a:ln w="0">
            <a:noFill/>
            <a:miter lim="800000"/>
            <a:headEnd/>
            <a:tailEnd type="none" w="lg" len="med"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sl-SI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249" name="Text Box 8"/>
          <p:cNvSpPr txBox="1">
            <a:spLocks noChangeArrowheads="1"/>
          </p:cNvSpPr>
          <p:nvPr/>
        </p:nvSpPr>
        <p:spPr bwMode="auto">
          <a:xfrm>
            <a:off x="6553200" y="2441575"/>
            <a:ext cx="2438400" cy="809625"/>
          </a:xfrm>
          <a:prstGeom prst="rect">
            <a:avLst/>
          </a:prstGeom>
          <a:solidFill>
            <a:srgbClr val="CCFFCC"/>
          </a:solidFill>
          <a:ln w="76200">
            <a:noFill/>
            <a:miter lim="800000"/>
            <a:headEnd/>
            <a:tailEnd type="none" w="lg" len="med"/>
          </a:ln>
        </p:spPr>
        <p:txBody>
          <a:bodyPr lIns="90000" tIns="46800" rIns="90000" bIns="46800">
            <a:spAutoFit/>
          </a:bodyPr>
          <a:lstStyle>
            <a:lvl1pPr algn="l">
              <a:spcBef>
                <a:spcPct val="55000"/>
              </a:spcBef>
              <a:spcAft>
                <a:spcPct val="15000"/>
              </a:spcAft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>
              <a:spcBef>
                <a:spcPct val="55000"/>
              </a:spcBef>
              <a:spcAft>
                <a:spcPct val="15000"/>
              </a:spcAft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>
              <a:spcBef>
                <a:spcPct val="55000"/>
              </a:spcBef>
              <a:spcAft>
                <a:spcPct val="15000"/>
              </a:spcAft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>
              <a:spcBef>
                <a:spcPct val="55000"/>
              </a:spcBef>
              <a:spcAft>
                <a:spcPct val="15000"/>
              </a:spcAft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algn="l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en-US" altLang="en-US" sz="2000">
                <a:solidFill>
                  <a:schemeClr val="tx1"/>
                </a:solidFill>
                <a:effectLst/>
              </a:rPr>
              <a:t>Research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en-GB" altLang="en-US" sz="2000">
                <a:solidFill>
                  <a:srgbClr val="FF0000"/>
                </a:solidFill>
                <a:effectLst/>
              </a:rPr>
              <a:t>Secretariat</a:t>
            </a:r>
          </a:p>
        </p:txBody>
      </p:sp>
      <p:sp>
        <p:nvSpPr>
          <p:cNvPr id="10250" name="Text Box 9"/>
          <p:cNvSpPr txBox="1">
            <a:spLocks noChangeArrowheads="1"/>
          </p:cNvSpPr>
          <p:nvPr/>
        </p:nvSpPr>
        <p:spPr bwMode="auto">
          <a:xfrm>
            <a:off x="3505200" y="2441575"/>
            <a:ext cx="2362200" cy="717550"/>
          </a:xfrm>
          <a:prstGeom prst="rect">
            <a:avLst/>
          </a:prstGeom>
          <a:solidFill>
            <a:srgbClr val="CCFFCC"/>
          </a:solidFill>
          <a:ln w="76200">
            <a:noFill/>
            <a:miter lim="800000"/>
            <a:headEnd/>
            <a:tailEnd type="none" w="lg" len="med"/>
          </a:ln>
        </p:spPr>
        <p:txBody>
          <a:bodyPr lIns="90000" tIns="46800" rIns="90000" bIns="46800">
            <a:spAutoFit/>
          </a:bodyPr>
          <a:lstStyle>
            <a:lvl1pPr algn="l">
              <a:spcBef>
                <a:spcPct val="55000"/>
              </a:spcBef>
              <a:spcAft>
                <a:spcPct val="15000"/>
              </a:spcAft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>
              <a:spcBef>
                <a:spcPct val="55000"/>
              </a:spcBef>
              <a:spcAft>
                <a:spcPct val="15000"/>
              </a:spcAft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>
              <a:spcBef>
                <a:spcPct val="55000"/>
              </a:spcBef>
              <a:spcAft>
                <a:spcPct val="15000"/>
              </a:spcAft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>
              <a:spcBef>
                <a:spcPct val="55000"/>
              </a:spcBef>
              <a:spcAft>
                <a:spcPct val="15000"/>
              </a:spcAft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algn="l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effectLst/>
              </a:rPr>
              <a:t>AC/PC</a:t>
            </a:r>
            <a:r>
              <a:rPr lang="en-US" altLang="en-US" sz="2000">
                <a:solidFill>
                  <a:schemeClr val="tx1"/>
                </a:solidFill>
                <a:effectLst/>
              </a:rPr>
              <a:t> review and categorization</a:t>
            </a:r>
            <a:endParaRPr lang="en-GB" altLang="en-US" sz="2000">
              <a:solidFill>
                <a:schemeClr val="tx1"/>
              </a:solidFill>
              <a:effectLst/>
            </a:endParaRPr>
          </a:p>
        </p:txBody>
      </p:sp>
      <p:sp>
        <p:nvSpPr>
          <p:cNvPr id="10251" name="Text Box 10"/>
          <p:cNvSpPr txBox="1">
            <a:spLocks noChangeArrowheads="1"/>
          </p:cNvSpPr>
          <p:nvPr/>
        </p:nvSpPr>
        <p:spPr bwMode="auto">
          <a:xfrm>
            <a:off x="152400" y="2286000"/>
            <a:ext cx="2514600" cy="1633538"/>
          </a:xfrm>
          <a:prstGeom prst="rect">
            <a:avLst/>
          </a:prstGeom>
          <a:solidFill>
            <a:srgbClr val="CCFFCC"/>
          </a:solidFill>
          <a:ln w="76200">
            <a:noFill/>
            <a:miter lim="800000"/>
            <a:headEnd/>
            <a:tailEnd type="none" w="lg" len="med"/>
          </a:ln>
        </p:spPr>
        <p:txBody>
          <a:bodyPr lIns="90000" tIns="46800" rIns="90000" bIns="46800">
            <a:spAutoFit/>
          </a:bodyPr>
          <a:lstStyle>
            <a:lvl1pPr algn="l">
              <a:spcBef>
                <a:spcPct val="55000"/>
              </a:spcBef>
              <a:spcAft>
                <a:spcPct val="15000"/>
              </a:spcAft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>
              <a:spcBef>
                <a:spcPct val="55000"/>
              </a:spcBef>
              <a:spcAft>
                <a:spcPct val="15000"/>
              </a:spcAft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>
              <a:spcBef>
                <a:spcPct val="55000"/>
              </a:spcBef>
              <a:spcAft>
                <a:spcPct val="15000"/>
              </a:spcAft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>
              <a:spcBef>
                <a:spcPct val="55000"/>
              </a:spcBef>
              <a:spcAft>
                <a:spcPct val="15000"/>
              </a:spcAft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algn="l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en-US" altLang="en-US" sz="2000">
                <a:solidFill>
                  <a:schemeClr val="tx1"/>
                </a:solidFill>
                <a:effectLst/>
              </a:rPr>
              <a:t>Recommendations </a:t>
            </a:r>
            <a:r>
              <a:rPr lang="en-US" altLang="en-US" sz="2000">
                <a:solidFill>
                  <a:srgbClr val="FF0000"/>
                </a:solidFill>
                <a:effectLst/>
              </a:rPr>
              <a:t>AC/PC</a:t>
            </a:r>
            <a:r>
              <a:rPr lang="en-US" altLang="en-US" sz="2000">
                <a:solidFill>
                  <a:schemeClr val="tx1"/>
                </a:solidFill>
                <a:effectLst/>
              </a:rPr>
              <a:t> implementation reviewed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en-GB" altLang="en-US" sz="2000">
                <a:solidFill>
                  <a:srgbClr val="FF0000"/>
                </a:solidFill>
                <a:effectLst/>
              </a:rPr>
              <a:t>Secretariat + Chair</a:t>
            </a:r>
          </a:p>
        </p:txBody>
      </p:sp>
      <p:sp>
        <p:nvSpPr>
          <p:cNvPr id="434187" name="Text Box 11"/>
          <p:cNvSpPr txBox="1">
            <a:spLocks noChangeArrowheads="1"/>
          </p:cNvSpPr>
          <p:nvPr/>
        </p:nvSpPr>
        <p:spPr bwMode="auto">
          <a:xfrm>
            <a:off x="228600" y="4889500"/>
            <a:ext cx="2438400" cy="809625"/>
          </a:xfrm>
          <a:prstGeom prst="rect">
            <a:avLst/>
          </a:prstGeom>
          <a:solidFill>
            <a:srgbClr val="CCFFCC"/>
          </a:solidFill>
          <a:ln w="76200">
            <a:noFill/>
            <a:miter lim="800000"/>
            <a:headEnd/>
            <a:tailEnd type="none" w="lg" len="med"/>
          </a:ln>
        </p:spPr>
        <p:txBody>
          <a:bodyPr lIns="90000" tIns="46800" rIns="90000" bIns="46800">
            <a:spAutoFit/>
          </a:bodyPr>
          <a:lstStyle>
            <a:lvl1pPr algn="l">
              <a:spcBef>
                <a:spcPct val="55000"/>
              </a:spcBef>
              <a:spcAft>
                <a:spcPct val="15000"/>
              </a:spcAft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>
              <a:spcBef>
                <a:spcPct val="55000"/>
              </a:spcBef>
              <a:spcAft>
                <a:spcPct val="15000"/>
              </a:spcAft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>
              <a:spcBef>
                <a:spcPct val="55000"/>
              </a:spcBef>
              <a:spcAft>
                <a:spcPct val="15000"/>
              </a:spcAft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>
              <a:spcBef>
                <a:spcPct val="55000"/>
              </a:spcBef>
              <a:spcAft>
                <a:spcPct val="15000"/>
              </a:spcAft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algn="l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en-US" altLang="en-US" sz="2000">
                <a:solidFill>
                  <a:schemeClr val="tx1"/>
                </a:solidFill>
                <a:effectLst/>
              </a:rPr>
              <a:t>Recategorization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effectLst/>
              </a:rPr>
              <a:t>AC/PC</a:t>
            </a:r>
            <a:endParaRPr lang="en-GB" altLang="en-US" sz="2000">
              <a:solidFill>
                <a:srgbClr val="FF0000"/>
              </a:solidFill>
              <a:effectLst/>
            </a:endParaRPr>
          </a:p>
        </p:txBody>
      </p:sp>
      <p:sp>
        <p:nvSpPr>
          <p:cNvPr id="434188" name="Text Box 12"/>
          <p:cNvSpPr txBox="1">
            <a:spLocks noChangeArrowheads="1"/>
          </p:cNvSpPr>
          <p:nvPr/>
        </p:nvSpPr>
        <p:spPr bwMode="auto">
          <a:xfrm>
            <a:off x="6477000" y="5638800"/>
            <a:ext cx="2362200" cy="442913"/>
          </a:xfrm>
          <a:prstGeom prst="rect">
            <a:avLst/>
          </a:prstGeom>
          <a:solidFill>
            <a:srgbClr val="CCFFCC"/>
          </a:solidFill>
          <a:ln w="76200">
            <a:noFill/>
            <a:miter lim="800000"/>
            <a:headEnd/>
            <a:tailEnd type="none" w="lg" len="med"/>
          </a:ln>
        </p:spPr>
        <p:txBody>
          <a:bodyPr lIns="90000" tIns="46800" rIns="90000" bIns="46800">
            <a:spAutoFit/>
          </a:bodyPr>
          <a:lstStyle>
            <a:lvl1pPr algn="l">
              <a:spcBef>
                <a:spcPct val="55000"/>
              </a:spcBef>
              <a:spcAft>
                <a:spcPct val="15000"/>
              </a:spcAft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>
              <a:spcBef>
                <a:spcPct val="55000"/>
              </a:spcBef>
              <a:spcAft>
                <a:spcPct val="15000"/>
              </a:spcAft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>
              <a:spcBef>
                <a:spcPct val="55000"/>
              </a:spcBef>
              <a:spcAft>
                <a:spcPct val="15000"/>
              </a:spcAft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>
              <a:spcBef>
                <a:spcPct val="55000"/>
              </a:spcBef>
              <a:spcAft>
                <a:spcPct val="15000"/>
              </a:spcAft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algn="l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effectLst/>
              </a:rPr>
              <a:t>SC</a:t>
            </a:r>
            <a:r>
              <a:rPr lang="en-US" altLang="en-US" sz="2000">
                <a:solidFill>
                  <a:schemeClr val="tx1"/>
                </a:solidFill>
                <a:effectLst/>
              </a:rPr>
              <a:t> action</a:t>
            </a:r>
            <a:endParaRPr lang="en-GB" altLang="en-US" sz="2000">
              <a:solidFill>
                <a:schemeClr val="tx1"/>
              </a:solidFill>
              <a:effectLst/>
            </a:endParaRPr>
          </a:p>
        </p:txBody>
      </p:sp>
      <p:sp>
        <p:nvSpPr>
          <p:cNvPr id="434189" name="AutoShape 13"/>
          <p:cNvSpPr>
            <a:spLocks noChangeArrowheads="1"/>
          </p:cNvSpPr>
          <p:nvPr/>
        </p:nvSpPr>
        <p:spPr bwMode="auto">
          <a:xfrm rot="5400000">
            <a:off x="7467600" y="1828800"/>
            <a:ext cx="609600" cy="457200"/>
          </a:xfrm>
          <a:prstGeom prst="rightArrow">
            <a:avLst>
              <a:gd name="adj1" fmla="val 50000"/>
              <a:gd name="adj2" fmla="val 33333"/>
            </a:avLst>
          </a:prstGeom>
          <a:solidFill>
            <a:schemeClr val="accent3">
              <a:lumMod val="50000"/>
            </a:schemeClr>
          </a:solidFill>
          <a:ln w="0">
            <a:noFill/>
            <a:miter lim="800000"/>
            <a:headEnd/>
            <a:tailEnd type="none" w="lg" len="med"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sl-SI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34190" name="AutoShape 14"/>
          <p:cNvSpPr>
            <a:spLocks noChangeArrowheads="1"/>
          </p:cNvSpPr>
          <p:nvPr/>
        </p:nvSpPr>
        <p:spPr bwMode="auto">
          <a:xfrm rot="10716729">
            <a:off x="2743200" y="2630497"/>
            <a:ext cx="762000" cy="835006"/>
          </a:xfrm>
          <a:prstGeom prst="rightArrow">
            <a:avLst>
              <a:gd name="adj1" fmla="val 44139"/>
              <a:gd name="adj2" fmla="val 48410"/>
            </a:avLst>
          </a:prstGeom>
          <a:solidFill>
            <a:schemeClr val="accent3">
              <a:lumMod val="50000"/>
            </a:schemeClr>
          </a:solidFill>
          <a:ln w="0">
            <a:noFill/>
            <a:miter lim="800000"/>
            <a:headEnd/>
            <a:tailEnd type="none" w="lg" len="med"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sl-SI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34191" name="AutoShape 15"/>
          <p:cNvSpPr>
            <a:spLocks noChangeArrowheads="1"/>
          </p:cNvSpPr>
          <p:nvPr/>
        </p:nvSpPr>
        <p:spPr bwMode="auto">
          <a:xfrm rot="5400000">
            <a:off x="1028700" y="4152900"/>
            <a:ext cx="838200" cy="457200"/>
          </a:xfrm>
          <a:prstGeom prst="rightArrow">
            <a:avLst>
              <a:gd name="adj1" fmla="val 50000"/>
              <a:gd name="adj2" fmla="val 45833"/>
            </a:avLst>
          </a:prstGeom>
          <a:solidFill>
            <a:schemeClr val="accent3">
              <a:lumMod val="50000"/>
            </a:schemeClr>
          </a:solidFill>
          <a:ln w="0">
            <a:noFill/>
            <a:miter lim="800000"/>
            <a:headEnd/>
            <a:tailEnd type="none" w="lg" len="med"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sl-SI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34192" name="Text Box 16"/>
          <p:cNvSpPr txBox="1">
            <a:spLocks noChangeArrowheads="1"/>
          </p:cNvSpPr>
          <p:nvPr/>
        </p:nvSpPr>
        <p:spPr bwMode="auto">
          <a:xfrm>
            <a:off x="6248400" y="3505200"/>
            <a:ext cx="2743200" cy="1266825"/>
          </a:xfrm>
          <a:prstGeom prst="rect">
            <a:avLst/>
          </a:prstGeom>
          <a:solidFill>
            <a:srgbClr val="CCFFCC"/>
          </a:solidFill>
          <a:ln w="76200">
            <a:noFill/>
            <a:miter lim="800000"/>
            <a:headEnd/>
            <a:tailEnd type="none" w="lg" len="med"/>
          </a:ln>
        </p:spPr>
        <p:txBody>
          <a:bodyPr lIns="90000" tIns="46800" rIns="90000" bIns="46800">
            <a:spAutoFit/>
          </a:bodyPr>
          <a:lstStyle>
            <a:lvl1pPr algn="l">
              <a:spcBef>
                <a:spcPct val="55000"/>
              </a:spcBef>
              <a:spcAft>
                <a:spcPct val="15000"/>
              </a:spcAft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>
              <a:spcBef>
                <a:spcPct val="55000"/>
              </a:spcBef>
              <a:spcAft>
                <a:spcPct val="15000"/>
              </a:spcAft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>
              <a:spcBef>
                <a:spcPct val="55000"/>
              </a:spcBef>
              <a:spcAft>
                <a:spcPct val="15000"/>
              </a:spcAft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>
              <a:spcBef>
                <a:spcPct val="55000"/>
              </a:spcBef>
              <a:spcAft>
                <a:spcPct val="15000"/>
              </a:spcAft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algn="l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en-US" altLang="en-US" sz="2000">
                <a:solidFill>
                  <a:schemeClr val="tx1"/>
                </a:solidFill>
                <a:effectLst/>
              </a:rPr>
              <a:t>Recommendations </a:t>
            </a:r>
            <a:r>
              <a:rPr lang="en-US" altLang="en-US" sz="2000">
                <a:solidFill>
                  <a:srgbClr val="FF0000"/>
                </a:solidFill>
                <a:effectLst/>
              </a:rPr>
              <a:t>AC/PC</a:t>
            </a:r>
            <a:r>
              <a:rPr lang="en-US" altLang="en-US" sz="2000">
                <a:solidFill>
                  <a:schemeClr val="tx1"/>
                </a:solidFill>
                <a:effectLst/>
              </a:rPr>
              <a:t> implementation reviewed</a:t>
            </a:r>
            <a:endParaRPr lang="en-GB" altLang="en-US" sz="2000">
              <a:solidFill>
                <a:schemeClr val="tx1"/>
              </a:solidFill>
              <a:effectLst/>
            </a:endParaRPr>
          </a:p>
        </p:txBody>
      </p:sp>
      <p:sp>
        <p:nvSpPr>
          <p:cNvPr id="434193" name="Line 17"/>
          <p:cNvSpPr>
            <a:spLocks noChangeShapeType="1"/>
          </p:cNvSpPr>
          <p:nvPr/>
        </p:nvSpPr>
        <p:spPr bwMode="auto">
          <a:xfrm rot="560477">
            <a:off x="2568575" y="4038600"/>
            <a:ext cx="3962400" cy="1295400"/>
          </a:xfrm>
          <a:prstGeom prst="line">
            <a:avLst/>
          </a:prstGeom>
          <a:noFill/>
          <a:ln w="63500">
            <a:solidFill>
              <a:schemeClr val="accent3">
                <a:lumMod val="50000"/>
              </a:schemeClr>
            </a:solidFill>
            <a:prstDash val="sysDot"/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sl-SI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34194" name="Line 18"/>
          <p:cNvSpPr>
            <a:spLocks noChangeShapeType="1"/>
          </p:cNvSpPr>
          <p:nvPr/>
        </p:nvSpPr>
        <p:spPr bwMode="auto">
          <a:xfrm>
            <a:off x="8382000" y="1628800"/>
            <a:ext cx="0" cy="381000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 type="oval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sl-SI"/>
          </a:p>
        </p:txBody>
      </p:sp>
      <p:sp>
        <p:nvSpPr>
          <p:cNvPr id="434195" name="Line 19"/>
          <p:cNvSpPr>
            <a:spLocks noChangeShapeType="1"/>
          </p:cNvSpPr>
          <p:nvPr/>
        </p:nvSpPr>
        <p:spPr bwMode="auto">
          <a:xfrm rot="-5376127">
            <a:off x="2894806" y="5334794"/>
            <a:ext cx="1588" cy="457200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 type="oval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sl-SI"/>
          </a:p>
        </p:txBody>
      </p:sp>
      <p:sp>
        <p:nvSpPr>
          <p:cNvPr id="434196" name="Line 20"/>
          <p:cNvSpPr>
            <a:spLocks noChangeShapeType="1"/>
          </p:cNvSpPr>
          <p:nvPr/>
        </p:nvSpPr>
        <p:spPr bwMode="auto">
          <a:xfrm>
            <a:off x="7696200" y="6021288"/>
            <a:ext cx="0" cy="379413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 type="oval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sl-SI"/>
          </a:p>
        </p:txBody>
      </p:sp>
      <p:sp>
        <p:nvSpPr>
          <p:cNvPr id="434197" name="Line 21"/>
          <p:cNvSpPr>
            <a:spLocks noChangeShapeType="1"/>
          </p:cNvSpPr>
          <p:nvPr/>
        </p:nvSpPr>
        <p:spPr bwMode="auto">
          <a:xfrm rot="5400000">
            <a:off x="3275806" y="2362994"/>
            <a:ext cx="1588" cy="457200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 type="oval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sl-SI"/>
          </a:p>
        </p:txBody>
      </p:sp>
      <p:sp>
        <p:nvSpPr>
          <p:cNvPr id="434198" name="Line 22"/>
          <p:cNvSpPr>
            <a:spLocks noChangeShapeType="1"/>
          </p:cNvSpPr>
          <p:nvPr/>
        </p:nvSpPr>
        <p:spPr bwMode="auto">
          <a:xfrm>
            <a:off x="8153400" y="4725144"/>
            <a:ext cx="0" cy="457200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 type="oval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sl-SI"/>
          </a:p>
        </p:txBody>
      </p:sp>
      <p:sp>
        <p:nvSpPr>
          <p:cNvPr id="434199" name="Line 23"/>
          <p:cNvSpPr>
            <a:spLocks noChangeShapeType="1"/>
          </p:cNvSpPr>
          <p:nvPr/>
        </p:nvSpPr>
        <p:spPr bwMode="auto">
          <a:xfrm rot="4831380">
            <a:off x="6919119" y="5188744"/>
            <a:ext cx="765175" cy="138113"/>
          </a:xfrm>
          <a:prstGeom prst="line">
            <a:avLst/>
          </a:prstGeom>
          <a:noFill/>
          <a:ln w="63500">
            <a:solidFill>
              <a:schemeClr val="accent3">
                <a:lumMod val="50000"/>
              </a:schemeClr>
            </a:solidFill>
            <a:prstDash val="sysDot"/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sl-SI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34200" name="Line 24"/>
          <p:cNvSpPr>
            <a:spLocks noChangeShapeType="1"/>
          </p:cNvSpPr>
          <p:nvPr/>
        </p:nvSpPr>
        <p:spPr bwMode="auto">
          <a:xfrm rot="19922131">
            <a:off x="2743200" y="4319588"/>
            <a:ext cx="3429000" cy="990600"/>
          </a:xfrm>
          <a:prstGeom prst="line">
            <a:avLst/>
          </a:prstGeom>
          <a:noFill/>
          <a:ln w="63500">
            <a:solidFill>
              <a:schemeClr val="accent3">
                <a:lumMod val="50000"/>
              </a:schemeClr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sl-SI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34201" name="Line 25"/>
          <p:cNvSpPr>
            <a:spLocks noChangeShapeType="1"/>
          </p:cNvSpPr>
          <p:nvPr/>
        </p:nvSpPr>
        <p:spPr bwMode="auto">
          <a:xfrm rot="-5376127">
            <a:off x="7031831" y="105569"/>
            <a:ext cx="1588" cy="457200"/>
          </a:xfrm>
          <a:prstGeom prst="line">
            <a:avLst/>
          </a:prstGeom>
          <a:noFill/>
          <a:ln w="57150">
            <a:solidFill>
              <a:srgbClr val="99CCFF"/>
            </a:solidFill>
            <a:round/>
            <a:headEnd/>
            <a:tailEnd type="oval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sl-SI"/>
          </a:p>
        </p:txBody>
      </p:sp>
      <p:sp>
        <p:nvSpPr>
          <p:cNvPr id="10267" name="Text Box 26"/>
          <p:cNvSpPr txBox="1">
            <a:spLocks noChangeArrowheads="1"/>
          </p:cNvSpPr>
          <p:nvPr/>
        </p:nvSpPr>
        <p:spPr bwMode="auto">
          <a:xfrm>
            <a:off x="7416800" y="0"/>
            <a:ext cx="1727200" cy="787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algn="l">
              <a:spcBef>
                <a:spcPct val="55000"/>
              </a:spcBef>
              <a:spcAft>
                <a:spcPct val="15000"/>
              </a:spcAft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>
              <a:spcBef>
                <a:spcPct val="55000"/>
              </a:spcBef>
              <a:spcAft>
                <a:spcPct val="15000"/>
              </a:spcAft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>
              <a:spcBef>
                <a:spcPct val="55000"/>
              </a:spcBef>
              <a:spcAft>
                <a:spcPct val="15000"/>
              </a:spcAft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>
              <a:spcBef>
                <a:spcPct val="55000"/>
              </a:spcBef>
              <a:spcAft>
                <a:spcPct val="15000"/>
              </a:spcAft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algn="l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25000"/>
              </a:spcBef>
              <a:spcAft>
                <a:spcPct val="25000"/>
              </a:spcAft>
              <a:buFontTx/>
              <a:buNone/>
            </a:pPr>
            <a:r>
              <a:rPr lang="en-GB" altLang="en-US" sz="1600" b="1" dirty="0">
                <a:solidFill>
                  <a:srgbClr val="3333FF"/>
                </a:solidFill>
                <a:effectLst/>
                <a:cs typeface="Times New Roman" pitchFamily="18" charset="0"/>
              </a:rPr>
              <a:t>Points where species could exit process</a:t>
            </a:r>
            <a:endParaRPr lang="en-GB" altLang="en-US" sz="2000" dirty="0">
              <a:solidFill>
                <a:srgbClr val="3333FF"/>
              </a:solidFill>
              <a:effectLst/>
              <a:cs typeface="Times New Roman" pitchFamily="18" charset="0"/>
            </a:endParaRPr>
          </a:p>
        </p:txBody>
      </p:sp>
      <p:sp>
        <p:nvSpPr>
          <p:cNvPr id="434203" name="Line 27"/>
          <p:cNvSpPr>
            <a:spLocks noChangeShapeType="1"/>
          </p:cNvSpPr>
          <p:nvPr/>
        </p:nvSpPr>
        <p:spPr bwMode="auto">
          <a:xfrm>
            <a:off x="2438400" y="3861048"/>
            <a:ext cx="0" cy="457200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 type="oval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sl-SI"/>
          </a:p>
        </p:txBody>
      </p:sp>
      <p:sp>
        <p:nvSpPr>
          <p:cNvPr id="434204" name="AutoShape 28"/>
          <p:cNvSpPr>
            <a:spLocks noChangeArrowheads="1"/>
          </p:cNvSpPr>
          <p:nvPr/>
        </p:nvSpPr>
        <p:spPr bwMode="auto">
          <a:xfrm flipH="1">
            <a:off x="4191000" y="1752600"/>
            <a:ext cx="2743200" cy="685800"/>
          </a:xfrm>
          <a:prstGeom prst="curvedDownArrow">
            <a:avLst>
              <a:gd name="adj1" fmla="val 63778"/>
              <a:gd name="adj2" fmla="val 160000"/>
              <a:gd name="adj3" fmla="val 33333"/>
            </a:avLst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l-SI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34205" name="Text Box 29"/>
          <p:cNvSpPr txBox="1">
            <a:spLocks noChangeArrowheads="1"/>
          </p:cNvSpPr>
          <p:nvPr/>
        </p:nvSpPr>
        <p:spPr bwMode="auto">
          <a:xfrm>
            <a:off x="2663825" y="3860800"/>
            <a:ext cx="3132138" cy="3968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55000"/>
              </a:spcBef>
              <a:spcAft>
                <a:spcPct val="15000"/>
              </a:spcAft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>
              <a:spcBef>
                <a:spcPct val="55000"/>
              </a:spcBef>
              <a:spcAft>
                <a:spcPct val="15000"/>
              </a:spcAft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>
              <a:spcBef>
                <a:spcPct val="55000"/>
              </a:spcBef>
              <a:spcAft>
                <a:spcPct val="15000"/>
              </a:spcAft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>
              <a:spcBef>
                <a:spcPct val="55000"/>
              </a:spcBef>
              <a:spcAft>
                <a:spcPct val="15000"/>
              </a:spcAft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algn="l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000" dirty="0" smtClean="0">
                <a:solidFill>
                  <a:srgbClr val="C00000"/>
                </a:solidFill>
              </a:rPr>
              <a:t>Species </a:t>
            </a:r>
            <a:r>
              <a:rPr lang="en-US" altLang="en-US" sz="2000" dirty="0">
                <a:solidFill>
                  <a:srgbClr val="C00000"/>
                </a:solidFill>
              </a:rPr>
              <a:t>of urgent concern</a:t>
            </a:r>
          </a:p>
        </p:txBody>
      </p:sp>
      <p:sp>
        <p:nvSpPr>
          <p:cNvPr id="434206" name="Text Box 30"/>
          <p:cNvSpPr txBox="1">
            <a:spLocks noChangeArrowheads="1"/>
          </p:cNvSpPr>
          <p:nvPr/>
        </p:nvSpPr>
        <p:spPr bwMode="auto">
          <a:xfrm>
            <a:off x="1588" y="4243388"/>
            <a:ext cx="3346450" cy="3968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55000"/>
              </a:spcBef>
              <a:spcAft>
                <a:spcPct val="15000"/>
              </a:spcAft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>
              <a:spcBef>
                <a:spcPct val="55000"/>
              </a:spcBef>
              <a:spcAft>
                <a:spcPct val="15000"/>
              </a:spcAft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>
              <a:spcBef>
                <a:spcPct val="55000"/>
              </a:spcBef>
              <a:spcAft>
                <a:spcPct val="15000"/>
              </a:spcAft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>
              <a:spcBef>
                <a:spcPct val="55000"/>
              </a:spcBef>
              <a:spcAft>
                <a:spcPct val="15000"/>
              </a:spcAft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algn="l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000" dirty="0">
                <a:solidFill>
                  <a:srgbClr val="C00000"/>
                </a:solidFill>
                <a:effectLst/>
              </a:rPr>
              <a:t>Species of possible concern</a:t>
            </a:r>
          </a:p>
        </p:txBody>
      </p:sp>
    </p:spTree>
    <p:extLst>
      <p:ext uri="{BB962C8B-B14F-4D97-AF65-F5344CB8AC3E}">
        <p14:creationId xmlns:p14="http://schemas.microsoft.com/office/powerpoint/2010/main" val="3601907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34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34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34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34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34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34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34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34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34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34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34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34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34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34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34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34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34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34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434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34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34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34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34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34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34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34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34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3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34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34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34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34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187" grpId="0" animBg="1" autoUpdateAnimBg="0"/>
      <p:bldP spid="434188" grpId="0" animBg="1" autoUpdateAnimBg="0"/>
      <p:bldP spid="434191" grpId="0" animBg="1"/>
      <p:bldP spid="434192" grpId="0" animBg="1" autoUpdateAnimBg="0"/>
      <p:bldP spid="434205" grpId="0"/>
      <p:bldP spid="43420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9638</TotalTime>
  <Words>610</Words>
  <Application>Microsoft Office PowerPoint</Application>
  <PresentationFormat>On-screen Show (4:3)</PresentationFormat>
  <Paragraphs>71</Paragraphs>
  <Slides>11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CITES Non-Detriment Findings (NDFs) and the Review of Significant Trade</vt:lpstr>
      <vt:lpstr>Article IV: the heart of CITES</vt:lpstr>
      <vt:lpstr>Article IV: the heart of CITES</vt:lpstr>
      <vt:lpstr>Include in Appendix I</vt:lpstr>
      <vt:lpstr>The Significant Trade Review process</vt:lpstr>
      <vt:lpstr>The Significant Trade Review process</vt:lpstr>
      <vt:lpstr>The Significant Trade Review process</vt:lpstr>
      <vt:lpstr>A 3-stage process</vt:lpstr>
      <vt:lpstr>The process</vt:lpstr>
      <vt:lpstr>Benefits of the Significant Trade Review</vt:lpstr>
      <vt:lpstr>Thank you for your attention!  CITES and FAO working for legal, sustainable and traceable international trade in sharks and manta rays, supported by the European Union    </vt:lpstr>
    </vt:vector>
  </TitlesOfParts>
  <Company>United Nations Office at Geneva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Shark Species and Manta Rays</dc:title>
  <dc:creator>SCHLINGEMANN</dc:creator>
  <cp:lastModifiedBy>Marcos Silva</cp:lastModifiedBy>
  <cp:revision>171</cp:revision>
  <cp:lastPrinted>2013-10-23T06:07:01Z</cp:lastPrinted>
  <dcterms:created xsi:type="dcterms:W3CDTF">2013-09-27T13:34:19Z</dcterms:created>
  <dcterms:modified xsi:type="dcterms:W3CDTF">2014-01-16T10:32:41Z</dcterms:modified>
</cp:coreProperties>
</file>