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8" r:id="rId3"/>
    <p:sldId id="257" r:id="rId4"/>
    <p:sldId id="282" r:id="rId5"/>
    <p:sldId id="328" r:id="rId6"/>
    <p:sldId id="299" r:id="rId7"/>
    <p:sldId id="305" r:id="rId8"/>
    <p:sldId id="316" r:id="rId9"/>
    <p:sldId id="304" r:id="rId10"/>
    <p:sldId id="306" r:id="rId11"/>
    <p:sldId id="307" r:id="rId12"/>
    <p:sldId id="303" r:id="rId13"/>
    <p:sldId id="319" r:id="rId14"/>
    <p:sldId id="311" r:id="rId15"/>
    <p:sldId id="312" r:id="rId16"/>
    <p:sldId id="264" r:id="rId17"/>
    <p:sldId id="314" r:id="rId18"/>
    <p:sldId id="313" r:id="rId19"/>
    <p:sldId id="326" r:id="rId20"/>
    <p:sldId id="278" r:id="rId21"/>
    <p:sldId id="265" r:id="rId22"/>
    <p:sldId id="258" r:id="rId23"/>
    <p:sldId id="327" r:id="rId24"/>
    <p:sldId id="317" r:id="rId25"/>
    <p:sldId id="318" r:id="rId26"/>
    <p:sldId id="325" r:id="rId27"/>
    <p:sldId id="322" r:id="rId28"/>
    <p:sldId id="323" r:id="rId29"/>
    <p:sldId id="324" r:id="rId30"/>
    <p:sldId id="291" r:id="rId31"/>
    <p:sldId id="320" r:id="rId32"/>
    <p:sldId id="279" r:id="rId3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KUSU" initials="" lastIdx="0" clrIdx="0"/>
  <p:cmAuthor id="1" name="Daniel Kachelriess" initials="DK" lastIdx="13" clrIdx="1"/>
  <p:cmAuthor id="2" name="SVDP" initials="" lastIdx="3" clrIdx="2"/>
  <p:cmAuthor id="3" name="Daniel Kachelriess" initials="D.K." lastIdx="13" clrIdx="3"/>
  <p:cmAuthor id="4" name="SVDP" initials="SVDP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996633"/>
    <a:srgbClr val="006600"/>
    <a:srgbClr val="A7C4FF"/>
    <a:srgbClr val="9BFF9B"/>
    <a:srgbClr val="99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 autoAdjust="0"/>
    <p:restoredTop sz="85897" autoAdjust="0"/>
  </p:normalViewPr>
  <p:slideViewPr>
    <p:cSldViewPr>
      <p:cViewPr>
        <p:scale>
          <a:sx n="75" d="100"/>
          <a:sy n="75" d="100"/>
        </p:scale>
        <p:origin x="-1194" y="-58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FD193E-57BB-4B84-8423-E4388BC0A6CA}" type="datetimeFigureOut">
              <a:rPr lang="en-GB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E5786E-7010-453F-8070-D70FFDA00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917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AF9BA0-7DED-40C6-8301-8A9E399DC05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647306-0169-41B6-A31B-0E53A9169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66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F1E57A-500F-4FDF-835A-BAF819EE5B7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E21A-D9C2-4415-8BCC-6CFBE3607A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3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F80B79-A11F-406E-B0EF-72D2B6D5F7B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0F69D9-7FE7-44C2-8BE2-60C5754C043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b="1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7128AF-82F3-414B-8777-A0503055E2F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general information regarding UNCLOS, the website of the Division of Oceans and Law of the Sea offers good resources: http://www.un.org/depts/los/index.htm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full text of UNCLOS can be found here: http://www.un.org/depts/los/convention_agreements/texts/unclos/unclos_e.pdf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definitions relevant to the BBNJ discussion: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Part I, Article 1 (1) defines the "Area" (including the seabed)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Part VII on "High Seas" defines "High Seas" and sets out the provisions that apply.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BBNJ Working Group was established through paragraph 73 of A/RES/59/24 (http://www.un.org/ga/search/view_doc.asp?symbol=A/RES/59/24)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Rio+20 Outcome document paragraph 162 sets the deadline of the end of the 69th session of the UN General Assembly to "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[e] a decision on the development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international instrument under the Convention on the Law of the Sea"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(http://daccess-dds-ny.un.org/doc/UNDOC/GEN/N11/476/10/PDF/N1147610.pdf?OpenElement)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647306-0169-41B6-A31B-0E53A9169A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general information regarding UNCLOS, the website of the Division of Oceans and Law of the Sea offers good resources: http://www.un.org/depts/los/index.htm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full text of UNCLOS can be found here: http://www.un.org/depts/los/convention_agreements/texts/unclos/unclos_e.pdf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definitions relevant to the BBNJ discussion: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Part I, Article 1 (1) defines the "Area" (including the seabed)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Part VII on "High Seas" defines "High Seas" and sets out the provisions that apply.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BBNJ Working Group was established through paragraph 73 of A/RES/59/24 (http://www.un.org/ga/search/view_doc.asp?symbol=A/RES/59/24)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Rio+20 Outcome document paragraph 162 sets the deadline of the end of the 69th session of the UN General Assembly to "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[e] a decision on the development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international instrument under the Convention on the Law of the Sea"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(http://daccess-dds-ny.un.org/doc/UNDOC/GEN/N11/476/10/PDF/N1147610.pdf?OpenElement)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647306-0169-41B6-A31B-0E53A9169A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6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good and concise (academic) summary of the status of the negotiations up to 2013, including the 2011 package on which the current recommendation is based, see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Billé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Rochette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(2013) Getting to yes? Discussions towards an Implementing Agreement to UNCLOS on biodiversity in ABNJ, IDDRI Policy Briefs N°10/2013 Biodiversity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(http://www.iddri.org/Publications/Getting-to-yes-Discussions-towards-an-Implementing-Agreement-to-UNCLOS-on-biodiversity-in-ABNJ=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January 2015 recommendations, and rough timeline of the negotiations to come, see: http://www.un.org/ga/search/view_doc.asp?symbol=A/69/780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recommendations contained in this document (A/69/780) now need to be adopted through a General Assembly resolution, that will also set out the exact dates and the modalities for the process.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647306-0169-41B6-A31B-0E53A9169A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53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2AF563-2042-45DC-8C92-45162EF737F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A088-8E5A-4C7E-B2DC-52E12E73D31A}" type="datetime1">
              <a:rPr lang="en-GB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83B7-04EA-4A03-A3E0-E2F8F9F95D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6C7B-8571-4B20-91E2-0EB542DF8B00}" type="datetime1">
              <a:rPr lang="en-GB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2193-D583-4D65-AA67-81507F119A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C72B-7283-4329-994D-F1A12B0C8947}" type="datetime1">
              <a:rPr lang="en-GB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90BB-D099-4319-9B97-429440BC0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02F9-87AC-42E9-8414-0D28BD8D686D}" type="datetime1">
              <a:rPr lang="en-GB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F159-2344-495F-B22C-703657A05B58}" type="datetime1">
              <a:rPr lang="en-GB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720F-5DB2-4B76-B615-790403B30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32E86-A9AC-4962-B94A-70C7E5AF5327}" type="datetime1">
              <a:rPr lang="en-GB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521A-D730-4AA2-B733-8F7F68D70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5769-DFF4-4618-8DA2-59B93A72D92A}" type="datetime1">
              <a:rPr lang="en-GB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0656-910C-463A-8769-56ABB34966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8F01-8AEC-4F0B-B8EA-BFC20ABC5C36}" type="datetime1">
              <a:rPr lang="en-GB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4CA4-E231-4AA5-A760-AAB2988CE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02B81-645E-4ACE-AFB5-3E7AB7C6E9B2}" type="datetime1">
              <a:rPr lang="en-GB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1346-C1F3-4874-B365-9A9A798CA6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57A6-ADD6-41C9-8E68-ECA561804FEB}" type="datetime1">
              <a:rPr lang="en-GB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76F6F-A76E-46C8-BF26-5DC65CFA20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2391-8177-4412-BDAB-F2B25508221D}" type="datetime1">
              <a:rPr lang="en-GB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A16F-8C4E-4333-8DBA-9E80EA735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E662DF-AE70-4692-9CC1-88D51DB21036}" type="datetime1">
              <a:rPr lang="en-GB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9515A3-9CD0-4589-A1A6-E5D7F496D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5496" y="6201376"/>
            <a:ext cx="1086395" cy="6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460504" y="6165376"/>
            <a:ext cx="648000" cy="648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6997700" y="95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4B88D1-499C-41B3-B0AB-B4A859357490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50825" y="1125538"/>
            <a:ext cx="8424863" cy="1223962"/>
          </a:xfrm>
        </p:spPr>
        <p:txBody>
          <a:bodyPr/>
          <a:lstStyle/>
          <a:p>
            <a:r>
              <a:rPr lang="en-US" sz="5000" dirty="0" smtClean="0"/>
              <a:t>Introduction From the Sea (IFS)</a:t>
            </a:r>
          </a:p>
        </p:txBody>
      </p:sp>
      <p:pic>
        <p:nvPicPr>
          <p:cNvPr id="4" name="Picture 2" descr="http://upload.wikimedia.org/wikipedia/commons/2/2d/Krabbenkutter_Ivonne_Pellworm_P5242390jm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3325" r="10840" b="5126"/>
          <a:stretch/>
        </p:blipFill>
        <p:spPr bwMode="auto">
          <a:xfrm>
            <a:off x="2483768" y="2420888"/>
            <a:ext cx="3888432" cy="26600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2" descr="boa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1773238"/>
            <a:ext cx="32051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 rot="796410">
            <a:off x="3382963" y="2886075"/>
            <a:ext cx="2787650" cy="63658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</a:rPr>
              <a:t>I F 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IFS is a one-State transaction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5650" y="4292600"/>
            <a:ext cx="7159625" cy="17287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dirty="0" smtClean="0">
                <a:latin typeface="+mj-lt"/>
              </a:rPr>
              <a:t>The same State 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>
                <a:latin typeface="+mj-lt"/>
              </a:rPr>
              <a:t>Takes the specimens from the high seas;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>
                <a:latin typeface="+mj-lt"/>
              </a:rPr>
              <a:t>Serves as the State of introduction; and 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>
                <a:latin typeface="+mj-lt"/>
              </a:rPr>
              <a:t>I</a:t>
            </a:r>
            <a:r>
              <a:rPr lang="en-NZ" sz="2800" dirty="0" smtClean="0">
                <a:latin typeface="+mj-lt"/>
              </a:rPr>
              <a:t>ssues an IFS certificate.</a:t>
            </a:r>
            <a:endParaRPr lang="en-NZ" sz="2800" dirty="0">
              <a:latin typeface="+mj-lt"/>
            </a:endParaRPr>
          </a:p>
        </p:txBody>
      </p:sp>
      <p:pic>
        <p:nvPicPr>
          <p:cNvPr id="26629" name="Picture 7" descr="Po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2088" y="2592388"/>
            <a:ext cx="2049462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ave 9"/>
          <p:cNvSpPr/>
          <p:nvPr/>
        </p:nvSpPr>
        <p:spPr>
          <a:xfrm>
            <a:off x="1177925" y="1485900"/>
            <a:ext cx="900113" cy="719138"/>
          </a:xfrm>
          <a:prstGeom prst="wav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Wave 10"/>
          <p:cNvSpPr/>
          <p:nvPr/>
        </p:nvSpPr>
        <p:spPr>
          <a:xfrm>
            <a:off x="5868144" y="2179638"/>
            <a:ext cx="836663" cy="720725"/>
          </a:xfrm>
          <a:prstGeom prst="wav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boa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1773238"/>
            <a:ext cx="32051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Two or more States = export/import</a:t>
            </a:r>
            <a:endParaRPr lang="en-US" dirty="0"/>
          </a:p>
        </p:txBody>
      </p:sp>
      <p:pic>
        <p:nvPicPr>
          <p:cNvPr id="27651" name="Picture 7" descr="Po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2088" y="2592388"/>
            <a:ext cx="2049462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ave 9"/>
          <p:cNvSpPr/>
          <p:nvPr/>
        </p:nvSpPr>
        <p:spPr>
          <a:xfrm>
            <a:off x="1177925" y="1485900"/>
            <a:ext cx="900113" cy="719138"/>
          </a:xfrm>
          <a:prstGeom prst="wav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Wave 10"/>
          <p:cNvSpPr/>
          <p:nvPr/>
        </p:nvSpPr>
        <p:spPr>
          <a:xfrm>
            <a:off x="5826125" y="2233613"/>
            <a:ext cx="900113" cy="719137"/>
          </a:xfrm>
          <a:prstGeom prst="wav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Right Arrow 11"/>
          <p:cNvSpPr/>
          <p:nvPr/>
        </p:nvSpPr>
        <p:spPr>
          <a:xfrm rot="796410">
            <a:off x="3405188" y="2886075"/>
            <a:ext cx="2787650" cy="63658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649288" y="4252913"/>
            <a:ext cx="2944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State of export</a:t>
            </a: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6094413" y="4868863"/>
            <a:ext cx="2944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State of import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do we need to do?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2273300"/>
          </a:xfrm>
        </p:spPr>
        <p:txBody>
          <a:bodyPr rtlCol="0">
            <a:normAutofit lnSpcReduction="10000"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This slide page is hidden from view in presentation mode.  When printing, please make sure that  the “print hidden slides” option is deselected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This section sums up what Parties need to do for IFS.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If the audience is not familiar with non-detriment findings (NDFs</a:t>
            </a:r>
            <a:r>
              <a:rPr lang="en-US" dirty="0"/>
              <a:t>), please add slides from </a:t>
            </a:r>
            <a:r>
              <a:rPr lang="en-US" dirty="0" smtClean="0"/>
              <a:t>“NDFs and the review of Sig Trade.pptx</a:t>
            </a:r>
            <a:r>
              <a:rPr lang="en-US" dirty="0"/>
              <a:t>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BE6D7-463C-47E6-854D-6841046C2E0F}" type="slidenum">
              <a:rPr lang="en-GB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IFS </a:t>
            </a:r>
            <a:r>
              <a:rPr lang="en-US" dirty="0" smtClean="0"/>
              <a:t>certificate </a:t>
            </a:r>
            <a:r>
              <a:rPr lang="en-US" dirty="0"/>
              <a:t>= traceability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9750" y="1600200"/>
            <a:ext cx="7993063" cy="165735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A CITES certificate must be issued by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the State of introduction, and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source code ‘X’ </a:t>
            </a:r>
            <a:r>
              <a:rPr lang="en-US" sz="2800" dirty="0">
                <a:latin typeface="+mj-lt"/>
              </a:rPr>
              <a:t>be used to indicate IFS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6308725"/>
            <a:ext cx="51117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[Resolution Conf. 12.3 (Rev. CoP16) section I(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)]</a:t>
            </a:r>
          </a:p>
        </p:txBody>
      </p:sp>
      <p:pic>
        <p:nvPicPr>
          <p:cNvPr id="29700" name="Picture 2" descr="http://www.slim400.com/rc1/cert/CITES_Certificate.jpg"/>
          <p:cNvPicPr>
            <a:picLocks noChangeAspect="1" noChangeArrowheads="1"/>
          </p:cNvPicPr>
          <p:nvPr/>
        </p:nvPicPr>
        <p:blipFill>
          <a:blip r:embed="rId2"/>
          <a:srcRect b="-407"/>
          <a:stretch>
            <a:fillRect/>
          </a:stretch>
        </p:blipFill>
        <p:spPr bwMode="auto">
          <a:xfrm>
            <a:off x="1428750" y="3690938"/>
            <a:ext cx="11938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28750" y="3697288"/>
            <a:ext cx="1193800" cy="1663700"/>
          </a:xfrm>
          <a:prstGeom prst="rect">
            <a:avLst/>
          </a:prstGeom>
          <a:solidFill>
            <a:srgbClr val="FFFFFF">
              <a:alpha val="60000"/>
            </a:srgbClr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</a:t>
            </a:r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</a:p>
        </p:txBody>
      </p:sp>
      <p:pic>
        <p:nvPicPr>
          <p:cNvPr id="29702" name="Picture 4" descr="C:\Users\Okusu\AppData\Local\Microsoft\Windows\Temporary Internet Files\Content.IE5\SSBZQXAD\MC90001287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6300" y="3768725"/>
            <a:ext cx="1928813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98800" y="5332413"/>
            <a:ext cx="27257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+mj-lt"/>
                <a:cs typeface="+mn-cs"/>
              </a:rPr>
              <a:t>Annual reports</a:t>
            </a:r>
          </a:p>
        </p:txBody>
      </p:sp>
      <p:pic>
        <p:nvPicPr>
          <p:cNvPr id="29704" name="Picture 9" descr="C:\Users\Okusu\AppData\Local\Microsoft\Windows\Temporary Internet Files\Content.IE5\JUI49MTS\MC900044991[1].wmf"/>
          <p:cNvPicPr>
            <a:picLocks noChangeAspect="1" noChangeArrowheads="1"/>
          </p:cNvPicPr>
          <p:nvPr/>
        </p:nvPicPr>
        <p:blipFill>
          <a:blip r:embed="rId4"/>
          <a:srcRect b="15228"/>
          <a:stretch>
            <a:fillRect/>
          </a:stretch>
        </p:blipFill>
        <p:spPr bwMode="auto">
          <a:xfrm>
            <a:off x="5943600" y="3697288"/>
            <a:ext cx="1781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49888" y="5332413"/>
            <a:ext cx="3154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+mj-lt"/>
                <a:cs typeface="+mn-cs"/>
              </a:rPr>
              <a:t>CITES trade database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0750" y="5332413"/>
            <a:ext cx="21732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+mj-lt"/>
                <a:cs typeface="+mn-cs"/>
              </a:rPr>
              <a:t>CITES certificate</a:t>
            </a:r>
            <a:endParaRPr lang="en-US" sz="20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 rot="1774263">
            <a:off x="3751263" y="3984625"/>
            <a:ext cx="36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 Black" pitchFamily="34" charset="0"/>
              </a:rPr>
              <a:t>X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389813" y="3630613"/>
            <a:ext cx="793750" cy="720725"/>
          </a:xfrm>
          <a:prstGeom prst="cloudCallout">
            <a:avLst>
              <a:gd name="adj1" fmla="val -82895"/>
              <a:gd name="adj2" fmla="val -15543"/>
            </a:avLst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792413" y="4419600"/>
            <a:ext cx="504825" cy="21272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384800" y="4413250"/>
            <a:ext cx="504825" cy="21272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gerhead_ted-noaa.jpg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5018698" y="5085184"/>
            <a:ext cx="1919999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>
            <a:off x="3132138" y="2636838"/>
            <a:ext cx="5616575" cy="2232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Management Authority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5288" y="2636838"/>
            <a:ext cx="2592387" cy="2232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6600"/>
                </a:solidFill>
              </a:rPr>
              <a:t>Scientific Authority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IFS for Appendix-I specimens</a:t>
            </a: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13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smtClean="0"/>
              <a:t>Before an IFS certificate is granted, the State of introduction must ensure: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6624638" y="4868863"/>
            <a:ext cx="21955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[CITES Art III 5]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7688" y="2784475"/>
            <a:ext cx="2303462" cy="149383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</a:rPr>
              <a:t>Non-detriment (sustainability) finding (NDF)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94101" y="2784476"/>
            <a:ext cx="2663825" cy="149383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</a:rPr>
              <a:t>Recipient of living specimen suitably equipped to house and care for it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57909" y="2784476"/>
            <a:ext cx="2554288" cy="149383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</a:rPr>
              <a:t>Specimen not to be used for primarily commercial purposes</a:t>
            </a:r>
          </a:p>
        </p:txBody>
      </p:sp>
      <p:pic>
        <p:nvPicPr>
          <p:cNvPr id="13" name="Picture 12" descr="http://www.elasmodiver.com/Sharkive%20images/Green%20Sawfish%20003.jpg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9425" t="16808" r="6277" b="27968"/>
          <a:stretch/>
        </p:blipFill>
        <p:spPr bwMode="auto">
          <a:xfrm>
            <a:off x="2195736" y="5085184"/>
            <a:ext cx="2492028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IFS for Appendix-II specimens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smtClean="0"/>
              <a:t>Before an IFS certificate is granted, the State of introduction must ensure:</a:t>
            </a:r>
          </a:p>
        </p:txBody>
      </p:sp>
      <p:pic>
        <p:nvPicPr>
          <p:cNvPr id="5" name="Picture 4" descr="Lamna_nasus_noaa.jpg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5580112" y="4925827"/>
            <a:ext cx="3091926" cy="156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876256" y="4278312"/>
            <a:ext cx="21971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[CITES Art IV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6 and 7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]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5288" y="2636838"/>
            <a:ext cx="2592387" cy="2232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6600"/>
                </a:solidFill>
              </a:rPr>
              <a:t>Scientific Authority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7688" y="2784475"/>
            <a:ext cx="2303462" cy="149383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</a:rPr>
              <a:t>Non-detriment (sustainability) finding (NDF)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35150" y="5084763"/>
            <a:ext cx="3384550" cy="1401762"/>
          </a:xfrm>
          <a:prstGeom prst="wedgeRoundRectCallout">
            <a:avLst>
              <a:gd name="adj1" fmla="val -55732"/>
              <a:gd name="adj2" fmla="val -72702"/>
              <a:gd name="adj3" fmla="val 16667"/>
            </a:avLst>
          </a:prstGeom>
          <a:noFill/>
          <a:ln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may involve consultation with other national SAs or international scientific authorities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32138" y="2636838"/>
            <a:ext cx="3744118" cy="2232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Management Authority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76600" y="2811463"/>
            <a:ext cx="3463528" cy="149383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</a:rPr>
              <a:t>Living specimen </a:t>
            </a:r>
            <a:r>
              <a:rPr lang="en-US" sz="2200" dirty="0" smtClean="0">
                <a:latin typeface="+mj-lt"/>
              </a:rPr>
              <a:t>handled so as </a:t>
            </a:r>
            <a:r>
              <a:rPr lang="en-US" sz="2200" dirty="0">
                <a:latin typeface="+mj-lt"/>
              </a:rPr>
              <a:t>to minimize the risk of injury, damage to health or cruel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FF"/>
                </a:solidFill>
              </a:rPr>
              <a:t>No</a:t>
            </a:r>
            <a:r>
              <a:rPr lang="en-US" dirty="0" smtClean="0">
                <a:solidFill>
                  <a:prstClr val="black"/>
                </a:solidFill>
              </a:rPr>
              <a:t> IFS for Appendix-III specimens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20688" y="1628775"/>
            <a:ext cx="8229600" cy="41338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NZ" sz="3400" dirty="0" smtClean="0"/>
              <a:t>Introduction from the sea </a:t>
            </a:r>
            <a:r>
              <a:rPr lang="en-NZ" sz="3400" b="1" u="sng" dirty="0" smtClean="0"/>
              <a:t>does not</a:t>
            </a:r>
            <a:r>
              <a:rPr lang="en-NZ" sz="3400" dirty="0" smtClean="0"/>
              <a:t> apply to Appendix-III specimens</a:t>
            </a:r>
          </a:p>
        </p:txBody>
      </p:sp>
      <p:pic>
        <p:nvPicPr>
          <p:cNvPr id="5" name="Picture 2" descr="http://researcharchive.calacademy.org/research/izg/CoralReefOrganisms/SeaCucumbers/Isostichopus_fuscus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140372" y="2834223"/>
            <a:ext cx="4800492" cy="32245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2466896" y="6079638"/>
            <a:ext cx="41052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+mj-lt"/>
                <a:cs typeface="+mn-cs"/>
              </a:rPr>
              <a:t>Brown sea cucumber </a:t>
            </a:r>
            <a:r>
              <a:rPr lang="en-GB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+mn-cs"/>
              </a:rPr>
              <a:t>(</a:t>
            </a:r>
            <a:r>
              <a:rPr lang="en-GB" i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+mn-cs"/>
              </a:rPr>
              <a:t>Isostichopus</a:t>
            </a:r>
            <a:r>
              <a:rPr lang="en-GB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en-GB" i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+mn-cs"/>
              </a:rPr>
              <a:t>fuscus</a:t>
            </a:r>
            <a:r>
              <a:rPr lang="en-GB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+mn-cs"/>
              </a:rPr>
              <a:t>) (Included in Appendix III by Ecuador)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4023" y="2420938"/>
            <a:ext cx="1476351" cy="36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[CITES Art V]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IFS in a broader context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914005"/>
          </a:xfrm>
        </p:spPr>
        <p:txBody>
          <a:bodyPr rtlCol="0">
            <a:normAutofit fontScale="85000" lnSpcReduction="10000"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This slide page is hidden from view in presentation mode.  When printing, please make sure that  the “print hidden slides” option is deselected.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This section sums up </a:t>
            </a:r>
            <a:r>
              <a:rPr lang="en-US" dirty="0" smtClean="0"/>
              <a:t>how CITES and IFS is placed among other related legal instruments.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aim of the section is to show that CITES and IFS measures are complementary to other legal instruments, notably that of fisheries management.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IFS involves consultation &amp; cooperation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67544" y="2059782"/>
            <a:ext cx="8229600" cy="3817143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with </a:t>
            </a:r>
            <a:r>
              <a:rPr lang="en-US" b="1" dirty="0" smtClean="0"/>
              <a:t>Regional Fishery </a:t>
            </a:r>
            <a:br>
              <a:rPr lang="en-US" b="1" dirty="0" smtClean="0"/>
            </a:br>
            <a:r>
              <a:rPr lang="en-US" b="1" dirty="0" smtClean="0"/>
              <a:t>Management </a:t>
            </a:r>
            <a:br>
              <a:rPr lang="en-US" b="1" dirty="0" smtClean="0"/>
            </a:br>
            <a:r>
              <a:rPr lang="en-US" b="1" dirty="0" smtClean="0"/>
              <a:t>Organizations and </a:t>
            </a:r>
            <a:br>
              <a:rPr lang="en-US" b="1" dirty="0" smtClean="0"/>
            </a:br>
            <a:r>
              <a:rPr lang="en-US" b="1" dirty="0" smtClean="0"/>
              <a:t>Arrangements (RFMO/As)</a:t>
            </a:r>
          </a:p>
          <a:p>
            <a:pPr lvl="1">
              <a:buFont typeface="Wingdings" pitchFamily="2" charset="2"/>
              <a:buChar char="§"/>
            </a:pPr>
            <a:endParaRPr lang="en-US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with FAO’s progress to promote responsible fisheries, e.g. </a:t>
            </a:r>
            <a:r>
              <a:rPr lang="en-US" b="1" dirty="0" smtClean="0"/>
              <a:t>IPOA-Sharks and 2009 Port State Measures Agreement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59338" y="5876925"/>
            <a:ext cx="35385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[Resolution Conf. 14.6 (Rev. CoP16)]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7717" t="8644" r="2392" b="9610"/>
          <a:stretch/>
        </p:blipFill>
        <p:spPr>
          <a:xfrm>
            <a:off x="5220072" y="1700808"/>
            <a:ext cx="3722669" cy="190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Regional Fisheries Management Organizations (RFMOs) </a:t>
            </a:r>
            <a:r>
              <a:rPr lang="en-US" sz="3200" dirty="0" smtClean="0"/>
              <a:t>and Regional Fishery Bodies (RFBs)</a:t>
            </a:r>
            <a:endParaRPr lang="en-US" sz="3200" dirty="0"/>
          </a:p>
        </p:txBody>
      </p:sp>
      <p:pic>
        <p:nvPicPr>
          <p:cNvPr id="36866" name="Picture 2"/>
          <p:cNvPicPr>
            <a:picLocks noChangeAspect="1"/>
          </p:cNvPicPr>
          <p:nvPr/>
        </p:nvPicPr>
        <p:blipFill>
          <a:blip r:embed="rId2"/>
          <a:srcRect l="583" t="1936" r="500" b="1326"/>
          <a:stretch>
            <a:fillRect/>
          </a:stretch>
        </p:blipFill>
        <p:spPr bwMode="auto">
          <a:xfrm>
            <a:off x="63500" y="1846263"/>
            <a:ext cx="90455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background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2706687"/>
          </a:xfrm>
        </p:spPr>
        <p:txBody>
          <a:bodyPr rtlCol="0">
            <a:normAutofit fontScale="85000" lnSpcReduction="10000"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This slide page is hidden from view in presentation mode.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When printing, please make sure that  the “print hidden slides” option is deselected.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 smtClean="0">
              <a:solidFill>
                <a:srgbClr val="0070C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aim for this section is to provide a background to the IFS definition and the concept of “high seas”(</a:t>
            </a:r>
            <a:r>
              <a:rPr lang="en-US" dirty="0"/>
              <a:t>specimens taken in the marine environment not under the jurisdiction of any </a:t>
            </a:r>
            <a:r>
              <a:rPr lang="en-US" dirty="0" smtClean="0"/>
              <a:t>State).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If the audience is not familiar with CITES in general, please consider adding slides from “CITES introduction.pptx”.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If you need to add more introductory information about CITES-listing of sharks and manta rays, please add slides from “CITES Sharks and Manta rays.pptx”.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F43AE-3A2A-4112-B927-5404BFEA6F25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569325" cy="10715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/>
              <a:t>IFS: consistency with applicable measures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30369" cy="38163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Parties take </a:t>
            </a:r>
            <a:r>
              <a:rPr lang="en-US" sz="2400" dirty="0">
                <a:solidFill>
                  <a:prstClr val="black"/>
                </a:solidFill>
              </a:rPr>
              <a:t>into account whether or not the specimen </a:t>
            </a:r>
            <a:r>
              <a:rPr lang="en-US" sz="2400" dirty="0" smtClean="0">
                <a:solidFill>
                  <a:prstClr val="black"/>
                </a:solidFill>
              </a:rPr>
              <a:t>is </a:t>
            </a:r>
            <a:r>
              <a:rPr lang="en-US" sz="2400" b="1" dirty="0" smtClean="0">
                <a:solidFill>
                  <a:prstClr val="black"/>
                </a:solidFill>
              </a:rPr>
              <a:t>acquired </a:t>
            </a:r>
            <a:r>
              <a:rPr lang="en-US" sz="2400" b="1" dirty="0">
                <a:solidFill>
                  <a:prstClr val="black"/>
                </a:solidFill>
              </a:rPr>
              <a:t>and </a:t>
            </a:r>
            <a:r>
              <a:rPr lang="en-US" sz="2400" b="1" dirty="0" smtClean="0">
                <a:solidFill>
                  <a:prstClr val="black"/>
                </a:solidFill>
              </a:rPr>
              <a:t>landed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22300" y="2781300"/>
            <a:ext cx="4608513" cy="30956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In a manner consistent with applicable measures under international law</a:t>
            </a:r>
            <a:r>
              <a:rPr lang="en-US" sz="2800" dirty="0">
                <a:latin typeface="+mj-lt"/>
              </a:rPr>
              <a:t>, e.g. other treaty, convention, agreement; and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67350" y="2781300"/>
            <a:ext cx="3024188" cy="30956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through any illegal, unreported or unregulated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(IUU) fishing activity.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4588" y="6021388"/>
            <a:ext cx="35369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[Resolution Conf. 14.6 (Rev. CoP16)]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2808288" y="4583113"/>
            <a:ext cx="1619250" cy="720725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8663" y="4030663"/>
            <a:ext cx="1619250" cy="720725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796152">
            <a:off x="1500188" y="3079750"/>
            <a:ext cx="2125662" cy="46038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856663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Relationship with other laws &amp; conventions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385888" y="6083300"/>
            <a:ext cx="21955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[CITES Art XIV]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63" y="1700808"/>
            <a:ext cx="8229600" cy="8937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Parties respect obligations which are…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16000" y="3954463"/>
            <a:ext cx="1044575" cy="6127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IFS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2382838" y="3057525"/>
            <a:ext cx="360362" cy="2603500"/>
          </a:xfrm>
          <a:prstGeom prst="triangl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Connector 13"/>
          <p:cNvCxnSpPr>
            <a:stCxn id="9" idx="1"/>
            <a:endCxn id="12" idx="2"/>
          </p:cNvCxnSpPr>
          <p:nvPr/>
        </p:nvCxnSpPr>
        <p:spPr>
          <a:xfrm flipH="1">
            <a:off x="728663" y="2859088"/>
            <a:ext cx="800100" cy="1531937"/>
          </a:xfrm>
          <a:prstGeom prst="line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12" idx="6"/>
          </p:cNvCxnSpPr>
          <p:nvPr/>
        </p:nvCxnSpPr>
        <p:spPr>
          <a:xfrm>
            <a:off x="1528763" y="2859088"/>
            <a:ext cx="819150" cy="1531937"/>
          </a:xfrm>
          <a:prstGeom prst="line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21" idx="2"/>
          </p:cNvCxnSpPr>
          <p:nvPr/>
        </p:nvCxnSpPr>
        <p:spPr>
          <a:xfrm flipH="1">
            <a:off x="2808288" y="3346450"/>
            <a:ext cx="788987" cy="1597025"/>
          </a:xfrm>
          <a:prstGeom prst="line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3"/>
            <a:endCxn id="21" idx="6"/>
          </p:cNvCxnSpPr>
          <p:nvPr/>
        </p:nvCxnSpPr>
        <p:spPr>
          <a:xfrm>
            <a:off x="3597275" y="3346450"/>
            <a:ext cx="830263" cy="1597025"/>
          </a:xfrm>
          <a:prstGeom prst="line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ular Callout 58"/>
          <p:cNvSpPr/>
          <p:nvPr/>
        </p:nvSpPr>
        <p:spPr>
          <a:xfrm>
            <a:off x="4673526" y="2347912"/>
            <a:ext cx="4146946" cy="1873175"/>
          </a:xfrm>
          <a:prstGeom prst="wedgeRoundRectCallout">
            <a:avLst>
              <a:gd name="adj1" fmla="val -61495"/>
              <a:gd name="adj2" fmla="val 47351"/>
              <a:gd name="adj3" fmla="val 16667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</a:rPr>
              <a:t>d</a:t>
            </a:r>
            <a:r>
              <a:rPr lang="en-US" sz="2300" dirty="0" smtClean="0">
                <a:solidFill>
                  <a:schemeClr val="tx1"/>
                </a:solidFill>
              </a:rPr>
              <a:t>eriving from conventions which are in </a:t>
            </a:r>
            <a:r>
              <a:rPr lang="en-US" sz="2300" dirty="0">
                <a:solidFill>
                  <a:schemeClr val="tx1"/>
                </a:solidFill>
              </a:rPr>
              <a:t>force at the time CITES entered into force, and </a:t>
            </a:r>
            <a:r>
              <a:rPr lang="en-US" sz="2300" dirty="0" smtClean="0">
                <a:solidFill>
                  <a:schemeClr val="tx1"/>
                </a:solidFill>
              </a:rPr>
              <a:t>which afford </a:t>
            </a:r>
            <a:r>
              <a:rPr lang="en-US" sz="2300" dirty="0">
                <a:solidFill>
                  <a:schemeClr val="tx1"/>
                </a:solidFill>
              </a:rPr>
              <a:t>protection to marine species in App II</a:t>
            </a:r>
          </a:p>
        </p:txBody>
      </p:sp>
      <p:sp>
        <p:nvSpPr>
          <p:cNvPr id="60" name="Rounded Rectangular Callout 59"/>
          <p:cNvSpPr/>
          <p:nvPr/>
        </p:nvSpPr>
        <p:spPr>
          <a:xfrm>
            <a:off x="4668838" y="4391025"/>
            <a:ext cx="4151634" cy="1674813"/>
          </a:xfrm>
          <a:prstGeom prst="wedgeRoundRectCallout">
            <a:avLst>
              <a:gd name="adj1" fmla="val -61674"/>
              <a:gd name="adj2" fmla="val -49384"/>
              <a:gd name="adj3" fmla="val 16667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</a:rPr>
              <a:t>r</a:t>
            </a:r>
            <a:r>
              <a:rPr lang="en-US" sz="2300" dirty="0" smtClean="0">
                <a:solidFill>
                  <a:schemeClr val="tx1"/>
                </a:solidFill>
              </a:rPr>
              <a:t>elated to codification </a:t>
            </a:r>
            <a:r>
              <a:rPr lang="en-US" sz="2300" dirty="0">
                <a:solidFill>
                  <a:schemeClr val="tx1"/>
                </a:solidFill>
              </a:rPr>
              <a:t>and development of the </a:t>
            </a:r>
            <a:r>
              <a:rPr lang="en-US" sz="2300" b="1" dirty="0">
                <a:solidFill>
                  <a:schemeClr val="tx1"/>
                </a:solidFill>
              </a:rPr>
              <a:t>UN Convention on the Law of the Sea (UNCLOS)</a:t>
            </a:r>
          </a:p>
        </p:txBody>
      </p:sp>
      <p:sp>
        <p:nvSpPr>
          <p:cNvPr id="2075" name="Vertical Scroll 2074"/>
          <p:cNvSpPr/>
          <p:nvPr/>
        </p:nvSpPr>
        <p:spPr>
          <a:xfrm>
            <a:off x="2987675" y="4237038"/>
            <a:ext cx="1296293" cy="825500"/>
          </a:xfrm>
          <a:prstGeom prst="verticalScroll">
            <a:avLst>
              <a:gd name="adj" fmla="val 22148"/>
            </a:avLst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Other laws and conventions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UNCLOS and BBNJ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924944"/>
            <a:ext cx="8569325" cy="3024336"/>
          </a:xfrm>
        </p:spPr>
        <p:txBody>
          <a:bodyPr>
            <a:noAutofit/>
          </a:bodyPr>
          <a:lstStyle/>
          <a:p>
            <a:pPr marL="400050" lvl="2" indent="0">
              <a:lnSpc>
                <a:spcPct val="80000"/>
              </a:lnSpc>
              <a:buNone/>
            </a:pPr>
            <a:r>
              <a:rPr lang="en-US" sz="3200" b="1" dirty="0" smtClean="0"/>
              <a:t>UNCLOS:</a:t>
            </a:r>
          </a:p>
          <a:p>
            <a:pPr marL="400050" lvl="2" indent="0">
              <a:lnSpc>
                <a:spcPct val="80000"/>
              </a:lnSpc>
              <a:buNone/>
            </a:pPr>
            <a:endParaRPr lang="en-US" sz="1400" dirty="0" smtClean="0"/>
          </a:p>
          <a:p>
            <a:pPr marL="742950" lvl="2" indent="-342900">
              <a:lnSpc>
                <a:spcPct val="80000"/>
              </a:lnSpc>
            </a:pPr>
            <a:r>
              <a:rPr lang="en-US" sz="3200" dirty="0" smtClean="0"/>
              <a:t>sets out the legal framework for all activities in the oceans and seas; </a:t>
            </a:r>
            <a:endParaRPr lang="en-US" sz="3200" dirty="0"/>
          </a:p>
          <a:p>
            <a:pPr marL="742950" lvl="2" indent="-342900">
              <a:lnSpc>
                <a:spcPct val="80000"/>
              </a:lnSpc>
            </a:pPr>
            <a:endParaRPr lang="en-US" sz="1400" dirty="0" smtClean="0"/>
          </a:p>
          <a:p>
            <a:pPr marL="742950" lvl="2" indent="-342900">
              <a:lnSpc>
                <a:spcPct val="80000"/>
              </a:lnSpc>
            </a:pPr>
            <a:r>
              <a:rPr lang="en-US" sz="3200" dirty="0" smtClean="0"/>
              <a:t>has gaps regarding biodiversity in areas beyond national jurisdiction (ABNJ).</a:t>
            </a:r>
          </a:p>
          <a:p>
            <a:pPr marL="742950" lvl="2" indent="-342900">
              <a:lnSpc>
                <a:spcPct val="80000"/>
              </a:lnSpc>
              <a:buFont typeface="Arial" charset="0"/>
              <a:buNone/>
            </a:pPr>
            <a:endParaRPr lang="en-US" sz="3200" dirty="0" smtClean="0"/>
          </a:p>
        </p:txBody>
      </p:sp>
      <p:sp>
        <p:nvSpPr>
          <p:cNvPr id="4" name="AutoShape 4" descr="Bildergebnis für unclo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Bildergebnis für unclo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2"/>
            <a:ext cx="2016224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>
            <a:normAutofit/>
          </a:bodyPr>
          <a:lstStyle/>
          <a:p>
            <a:r>
              <a:rPr lang="en-US" dirty="0" smtClean="0"/>
              <a:t>UNCLOS and BBNJ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776"/>
            <a:ext cx="8569325" cy="4533999"/>
          </a:xfrm>
        </p:spPr>
        <p:txBody>
          <a:bodyPr>
            <a:normAutofit fontScale="92500" lnSpcReduction="10000"/>
          </a:bodyPr>
          <a:lstStyle/>
          <a:p>
            <a:pPr marL="742950" lvl="2" indent="-342900">
              <a:lnSpc>
                <a:spcPct val="80000"/>
              </a:lnSpc>
            </a:pPr>
            <a:r>
              <a:rPr lang="en-US" dirty="0" smtClean="0"/>
              <a:t>Since 2004: Ad hoc Open-ended Informal Working Group (</a:t>
            </a:r>
            <a:r>
              <a:rPr lang="en-US" i="1" dirty="0" smtClean="0"/>
              <a:t>aka </a:t>
            </a:r>
            <a:r>
              <a:rPr lang="en-US" b="1" i="1" dirty="0" smtClean="0"/>
              <a:t>biodiversity beyond national jurisdiction </a:t>
            </a:r>
            <a:r>
              <a:rPr lang="en-US" i="1" dirty="0" smtClean="0"/>
              <a:t>or </a:t>
            </a:r>
            <a:r>
              <a:rPr lang="en-US" b="1" i="1" dirty="0" smtClean="0"/>
              <a:t>BBNJ</a:t>
            </a:r>
            <a:r>
              <a:rPr lang="en-US" i="1" dirty="0" smtClean="0"/>
              <a:t> working group</a:t>
            </a:r>
            <a:r>
              <a:rPr lang="en-US" dirty="0" smtClean="0"/>
              <a:t>)</a:t>
            </a:r>
          </a:p>
          <a:p>
            <a:pPr marL="742950" lvl="2" indent="-342900">
              <a:lnSpc>
                <a:spcPct val="80000"/>
              </a:lnSpc>
            </a:pPr>
            <a:endParaRPr lang="en-US" dirty="0" smtClean="0"/>
          </a:p>
          <a:p>
            <a:pPr marL="742950" lvl="2" indent="-342900">
              <a:lnSpc>
                <a:spcPct val="80000"/>
              </a:lnSpc>
            </a:pPr>
            <a:r>
              <a:rPr lang="en-US" dirty="0" smtClean="0"/>
              <a:t>In Rio+20 outcome documents States committed to take a decision on the development of an international instrument under UNCLOS by 69th General Assembly</a:t>
            </a:r>
          </a:p>
          <a:p>
            <a:pPr marL="742950" lvl="2" indent="-342900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742950" lvl="2" indent="-342900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742950" lvl="2" indent="-342900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742950" lvl="2" indent="-342900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742950" lvl="2" indent="-342900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742950" lvl="2" indent="-342900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742950" lvl="2" indent="-342900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742950" lvl="2" indent="-342900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742950" lvl="2" indent="-342900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742950" lvl="2" indent="-342900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742950" lvl="2" indent="-342900">
              <a:lnSpc>
                <a:spcPct val="80000"/>
              </a:lnSpc>
              <a:buFont typeface="Arial" charset="0"/>
              <a:buNone/>
            </a:pPr>
            <a:r>
              <a:rPr lang="en-US" sz="2000" dirty="0" smtClean="0"/>
              <a:t>			   Scope: high seas and deep seabed</a:t>
            </a:r>
            <a:endParaRPr lang="en-US" sz="1000" dirty="0" smtClean="0">
              <a:solidFill>
                <a:srgbClr val="404040"/>
              </a:solidFill>
            </a:endParaRPr>
          </a:p>
        </p:txBody>
      </p:sp>
      <p:pic>
        <p:nvPicPr>
          <p:cNvPr id="41991" name="Picture 7" descr="marittime-zo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3206079"/>
            <a:ext cx="7344816" cy="31625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6368603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[Source</a:t>
            </a:r>
            <a:r>
              <a:rPr lang="it-IT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: Riccardo Pravettoni, UNEP/GRID-Arendal, </a:t>
            </a:r>
            <a:r>
              <a:rPr lang="it-IT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2009]</a:t>
            </a:r>
            <a:endParaRPr lang="en-GB" sz="16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2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UNCLOS and BBNJ</a:t>
            </a:r>
            <a:endParaRPr lang="en-US" sz="1300" smtClean="0">
              <a:solidFill>
                <a:srgbClr val="FF0000"/>
              </a:solidFill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January 2015: BBNJ working group recommended to the General Assembly to develop an international instrument under UNCLOS:</a:t>
            </a:r>
          </a:p>
          <a:p>
            <a:endParaRPr lang="en-US" sz="1000" dirty="0" smtClean="0"/>
          </a:p>
          <a:p>
            <a:pPr lvl="1"/>
            <a:r>
              <a:rPr lang="en-US" sz="2000" dirty="0" smtClean="0"/>
              <a:t>Marine genetic resources including access &amp; benefit sharing</a:t>
            </a:r>
          </a:p>
          <a:p>
            <a:pPr lvl="1"/>
            <a:r>
              <a:rPr lang="en-US" sz="2000" b="1" dirty="0" smtClean="0"/>
              <a:t>Area based management tools, including marine protected areas</a:t>
            </a:r>
          </a:p>
          <a:p>
            <a:pPr lvl="1"/>
            <a:r>
              <a:rPr lang="en-US" sz="2000" dirty="0" smtClean="0"/>
              <a:t>Environmental Impact Assessments</a:t>
            </a:r>
          </a:p>
          <a:p>
            <a:pPr lvl="1"/>
            <a:r>
              <a:rPr lang="en-US" sz="2000" dirty="0" smtClean="0"/>
              <a:t>Capacity building and technology transfer</a:t>
            </a:r>
          </a:p>
          <a:p>
            <a:pPr lvl="1">
              <a:buFont typeface="Arial" charset="0"/>
              <a:buNone/>
            </a:pPr>
            <a:endParaRPr lang="en-US" sz="2000" dirty="0" smtClean="0"/>
          </a:p>
          <a:p>
            <a:r>
              <a:rPr lang="en-US" sz="2000" dirty="0" smtClean="0"/>
              <a:t>Fisheries are excluded (tentatively) </a:t>
            </a:r>
          </a:p>
          <a:p>
            <a:r>
              <a:rPr lang="en-US" sz="2000" dirty="0" smtClean="0"/>
              <a:t>Work of the Preparatory committee will commence in 2016 and report by the end of 2017</a:t>
            </a:r>
          </a:p>
          <a:p>
            <a:endParaRPr 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IFS: areas of further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Chartering arrangements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Chartering applies to a very small % of cases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Special rules exist on chartering</a:t>
            </a:r>
          </a:p>
          <a:p>
            <a:pPr marL="457200" lvl="1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Decisions 16.48 – 16.51]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4035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4530725"/>
            <a:ext cx="12668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boa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088" y="4760913"/>
            <a:ext cx="11493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ave 7"/>
          <p:cNvSpPr/>
          <p:nvPr/>
        </p:nvSpPr>
        <p:spPr>
          <a:xfrm>
            <a:off x="1547813" y="4451350"/>
            <a:ext cx="647700" cy="539750"/>
          </a:xfrm>
          <a:prstGeom prst="wav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j-lt"/>
              </a:rPr>
              <a:t>C</a:t>
            </a:r>
          </a:p>
        </p:txBody>
      </p:sp>
      <p:pic>
        <p:nvPicPr>
          <p:cNvPr id="44038" name="Picture 8" descr="BoatHire.jpg"/>
          <p:cNvPicPr>
            <a:picLocks noChangeAspect="1"/>
          </p:cNvPicPr>
          <p:nvPr/>
        </p:nvPicPr>
        <p:blipFill>
          <a:blip r:embed="rId4"/>
          <a:srcRect t="22427" b="22746"/>
          <a:stretch>
            <a:fillRect/>
          </a:stretch>
        </p:blipFill>
        <p:spPr bwMode="auto">
          <a:xfrm>
            <a:off x="3887788" y="4829175"/>
            <a:ext cx="1368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162300" y="5018088"/>
            <a:ext cx="581025" cy="198437"/>
          </a:xfrm>
          <a:prstGeom prst="rightArrow">
            <a:avLst>
              <a:gd name="adj1" fmla="val 50000"/>
              <a:gd name="adj2" fmla="val 59186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Wave 11"/>
          <p:cNvSpPr/>
          <p:nvPr/>
        </p:nvSpPr>
        <p:spPr>
          <a:xfrm>
            <a:off x="5910263" y="4483100"/>
            <a:ext cx="608012" cy="539750"/>
          </a:xfrm>
          <a:prstGeom prst="wav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327650" y="5040313"/>
            <a:ext cx="582613" cy="198437"/>
          </a:xfrm>
          <a:prstGeom prst="rightArrow">
            <a:avLst>
              <a:gd name="adj1" fmla="val 50000"/>
              <a:gd name="adj2" fmla="val 59186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Basic chartering situations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Chartering State and vessel registration State 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are different States</a:t>
            </a:r>
          </a:p>
          <a:p>
            <a:endParaRPr lang="en-US" smtClean="0"/>
          </a:p>
        </p:txBody>
      </p:sp>
      <p:pic>
        <p:nvPicPr>
          <p:cNvPr id="45059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49613"/>
            <a:ext cx="18176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boa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3825" y="2962275"/>
            <a:ext cx="23272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ave 5"/>
          <p:cNvSpPr/>
          <p:nvPr/>
        </p:nvSpPr>
        <p:spPr>
          <a:xfrm>
            <a:off x="468313" y="3206750"/>
            <a:ext cx="647700" cy="568325"/>
          </a:xfrm>
          <a:prstGeom prst="wav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j-lt"/>
              </a:rPr>
              <a:t>C</a:t>
            </a:r>
          </a:p>
        </p:txBody>
      </p:sp>
      <p:pic>
        <p:nvPicPr>
          <p:cNvPr id="45062" name="Picture 6" descr="BoatHire.jpg"/>
          <p:cNvPicPr>
            <a:picLocks noChangeAspect="1"/>
          </p:cNvPicPr>
          <p:nvPr/>
        </p:nvPicPr>
        <p:blipFill>
          <a:blip r:embed="rId4"/>
          <a:srcRect t="22427" b="22746"/>
          <a:stretch>
            <a:fillRect/>
          </a:stretch>
        </p:blipFill>
        <p:spPr bwMode="auto">
          <a:xfrm>
            <a:off x="3492500" y="3714750"/>
            <a:ext cx="20875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2449513" y="3957638"/>
            <a:ext cx="827087" cy="395287"/>
          </a:xfrm>
          <a:prstGeom prst="rightArrow">
            <a:avLst>
              <a:gd name="adj1" fmla="val 50000"/>
              <a:gd name="adj2" fmla="val 59186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795963" y="3929063"/>
            <a:ext cx="827087" cy="395287"/>
          </a:xfrm>
          <a:prstGeom prst="rightArrow">
            <a:avLst>
              <a:gd name="adj1" fmla="val 50000"/>
              <a:gd name="adj2" fmla="val 59186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Wave 9"/>
          <p:cNvSpPr/>
          <p:nvPr/>
        </p:nvSpPr>
        <p:spPr>
          <a:xfrm>
            <a:off x="7029450" y="2852738"/>
            <a:ext cx="608013" cy="504825"/>
          </a:xfrm>
          <a:prstGeom prst="wav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263" y="5059363"/>
            <a:ext cx="21066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+mn-cs"/>
              </a:rPr>
              <a:t>Company in State C = Chartering State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0063" y="5059363"/>
            <a:ext cx="29956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+mn-cs"/>
              </a:rPr>
              <a:t>Boat registered in State A </a:t>
            </a:r>
            <a:br>
              <a:rPr lang="en-US" dirty="0">
                <a:latin typeface="+mj-lt"/>
                <a:cs typeface="+mn-cs"/>
              </a:rPr>
            </a:br>
            <a:r>
              <a:rPr lang="en-US" dirty="0">
                <a:latin typeface="+mj-lt"/>
                <a:cs typeface="+mn-cs"/>
              </a:rPr>
              <a:t>= Vessel registration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8" descr="boa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4341813"/>
            <a:ext cx="16700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784350"/>
            <a:ext cx="10858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Basic chartering situations</a:t>
            </a:r>
          </a:p>
        </p:txBody>
      </p:sp>
      <p:sp>
        <p:nvSpPr>
          <p:cNvPr id="9" name="Wave 8"/>
          <p:cNvSpPr/>
          <p:nvPr/>
        </p:nvSpPr>
        <p:spPr>
          <a:xfrm>
            <a:off x="720725" y="1681163"/>
            <a:ext cx="404813" cy="346075"/>
          </a:xfrm>
          <a:prstGeom prst="wav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C</a:t>
            </a:r>
          </a:p>
        </p:txBody>
      </p:sp>
      <p:pic>
        <p:nvPicPr>
          <p:cNvPr id="46085" name="Picture 10" descr="Por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0963" y="2054225"/>
            <a:ext cx="13843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5353050" y="2036763"/>
            <a:ext cx="2965450" cy="141763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Specimens transported into chartering State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=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IFS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24488" y="4608513"/>
            <a:ext cx="3179762" cy="155733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Specimens transported into another State 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b="1" dirty="0">
                <a:solidFill>
                  <a:schemeClr val="bg1"/>
                </a:solidFill>
                <a:latin typeface="+mj-lt"/>
              </a:rPr>
              <a:t>= export/import </a:t>
            </a:r>
            <a:endParaRPr lang="en-US" sz="2400" b="1" dirty="0">
              <a:latin typeface="+mj-lt"/>
            </a:endParaRPr>
          </a:p>
        </p:txBody>
      </p:sp>
      <p:pic>
        <p:nvPicPr>
          <p:cNvPr id="46088" name="Picture 20" descr="BoatHire.jpg"/>
          <p:cNvPicPr>
            <a:picLocks noChangeAspect="1"/>
          </p:cNvPicPr>
          <p:nvPr/>
        </p:nvPicPr>
        <p:blipFill>
          <a:blip r:embed="rId5"/>
          <a:srcRect t="22427" b="22746"/>
          <a:stretch>
            <a:fillRect/>
          </a:stretch>
        </p:blipFill>
        <p:spPr bwMode="auto">
          <a:xfrm>
            <a:off x="658813" y="3335338"/>
            <a:ext cx="10620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ave 24"/>
          <p:cNvSpPr/>
          <p:nvPr/>
        </p:nvSpPr>
        <p:spPr>
          <a:xfrm>
            <a:off x="763588" y="4311650"/>
            <a:ext cx="423862" cy="361950"/>
          </a:xfrm>
          <a:prstGeom prst="wav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5" name="Right Arrow 34"/>
          <p:cNvSpPr/>
          <p:nvPr/>
        </p:nvSpPr>
        <p:spPr>
          <a:xfrm rot="5400000">
            <a:off x="1026319" y="2929732"/>
            <a:ext cx="327025" cy="198437"/>
          </a:xfrm>
          <a:prstGeom prst="rightArrow">
            <a:avLst>
              <a:gd name="adj1" fmla="val 50000"/>
              <a:gd name="adj2" fmla="val 59186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5400000">
            <a:off x="1026319" y="4029869"/>
            <a:ext cx="327025" cy="198437"/>
          </a:xfrm>
          <a:prstGeom prst="rightArrow">
            <a:avLst>
              <a:gd name="adj1" fmla="val 50000"/>
              <a:gd name="adj2" fmla="val 59186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6092" name="Picture 37" descr="Por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1175" y="4473575"/>
            <a:ext cx="9715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Wave 38"/>
          <p:cNvSpPr/>
          <p:nvPr/>
        </p:nvSpPr>
        <p:spPr>
          <a:xfrm>
            <a:off x="4005263" y="4057650"/>
            <a:ext cx="698500" cy="622300"/>
          </a:xfrm>
          <a:prstGeom prst="wave">
            <a:avLst/>
          </a:prstGeom>
          <a:solidFill>
            <a:srgbClr val="CC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2" name="Wave 21"/>
          <p:cNvSpPr/>
          <p:nvPr/>
        </p:nvSpPr>
        <p:spPr>
          <a:xfrm>
            <a:off x="3487738" y="1773238"/>
            <a:ext cx="698500" cy="622300"/>
          </a:xfrm>
          <a:prstGeom prst="wav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j-lt"/>
              </a:rPr>
              <a:t>C</a:t>
            </a:r>
          </a:p>
        </p:txBody>
      </p:sp>
      <p:pic>
        <p:nvPicPr>
          <p:cNvPr id="46095" name="Picture 22" descr="Por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4350" y="5699125"/>
            <a:ext cx="9699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Wave 23"/>
          <p:cNvSpPr/>
          <p:nvPr/>
        </p:nvSpPr>
        <p:spPr>
          <a:xfrm>
            <a:off x="3975100" y="5356225"/>
            <a:ext cx="698500" cy="622300"/>
          </a:xfrm>
          <a:prstGeom prst="wave">
            <a:avLst/>
          </a:prstGeom>
          <a:solidFill>
            <a:srgbClr val="FF66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" name="Right Arrow 25"/>
          <p:cNvSpPr/>
          <p:nvPr/>
        </p:nvSpPr>
        <p:spPr>
          <a:xfrm rot="796410">
            <a:off x="1925638" y="5573713"/>
            <a:ext cx="1944687" cy="40957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20804320">
            <a:off x="1925638" y="4826000"/>
            <a:ext cx="1944687" cy="40798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19351064">
            <a:off x="1611313" y="3910013"/>
            <a:ext cx="2108200" cy="40798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I F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932040" y="4950168"/>
            <a:ext cx="3512388" cy="19757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IFS: </a:t>
            </a:r>
            <a:r>
              <a:rPr lang="en-US" sz="4000" dirty="0" smtClean="0"/>
              <a:t>guidance </a:t>
            </a:r>
            <a:r>
              <a:rPr lang="en-US" sz="4000" dirty="0"/>
              <a:t>on </a:t>
            </a:r>
            <a:r>
              <a:rPr lang="en-US" sz="4000" dirty="0" smtClean="0"/>
              <a:t>chartering situations</a:t>
            </a:r>
            <a:endParaRPr lang="en-US" sz="4000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dirty="0" smtClean="0"/>
              <a:t>applies under the following conditions: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08113" y="1984735"/>
            <a:ext cx="6337300" cy="11518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The operation is under a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written arrangement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(between the State where the vessel is registered and the chartering State, consistent with the framework on chartering operations of a relevant RFMO/A)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36316" y="3263901"/>
            <a:ext cx="6330950" cy="7461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CITES Sec informed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of the arrangement in advance of its entry into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572" y="5126038"/>
            <a:ext cx="37449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[Resolution Conf. 14.6 (Rev. CoP16)]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36316" y="4165601"/>
            <a:ext cx="6330950" cy="77628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CITES Sec makes the arrangement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available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to all Parties and to any relevant RFMO/A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112" name="TextBox 7"/>
          <p:cNvSpPr txBox="1">
            <a:spLocks noChangeArrowheads="1"/>
          </p:cNvSpPr>
          <p:nvPr/>
        </p:nvSpPr>
        <p:spPr bwMode="auto">
          <a:xfrm>
            <a:off x="488950" y="2052638"/>
            <a:ext cx="935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>
                <a:latin typeface="Calibri" pitchFamily="34" charset="0"/>
                <a:sym typeface="Wingdings" pitchFamily="2" charset="2"/>
              </a:rPr>
              <a:t></a:t>
            </a:r>
            <a:endParaRPr lang="en-US" sz="6000" dirty="0">
              <a:latin typeface="Calibri" pitchFamily="34" charset="0"/>
            </a:endParaRPr>
          </a:p>
        </p:txBody>
      </p:sp>
      <p:sp>
        <p:nvSpPr>
          <p:cNvPr id="47113" name="TextBox 8"/>
          <p:cNvSpPr txBox="1">
            <a:spLocks noChangeArrowheads="1"/>
          </p:cNvSpPr>
          <p:nvPr/>
        </p:nvSpPr>
        <p:spPr bwMode="auto">
          <a:xfrm>
            <a:off x="468312" y="3086101"/>
            <a:ext cx="935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>
                <a:latin typeface="Calibri" pitchFamily="34" charset="0"/>
                <a:sym typeface="Wingdings" pitchFamily="2" charset="2"/>
              </a:rPr>
              <a:t></a:t>
            </a:r>
            <a:endParaRPr lang="en-US" sz="6000" dirty="0">
              <a:latin typeface="Calibri" pitchFamily="34" charset="0"/>
            </a:endParaRPr>
          </a:p>
        </p:txBody>
      </p:sp>
      <p:sp>
        <p:nvSpPr>
          <p:cNvPr id="47114" name="TextBox 9"/>
          <p:cNvSpPr txBox="1">
            <a:spLocks noChangeArrowheads="1"/>
          </p:cNvSpPr>
          <p:nvPr/>
        </p:nvSpPr>
        <p:spPr bwMode="auto">
          <a:xfrm>
            <a:off x="488950" y="4045744"/>
            <a:ext cx="9350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>
                <a:latin typeface="Calibri" pitchFamily="34" charset="0"/>
                <a:sym typeface="Wingdings" pitchFamily="2" charset="2"/>
              </a:rPr>
              <a:t></a:t>
            </a:r>
            <a:endParaRPr lang="en-US" sz="6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8215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IFS: </a:t>
            </a:r>
            <a:r>
              <a:rPr lang="en-US" sz="4000" dirty="0" smtClean="0"/>
              <a:t>areas for further work on chartering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Conditions </a:t>
            </a:r>
            <a:r>
              <a:rPr lang="en-US" sz="2400" dirty="0"/>
              <a:t>for making NDFs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Conditions for IFS certificate issuance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Relationship between chartering </a:t>
            </a:r>
            <a:r>
              <a:rPr lang="en-US" sz="2400" dirty="0" smtClean="0"/>
              <a:t>and vessel </a:t>
            </a:r>
            <a:r>
              <a:rPr lang="en-US" sz="2400" dirty="0"/>
              <a:t>registration States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Capacity of chartering </a:t>
            </a:r>
            <a:r>
              <a:rPr lang="en-US" sz="2400" dirty="0" smtClean="0"/>
              <a:t>and </a:t>
            </a:r>
            <a:r>
              <a:rPr lang="en-US" sz="2400" dirty="0"/>
              <a:t>vessel registration States</a:t>
            </a:r>
          </a:p>
          <a:p>
            <a:pPr marL="457200" lvl="1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CoP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Decisions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16.48 – 16.51]</a:t>
            </a:r>
            <a:br>
              <a:rPr lang="en-US" sz="1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8131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4530725"/>
            <a:ext cx="12668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boa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088" y="4760913"/>
            <a:ext cx="11493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ave 7"/>
          <p:cNvSpPr/>
          <p:nvPr/>
        </p:nvSpPr>
        <p:spPr>
          <a:xfrm>
            <a:off x="1547813" y="4451350"/>
            <a:ext cx="647700" cy="539750"/>
          </a:xfrm>
          <a:prstGeom prst="wav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j-lt"/>
              </a:rPr>
              <a:t>C</a:t>
            </a:r>
          </a:p>
        </p:txBody>
      </p:sp>
      <p:pic>
        <p:nvPicPr>
          <p:cNvPr id="48134" name="Picture 8" descr="BoatHire.jpg"/>
          <p:cNvPicPr>
            <a:picLocks noChangeAspect="1"/>
          </p:cNvPicPr>
          <p:nvPr/>
        </p:nvPicPr>
        <p:blipFill>
          <a:blip r:embed="rId4"/>
          <a:srcRect t="22427" b="22746"/>
          <a:stretch>
            <a:fillRect/>
          </a:stretch>
        </p:blipFill>
        <p:spPr bwMode="auto">
          <a:xfrm>
            <a:off x="3887788" y="4829175"/>
            <a:ext cx="1368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162300" y="5018088"/>
            <a:ext cx="581025" cy="198437"/>
          </a:xfrm>
          <a:prstGeom prst="rightArrow">
            <a:avLst>
              <a:gd name="adj1" fmla="val 50000"/>
              <a:gd name="adj2" fmla="val 59186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Wave 11"/>
          <p:cNvSpPr/>
          <p:nvPr/>
        </p:nvSpPr>
        <p:spPr>
          <a:xfrm>
            <a:off x="5910263" y="4483100"/>
            <a:ext cx="608012" cy="539750"/>
          </a:xfrm>
          <a:prstGeom prst="wav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327650" y="5040313"/>
            <a:ext cx="582613" cy="198437"/>
          </a:xfrm>
          <a:prstGeom prst="rightArrow">
            <a:avLst>
              <a:gd name="adj1" fmla="val 50000"/>
              <a:gd name="adj2" fmla="val 59186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://www.stickthisgraphics.com/images/Hammerhead%20Shark%20Silhouette%201%20(Smal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5950" y="5278438"/>
            <a:ext cx="2489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32656"/>
            <a:ext cx="8280151" cy="9262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Introduction From the Sea (IFS)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341438"/>
            <a:ext cx="8229600" cy="26638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of </a:t>
            </a:r>
            <a:r>
              <a:rPr lang="en-US" b="1" dirty="0" smtClean="0"/>
              <a:t>4 types of trade regulated by CITES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prior grant of an </a:t>
            </a:r>
            <a:r>
              <a:rPr lang="en-US" b="1" dirty="0" smtClean="0"/>
              <a:t>IFS certificate </a:t>
            </a:r>
            <a:r>
              <a:rPr lang="en-US" dirty="0" smtClean="0"/>
              <a:t>is required </a:t>
            </a:r>
            <a:br>
              <a:rPr lang="en-US" dirty="0" smtClean="0"/>
            </a:b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[Convention Article III 5 and Article IV 6 and 7]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Involves “</a:t>
            </a:r>
            <a:r>
              <a:rPr lang="en-US" b="1" dirty="0"/>
              <a:t>specimens taken in the marine environment not under the jurisdiction of any State</a:t>
            </a:r>
            <a:r>
              <a:rPr lang="en-US" dirty="0"/>
              <a:t>“</a:t>
            </a:r>
            <a:br>
              <a:rPr lang="en-US" dirty="0"/>
            </a:b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[Convention Article I(c)]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1619250" y="5170488"/>
            <a:ext cx="1219200" cy="611187"/>
          </a:xfrm>
          <a:prstGeom prst="wedgeRoundRectCallout">
            <a:avLst>
              <a:gd name="adj1" fmla="val 198837"/>
              <a:gd name="adj2" fmla="val -5743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  <a:cs typeface="+mn-cs"/>
              </a:rPr>
              <a:t>import</a:t>
            </a:r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411413" y="4383088"/>
            <a:ext cx="1219200" cy="611187"/>
          </a:xfrm>
          <a:prstGeom prst="wedgeRoundRectCallout">
            <a:avLst>
              <a:gd name="adj1" fmla="val 146341"/>
              <a:gd name="adj2" fmla="val 111181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  <a:cs typeface="+mn-cs"/>
              </a:rPr>
              <a:t>export</a:t>
            </a: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3895725" y="4130675"/>
            <a:ext cx="1676400" cy="611188"/>
          </a:xfrm>
          <a:prstGeom prst="wedgeRoundRectCallout">
            <a:avLst>
              <a:gd name="adj1" fmla="val 21617"/>
              <a:gd name="adj2" fmla="val 150981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  <a:cs typeface="+mn-cs"/>
              </a:rPr>
              <a:t>re-export</a:t>
            </a:r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5791200" y="4106863"/>
            <a:ext cx="2736850" cy="1239837"/>
          </a:xfrm>
          <a:prstGeom prst="wedgeRoundRectCallout">
            <a:avLst>
              <a:gd name="adj1" fmla="val -67139"/>
              <a:gd name="adj2" fmla="val 52750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  <a:cs typeface="+mn-cs"/>
              </a:rPr>
              <a:t>introduction from the 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2" descr="http://www.stickthisgraphics.com/images/Hammerhead%20Shark%20Silhouette%201%20(Smal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409950"/>
            <a:ext cx="17018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IFS: areas for further work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high seas transshipment between vessels registered in different States</a:t>
            </a:r>
            <a:endParaRPr lang="en-US" dirty="0" smtClean="0"/>
          </a:p>
        </p:txBody>
      </p:sp>
      <p:pic>
        <p:nvPicPr>
          <p:cNvPr id="49156" name="Picture 5" descr="boa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613" y="3789363"/>
            <a:ext cx="2311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ave 6"/>
          <p:cNvSpPr/>
          <p:nvPr/>
        </p:nvSpPr>
        <p:spPr>
          <a:xfrm>
            <a:off x="1851025" y="3651250"/>
            <a:ext cx="560388" cy="519113"/>
          </a:xfrm>
          <a:prstGeom prst="wav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8" name="Picture 7" descr="boa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89363"/>
            <a:ext cx="2311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084513" y="4170363"/>
            <a:ext cx="2479675" cy="576262"/>
          </a:xfrm>
          <a:prstGeom prst="rightArrow">
            <a:avLst>
              <a:gd name="adj1" fmla="val 50000"/>
              <a:gd name="adj2" fmla="val 591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ave 10"/>
          <p:cNvSpPr/>
          <p:nvPr/>
        </p:nvSpPr>
        <p:spPr>
          <a:xfrm>
            <a:off x="5551488" y="3530600"/>
            <a:ext cx="561975" cy="517525"/>
          </a:xfrm>
          <a:prstGeom prst="wave">
            <a:avLst/>
          </a:prstGeom>
          <a:pattFill prst="solidDmnd">
            <a:fgClr>
              <a:srgbClr val="002060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pattFill prst="ltHorz">
                <a:fgClr>
                  <a:srgbClr val="002060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275" y="4318000"/>
            <a:ext cx="9366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dirty="0">
                <a:latin typeface="+mj-lt"/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IFS: areas </a:t>
            </a:r>
            <a:r>
              <a:rPr lang="en-US" dirty="0" smtClean="0"/>
              <a:t>for </a:t>
            </a:r>
            <a:r>
              <a:rPr lang="en-US" dirty="0"/>
              <a:t>further work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Capacity building &amp; special requirements of developing States</a:t>
            </a:r>
          </a:p>
          <a:p>
            <a:pPr lvl="1"/>
            <a:r>
              <a:rPr lang="en-US" sz="2400" smtClean="0"/>
              <a:t>Develop tools and materials (e.g. on CITES Virtual College)</a:t>
            </a:r>
          </a:p>
          <a:p>
            <a:pPr lvl="1"/>
            <a:r>
              <a:rPr lang="en-US" sz="2400" smtClean="0"/>
              <a:t>EU-CITES project</a:t>
            </a:r>
          </a:p>
        </p:txBody>
      </p:sp>
      <p:pic>
        <p:nvPicPr>
          <p:cNvPr id="50179" name="Picture 3" descr="C:\Users\picourt\Sharks\shot virtual college.png"/>
          <p:cNvPicPr>
            <a:picLocks noChangeAspect="1" noChangeArrowheads="1"/>
          </p:cNvPicPr>
          <p:nvPr/>
        </p:nvPicPr>
        <p:blipFill>
          <a:blip r:embed="rId2"/>
          <a:srcRect l="1982"/>
          <a:stretch>
            <a:fillRect/>
          </a:stretch>
        </p:blipFill>
        <p:spPr bwMode="auto">
          <a:xfrm>
            <a:off x="4233863" y="3933825"/>
            <a:ext cx="4654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/>
          <a:srcRect r="5370"/>
          <a:stretch>
            <a:fillRect/>
          </a:stretch>
        </p:blipFill>
        <p:spPr bwMode="auto">
          <a:xfrm>
            <a:off x="1116013" y="4427538"/>
            <a:ext cx="277971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92271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1"/>
          </p:nvPr>
        </p:nvSpPr>
        <p:spPr>
          <a:xfrm>
            <a:off x="476250" y="925513"/>
            <a:ext cx="8229600" cy="54562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dirty="0" smtClean="0"/>
              <a:t>Thank you for your attention!</a:t>
            </a:r>
          </a:p>
          <a:p>
            <a:pPr marL="0" indent="0">
              <a:buFont typeface="Arial" charset="0"/>
              <a:buNone/>
            </a:pPr>
            <a:endParaRPr lang="en-US" sz="2400" dirty="0" smtClean="0"/>
          </a:p>
          <a:p>
            <a:pPr marL="0" indent="0">
              <a:buFont typeface="Arial" charset="0"/>
              <a:buNone/>
            </a:pPr>
            <a:endParaRPr lang="en-US" sz="2400" dirty="0" smtClean="0"/>
          </a:p>
          <a:p>
            <a:pPr marL="0" indent="0">
              <a:buFont typeface="Arial" charset="0"/>
              <a:buNone/>
            </a:pPr>
            <a:endParaRPr lang="en-US" sz="2400" dirty="0" smtClean="0"/>
          </a:p>
          <a:p>
            <a:pPr marL="0" indent="0">
              <a:buFont typeface="Arial" charset="0"/>
              <a:buNone/>
            </a:pPr>
            <a:endParaRPr lang="en-US" sz="2400" dirty="0" smtClean="0"/>
          </a:p>
          <a:p>
            <a:pPr marL="0" indent="0">
              <a:buFont typeface="Arial" charset="0"/>
              <a:buNone/>
            </a:pPr>
            <a:endParaRPr lang="en-US" sz="2400" dirty="0" smtClean="0"/>
          </a:p>
          <a:p>
            <a:pPr marL="0" indent="0">
              <a:buFont typeface="Arial" charset="0"/>
              <a:buNone/>
            </a:pPr>
            <a:endParaRPr lang="en-US" sz="2400" dirty="0" smtClean="0"/>
          </a:p>
          <a:p>
            <a:pPr marL="0" indent="0" algn="ctr">
              <a:buFont typeface="Arial" charset="0"/>
              <a:buNone/>
            </a:pPr>
            <a:r>
              <a:rPr lang="en-US" i="1" dirty="0" smtClean="0"/>
              <a:t>CITES and FAO working for legal, sustainable and traceable international trade in sharks and manta rays, supported by the European Union</a:t>
            </a:r>
            <a:endParaRPr lang="en-US" dirty="0" smtClean="0"/>
          </a:p>
        </p:txBody>
      </p:sp>
      <p:grpSp>
        <p:nvGrpSpPr>
          <p:cNvPr id="51202" name="Group 10"/>
          <p:cNvGrpSpPr>
            <a:grpSpLocks/>
          </p:cNvGrpSpPr>
          <p:nvPr/>
        </p:nvGrpSpPr>
        <p:grpSpPr bwMode="auto">
          <a:xfrm>
            <a:off x="2984500" y="2133600"/>
            <a:ext cx="3392488" cy="1720850"/>
            <a:chOff x="2888711" y="4581128"/>
            <a:chExt cx="3392874" cy="1721386"/>
          </a:xfrm>
        </p:grpSpPr>
        <p:pic>
          <p:nvPicPr>
            <p:cNvPr id="51203" name="Picture 3" descr="http://www.stickthisgraphics.com/images/Hammerhead%20Shark%20Silhouette%201%20(Small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8711" y="5301208"/>
              <a:ext cx="1702220" cy="100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4284283" y="4581128"/>
              <a:ext cx="719219" cy="1368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05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47968">
              <a:off x="4657523" y="4865834"/>
              <a:ext cx="1624062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08143" cy="273615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“marine </a:t>
            </a:r>
            <a:r>
              <a:rPr lang="en-US" dirty="0"/>
              <a:t>environment not under the jurisdiction of any </a:t>
            </a:r>
            <a:r>
              <a:rPr lang="en-US" dirty="0" smtClean="0"/>
              <a:t>State”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(commonly known as)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 seas</a:t>
            </a:r>
            <a:endParaRPr lang="en-GB" sz="53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3573016"/>
            <a:ext cx="7632700" cy="2664296"/>
          </a:xfrm>
        </p:spPr>
        <p:txBody>
          <a:bodyPr rtlCol="0">
            <a:normAutofit fontScale="4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dirty="0" smtClean="0"/>
              <a:t>The Conference of the Parties (</a:t>
            </a:r>
            <a:r>
              <a:rPr lang="en-US" sz="6000" dirty="0" err="1" smtClean="0"/>
              <a:t>CoP</a:t>
            </a:r>
            <a:r>
              <a:rPr lang="en-US" sz="6000" dirty="0" smtClean="0"/>
              <a:t>) has agreed that this means: </a:t>
            </a:r>
          </a:p>
          <a:p>
            <a:pPr marL="0" indent="0" fontAlgn="auto">
              <a:spcBef>
                <a:spcPts val="24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marL="0" indent="0" fontAlgn="auto">
              <a:spcBef>
                <a:spcPts val="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dirty="0" smtClean="0"/>
              <a:t>“those marine areas beyond the areas subject to the sovereignty or sovereign rights of a State, consistent with international law, </a:t>
            </a:r>
          </a:p>
          <a:p>
            <a:pPr marL="0" indent="0" fontAlgn="auto">
              <a:spcBef>
                <a:spcPts val="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dirty="0" smtClean="0"/>
              <a:t>as reflected in the United Nations Convention on the Law of the Sea"</a:t>
            </a:r>
            <a:r>
              <a:rPr lang="en-US" sz="3800" dirty="0" smtClean="0"/>
              <a:t>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500" dirty="0" smtClean="0">
                <a:solidFill>
                  <a:schemeClr val="bg1">
                    <a:lumMod val="65000"/>
                  </a:schemeClr>
                </a:solidFill>
              </a:rPr>
              <a:t>[Resolution Conf. 14.6 (Rev. CoP16)]</a:t>
            </a:r>
            <a:endParaRPr lang="en-GB" sz="4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76754" y="1700808"/>
            <a:ext cx="215900" cy="43222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60648"/>
            <a:ext cx="8229600" cy="101252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dirty="0"/>
              <a:t>The world’s high </a:t>
            </a:r>
            <a:r>
              <a:rPr lang="en-US" sz="4900" dirty="0" smtClean="0"/>
              <a:t>seas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13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6446982"/>
            <a:ext cx="7200900" cy="4318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Source: Fisheries and Oceans Canada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RFMO 200-Mile Map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t="9818" b="13648"/>
          <a:stretch/>
        </p:blipFill>
        <p:spPr bwMode="auto">
          <a:xfrm>
            <a:off x="1763688" y="1844824"/>
            <a:ext cx="7300998" cy="39774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7484" y="1556792"/>
            <a:ext cx="18634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71%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of the Earth is covered by ocean</a:t>
            </a:r>
          </a:p>
          <a:p>
            <a:endParaRPr lang="en-US" sz="1200" dirty="0"/>
          </a:p>
          <a:p>
            <a:r>
              <a:rPr lang="en-US" sz="3600" dirty="0" smtClean="0">
                <a:solidFill>
                  <a:srgbClr val="0070C0"/>
                </a:solidFill>
              </a:rPr>
              <a:t>64%</a:t>
            </a:r>
            <a:r>
              <a:rPr lang="en-US" sz="1600" dirty="0" smtClean="0">
                <a:solidFill>
                  <a:srgbClr val="0070C0"/>
                </a:solidFill>
              </a:rPr>
              <a:t> of the ocean is considered high seas/ international waters</a:t>
            </a:r>
          </a:p>
          <a:p>
            <a:endParaRPr lang="en-US" sz="1200" dirty="0"/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high seas cover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45%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the Earth’s surface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IFS? WHAT is not IFS?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420938"/>
            <a:ext cx="7772400" cy="1985962"/>
          </a:xfrm>
        </p:spPr>
        <p:txBody>
          <a:bodyPr rtlCol="0">
            <a:normAutofit fontScale="92500"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This slide page is hidden from view in presentation mode.  When printing, please make sure that  the “print hidden slides” option is deselected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aim for this section is to explain that IFS applies to a specific (and relatively straightforward) transaction involving CITES specimens taken from the high seas.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BB844-1FAC-456F-9A59-0067C848C4D7}" type="slidenum">
              <a:rPr lang="en-GB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IFS?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4213" y="1633538"/>
            <a:ext cx="7775575" cy="20161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“Transportation into a State of 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specimens of any species which were taken in the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marine environment not under the </a:t>
            </a:r>
            <a:br>
              <a:rPr lang="en-US" sz="2800" dirty="0">
                <a:solidFill>
                  <a:srgbClr val="FFFF00"/>
                </a:solidFill>
                <a:latin typeface="+mj-lt"/>
              </a:rPr>
            </a:br>
            <a:r>
              <a:rPr lang="en-US" sz="2800" dirty="0">
                <a:solidFill>
                  <a:srgbClr val="FFFF00"/>
                </a:solidFill>
                <a:latin typeface="+mj-lt"/>
              </a:rPr>
              <a:t>jurisdiction of any State</a:t>
            </a:r>
            <a:r>
              <a:rPr lang="en-US" sz="2800" dirty="0">
                <a:latin typeface="+mj-lt"/>
              </a:rPr>
              <a:t>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8388" y="4657725"/>
            <a:ext cx="72009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  <a:cs typeface="+mn-cs"/>
              </a:rPr>
              <a:t>Need for a common understanding to facilitate the standard implementation of trade controls</a:t>
            </a:r>
            <a:r>
              <a:rPr lang="en-US" dirty="0">
                <a:solidFill>
                  <a:prstClr val="black"/>
                </a:solidFill>
                <a:latin typeface="+mn-lt"/>
                <a:cs typeface="+mn-cs"/>
              </a:rPr>
              <a:t/>
            </a:r>
            <a:br>
              <a:rPr lang="en-US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en-US" dirty="0">
                <a:solidFill>
                  <a:prstClr val="black"/>
                </a:solidFill>
                <a:latin typeface="+mn-lt"/>
                <a:cs typeface="+mn-cs"/>
              </a:rPr>
              <a:t>	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[Resolution Conf. 14.6 (Rev. CoP16), preamble]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19749" y="3792538"/>
            <a:ext cx="504502" cy="9366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IFS?</a:t>
            </a:r>
            <a:endParaRPr lang="en-US" sz="1300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628726" y="6282532"/>
            <a:ext cx="3742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Source: Fisheries and Oceans Canada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590" y="148478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“Transportation into a State of </a:t>
            </a:r>
            <a:r>
              <a:rPr lang="en-US" dirty="0" smtClean="0"/>
              <a:t>specimens </a:t>
            </a:r>
            <a:r>
              <a:rPr lang="en-US" dirty="0"/>
              <a:t>of any species which were taken in the </a:t>
            </a:r>
            <a:r>
              <a:rPr lang="en-US" i="1" dirty="0"/>
              <a:t>marine environment not under the </a:t>
            </a:r>
            <a:r>
              <a:rPr lang="en-US" i="1" dirty="0" smtClean="0"/>
              <a:t>jurisdiction </a:t>
            </a:r>
            <a:r>
              <a:rPr lang="en-US" i="1" dirty="0"/>
              <a:t>of any State</a:t>
            </a:r>
            <a:r>
              <a:rPr lang="en-US" dirty="0"/>
              <a:t>”</a:t>
            </a:r>
          </a:p>
          <a:p>
            <a:endParaRPr lang="en-GB" dirty="0"/>
          </a:p>
        </p:txBody>
      </p:sp>
      <p:pic>
        <p:nvPicPr>
          <p:cNvPr id="14" name="Picture 2" descr="RFMO 200-Mile Map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9818" b="13648"/>
          <a:stretch/>
        </p:blipFill>
        <p:spPr bwMode="auto">
          <a:xfrm>
            <a:off x="912056" y="2204864"/>
            <a:ext cx="7300998" cy="39774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1547664" y="2996952"/>
            <a:ext cx="36004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978819" y="2564358"/>
            <a:ext cx="2686762" cy="8651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1219" y="3573016"/>
            <a:ext cx="1360661" cy="87411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1773883" y="3717032"/>
            <a:ext cx="495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1841699" y="3785915"/>
            <a:ext cx="36004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4665581" y="2204864"/>
            <a:ext cx="36004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6360976" y="4031209"/>
            <a:ext cx="36004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389700" y="3140968"/>
            <a:ext cx="1566676" cy="9437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What is IFS: issues to consider</a:t>
            </a:r>
            <a:endParaRPr lang="en-US" sz="4200" dirty="0"/>
          </a:p>
        </p:txBody>
      </p:sp>
      <p:pic>
        <p:nvPicPr>
          <p:cNvPr id="25602" name="Picture 4" descr="http://www.stickthisgraphics.com/images/Hammerhead%20Shark%20Silhouette%201%20(Smal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5950" y="5278438"/>
            <a:ext cx="2489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360363" y="1700808"/>
            <a:ext cx="2376487" cy="2431579"/>
          </a:xfrm>
          <a:prstGeom prst="wedgeRoundRectCallout">
            <a:avLst>
              <a:gd name="adj1" fmla="val 106713"/>
              <a:gd name="adj2" fmla="val 111235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+mj-lt"/>
                <a:cs typeface="+mn-cs"/>
              </a:rPr>
              <a:t>What </a:t>
            </a:r>
            <a:endParaRPr lang="en-US" sz="40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bg1"/>
                </a:solidFill>
                <a:latin typeface="+mj-lt"/>
                <a:cs typeface="+mn-cs"/>
              </a:rPr>
              <a:t>i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  <a:cs typeface="+mn-cs"/>
              </a:rPr>
              <a:t>s being taken?</a:t>
            </a:r>
            <a:endParaRPr lang="en-US" sz="26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 smtClean="0">
              <a:solidFill>
                <a:schemeClr val="bg1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+mj-lt"/>
                <a:cs typeface="+mn-cs"/>
              </a:rPr>
              <a:t>Is the specimen </a:t>
            </a:r>
            <a:r>
              <a:rPr lang="en-US" sz="2000" i="1" dirty="0">
                <a:solidFill>
                  <a:schemeClr val="bg1"/>
                </a:solidFill>
                <a:latin typeface="+mj-lt"/>
                <a:cs typeface="+mn-cs"/>
              </a:rPr>
              <a:t>listed in CITES Appendix I or II?</a:t>
            </a: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3032088" y="1700807"/>
            <a:ext cx="2740099" cy="2431579"/>
          </a:xfrm>
          <a:prstGeom prst="wedgeRoundRectCallout">
            <a:avLst>
              <a:gd name="adj1" fmla="val -2548"/>
              <a:gd name="adj2" fmla="val 108096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+mj-lt"/>
                <a:cs typeface="+mn-cs"/>
              </a:rPr>
              <a:t>Who </a:t>
            </a:r>
            <a:endParaRPr lang="en-US" sz="40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+mj-lt"/>
                <a:cs typeface="+mn-cs"/>
              </a:rPr>
              <a:t>is taking it?</a:t>
            </a:r>
            <a:endParaRPr lang="en-US" sz="26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 smtClean="0">
              <a:solidFill>
                <a:schemeClr val="bg1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+mj-lt"/>
                <a:cs typeface="+mn-cs"/>
              </a:rPr>
              <a:t>Which </a:t>
            </a:r>
            <a:r>
              <a:rPr lang="en-US" sz="2000" i="1" dirty="0">
                <a:solidFill>
                  <a:schemeClr val="bg1"/>
                </a:solidFill>
                <a:latin typeface="+mj-lt"/>
                <a:cs typeface="+mn-cs"/>
              </a:rPr>
              <a:t>State owns the vessel?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bg1"/>
                </a:solidFill>
                <a:latin typeface="+mj-lt"/>
                <a:cs typeface="+mn-cs"/>
              </a:rPr>
              <a:t>Is the vessel chartered?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6091238" y="1700806"/>
            <a:ext cx="2657475" cy="2431579"/>
          </a:xfrm>
          <a:prstGeom prst="wedgeRoundRectCallout">
            <a:avLst>
              <a:gd name="adj1" fmla="val -107840"/>
              <a:gd name="adj2" fmla="val 109082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+mj-lt"/>
                <a:cs typeface="+mn-cs"/>
              </a:rPr>
              <a:t>Where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bg1"/>
                </a:solidFill>
                <a:latin typeface="+mj-lt"/>
                <a:cs typeface="+mn-cs"/>
              </a:rPr>
              <a:t>i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  <a:cs typeface="+mn-cs"/>
              </a:rPr>
              <a:t>s it taken from?</a:t>
            </a:r>
            <a:endParaRPr lang="en-US" sz="26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bg1"/>
                </a:solidFill>
                <a:latin typeface="+mj-lt"/>
                <a:cs typeface="+mn-cs"/>
              </a:rPr>
              <a:t>In which State was it landed?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5508625" y="4978400"/>
            <a:ext cx="582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</a:rPr>
              <a:t>?</a:t>
            </a: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3924300" y="5307013"/>
            <a:ext cx="477838" cy="569912"/>
            <a:chOff x="3851920" y="5327096"/>
            <a:chExt cx="477767" cy="569967"/>
          </a:xfrm>
        </p:grpSpPr>
        <p:sp>
          <p:nvSpPr>
            <p:cNvPr id="3" name="Wave 2"/>
            <p:cNvSpPr/>
            <p:nvPr/>
          </p:nvSpPr>
          <p:spPr>
            <a:xfrm>
              <a:off x="3851920" y="5327096"/>
              <a:ext cx="476179" cy="431842"/>
            </a:xfrm>
            <a:prstGeom prst="wav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IFS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3656" y="5373137"/>
              <a:ext cx="46031" cy="5239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5608" name="Group 15"/>
          <p:cNvGrpSpPr>
            <a:grpSpLocks/>
          </p:cNvGrpSpPr>
          <p:nvPr/>
        </p:nvGrpSpPr>
        <p:grpSpPr bwMode="auto">
          <a:xfrm>
            <a:off x="5219700" y="5661025"/>
            <a:ext cx="693738" cy="549275"/>
            <a:chOff x="5390377" y="5995923"/>
            <a:chExt cx="693791" cy="549212"/>
          </a:xfrm>
        </p:grpSpPr>
        <p:sp>
          <p:nvSpPr>
            <p:cNvPr id="14" name="Wave 13"/>
            <p:cNvSpPr/>
            <p:nvPr/>
          </p:nvSpPr>
          <p:spPr>
            <a:xfrm>
              <a:off x="5406253" y="5995923"/>
              <a:ext cx="677915" cy="431750"/>
            </a:xfrm>
            <a:prstGeom prst="wav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export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90377" y="6021320"/>
              <a:ext cx="46042" cy="5238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14066</TotalTime>
  <Words>1819</Words>
  <Application>Microsoft Office PowerPoint</Application>
  <PresentationFormat>On-screen Show (4:3)</PresentationFormat>
  <Paragraphs>270</Paragraphs>
  <Slides>32</Slides>
  <Notes>9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Introduction From the Sea (IFS)</vt:lpstr>
      <vt:lpstr>background </vt:lpstr>
      <vt:lpstr>Introduction From the Sea (IFS)</vt:lpstr>
      <vt:lpstr>“marine environment not under the jurisdiction of any State”  (commonly known as) High seas</vt:lpstr>
      <vt:lpstr>The world’s high seas  </vt:lpstr>
      <vt:lpstr>What is IFS? WHAT is not IFS?</vt:lpstr>
      <vt:lpstr>What is IFS?</vt:lpstr>
      <vt:lpstr>What is IFS?</vt:lpstr>
      <vt:lpstr>What is IFS: issues to consider</vt:lpstr>
      <vt:lpstr>IFS is a one-State transaction</vt:lpstr>
      <vt:lpstr>Two or more States = export/import</vt:lpstr>
      <vt:lpstr>What do we need to do?</vt:lpstr>
      <vt:lpstr>IFS certificate = traceability</vt:lpstr>
      <vt:lpstr>IFS for Appendix-I specimens</vt:lpstr>
      <vt:lpstr>IFS for Appendix-II specimens</vt:lpstr>
      <vt:lpstr>No IFS for Appendix-III specimens</vt:lpstr>
      <vt:lpstr>IFS in a broader context</vt:lpstr>
      <vt:lpstr>IFS involves consultation &amp; cooperation</vt:lpstr>
      <vt:lpstr>Regional Fisheries Management Organizations (RFMOs) and Regional Fishery Bodies (RFBs)</vt:lpstr>
      <vt:lpstr>IFS: consistency with applicable measures</vt:lpstr>
      <vt:lpstr>Relationship with other laws &amp; conventions</vt:lpstr>
      <vt:lpstr>UNCLOS and BBNJ</vt:lpstr>
      <vt:lpstr>UNCLOS and BBNJ</vt:lpstr>
      <vt:lpstr>UNCLOS and BBNJ</vt:lpstr>
      <vt:lpstr>IFS: areas of further work</vt:lpstr>
      <vt:lpstr>Basic chartering situations</vt:lpstr>
      <vt:lpstr>Basic chartering situations</vt:lpstr>
      <vt:lpstr>IFS: guidance on chartering situations</vt:lpstr>
      <vt:lpstr>IFS: areas for further work on chartering</vt:lpstr>
      <vt:lpstr>IFS: areas for further work</vt:lpstr>
      <vt:lpstr>IFS: areas for further work</vt:lpstr>
      <vt:lpstr>PowerPoint Presentation</vt:lpstr>
    </vt:vector>
  </TitlesOfParts>
  <Company>United Nations Office at Geneva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From the Sea (IFS)</dc:title>
  <dc:creator>OKUSU</dc:creator>
  <cp:lastModifiedBy>SVDP</cp:lastModifiedBy>
  <cp:revision>1078</cp:revision>
  <cp:lastPrinted>2015-04-07T14:47:47Z</cp:lastPrinted>
  <dcterms:created xsi:type="dcterms:W3CDTF">2014-07-22T14:19:49Z</dcterms:created>
  <dcterms:modified xsi:type="dcterms:W3CDTF">2015-10-12T14:53:40Z</dcterms:modified>
</cp:coreProperties>
</file>